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emf" ContentType="image/x-emf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charts/style1.xml" ContentType="application/vnd.ms-office.chartstyl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slides/slide30.xml" ContentType="application/vnd.openxmlformats-officedocument.presentationml.slid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presProps" Target="presProps.xml" /><Relationship Id="rId42" Type="http://schemas.openxmlformats.org/officeDocument/2006/relationships/tableStyles" Target="tableStyles.xml" /><Relationship Id="rId43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000" b="1" i="0" u="none" strike="noStrike" spc="0">
                <a:solidFill>
                  <a:schemeClr val="tx1"/>
                </a:solidFill>
                <a:latin typeface="Segoe UI"/>
                <a:ea typeface="+mn-ea"/>
                <a:cs typeface="Segoe UI"/>
              </a:defRPr>
            </a:pP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 </a:t>
            </a: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График растворения мрамора в орг. кислотном</a:t>
            </a:r>
            <a:b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</a:b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составе </a:t>
            </a: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«</a:t>
            </a: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Орикс</a:t>
            </a: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» </a:t>
            </a:r>
            <a:r>
              <a:rPr lang="ru-RU" sz="1000" b="1">
                <a:solidFill>
                  <a:schemeClr val="tx1"/>
                </a:solidFill>
                <a:latin typeface="Segoe UI"/>
                <a:ea typeface="Arial"/>
                <a:cs typeface="Segoe UI"/>
              </a:rPr>
              <a:t>при разных температурах </a:t>
            </a:r>
            <a:endParaRPr/>
          </a:p>
        </c:rich>
      </c:tx>
      <c:layout>
        <c:manualLayout>
          <c:xMode val="edge"/>
          <c:yMode val="edge"/>
          <c:x val="0.1723016407291543"/>
          <c:y val="0.034418307216611294"/>
        </c:manualLayout>
      </c:layout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1" i="0" u="none" strike="noStrike" spc="0">
              <a:solidFill>
                <a:schemeClr val="tx1"/>
              </a:solidFill>
              <a:latin typeface="Segoe UI"/>
              <a:ea typeface="+mn-ea"/>
              <a:cs typeface="Segoe UI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094514678119784298"/>
          <c:y val="0.2876565167783367"/>
          <c:w val="0.87230702206343091"/>
          <c:h val="0.55552468009108213"/>
        </c:manualLayout>
      </c:layout>
      <c:scatterChart>
        <c:scatterStyle val="lineMarker"/>
        <c:varyColors val="0"/>
        <c:ser>
          <c:idx val="0"/>
          <c:order val="0"/>
          <c:tx>
            <c:v xml:space="preserve">температура 25 град</c:v>
          </c:tx>
          <c:spPr bwMode="auto">
            <a:prstGeom prst="rect">
              <a:avLst/>
            </a:prstGeom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 bwMode="auto"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Pos val="t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xVal>
            <c:numRef>
              <c:f>Лист1!$A$1:$G$1</c:f>
              <c:numCache>
                <c:formatCode>General</c:formatCode>
                <c:ptCount val="7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</c:numCache>
            </c:numRef>
          </c:xVal>
          <c:yVal>
            <c:numRef>
              <c:f>Лист1!$A$2:$G$2</c:f>
              <c:numCache>
                <c:formatCode>General</c:formatCode>
                <c:ptCount val="7"/>
                <c:pt idx="0">
                  <c:v>0</c:v>
                </c:pt>
                <c:pt idx="1">
                  <c:v>55.63</c:v>
                </c:pt>
                <c:pt idx="2">
                  <c:v>68.48</c:v>
                </c:pt>
                <c:pt idx="3">
                  <c:v>88.46</c:v>
                </c:pt>
                <c:pt idx="4">
                  <c:v>96.07</c:v>
                </c:pt>
                <c:pt idx="5">
                  <c:v>99.19</c:v>
                </c:pt>
                <c:pt idx="6">
                  <c:v>100</c:v>
                </c:pt>
              </c:numCache>
            </c:numRef>
          </c:yVal>
          <c:smooth val="0"/>
        </c:ser>
        <c:ser>
          <c:idx val="1"/>
          <c:order val="1"/>
          <c:tx>
            <c:v xml:space="preserve">Температура 50 град</c:v>
          </c:tx>
          <c:spPr bwMode="auto">
            <a:prstGeom prst="rect">
              <a:avLst/>
            </a:prstGeom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 bwMode="auto"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Pos val="t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xVal>
            <c:numRef>
              <c:f>Лист1!$A$1:$G$1</c:f>
              <c:numCache>
                <c:formatCode>General</c:formatCode>
                <c:ptCount val="7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</c:numCache>
            </c:numRef>
          </c:xVal>
          <c:yVal>
            <c:numRef>
              <c:f>Лист1!$A$3:$C$3</c:f>
              <c:numCache>
                <c:formatCode>General</c:formatCode>
                <c:ptCount val="3"/>
                <c:pt idx="0">
                  <c:v>0</c:v>
                </c:pt>
                <c:pt idx="1">
                  <c:v>79.5</c:v>
                </c:pt>
                <c:pt idx="2">
                  <c:v>100</c:v>
                </c:pt>
              </c:numCache>
            </c:numRef>
          </c:yVal>
          <c:smooth val="0"/>
        </c:ser>
        <c:ser>
          <c:idx val="2"/>
          <c:order val="2"/>
          <c:tx>
            <c:v xml:space="preserve">Температура 100 град</c:v>
          </c:tx>
          <c:spPr bwMode="auto">
            <a:prstGeom prst="rect">
              <a:avLst/>
            </a:prstGeom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 bwMode="auto"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Pos val="t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xVal>
            <c:numRef>
              <c:f>Лист1!$A$1:$G$1</c:f>
              <c:numCache>
                <c:formatCode>General</c:formatCode>
                <c:ptCount val="7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</c:numCache>
            </c:numRef>
          </c:xVal>
          <c:yVal>
            <c:numRef>
              <c:f>Лист1!$A$4:$B$4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yVal>
          <c:smooth val="0"/>
        </c:ser>
        <c:dLbls>
          <c:dLblPos val="t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axId val="224720464"/>
        <c:axId val="224720856"/>
      </c:scatterChart>
      <c:valAx>
        <c:axId val="224720464"/>
        <c:scaling>
          <c:orientation val="minMax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</a:t>
                </a:r>
                <a:r>
                  <a:rPr lang="ru-RU"/>
                  <a:t> часов,ч</a:t>
                </a:r>
                <a:endParaRPr lang="ru-RU"/>
              </a:p>
            </c:rich>
          </c:tx>
          <c:layout/>
          <c:overlay val="0"/>
          <c:spPr bwMode="auto">
            <a:prstGeom prst="rect">
              <a:avLst/>
            </a:prstGeom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720856"/>
        <c:crosses val="autoZero"/>
        <c:crossBetween val="midCat"/>
      </c:valAx>
      <c:valAx>
        <c:axId val="224720856"/>
        <c:scaling>
          <c:orientation val="minMax"/>
          <c:max val="100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Доля</a:t>
                </a:r>
                <a:r>
                  <a:rPr lang="ru-RU"/>
                  <a:t> растворенного мрамора,%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00051204825269007955"/>
              <c:y val="0.27273269291550911"/>
            </c:manualLayout>
          </c:layout>
          <c:overlay val="0"/>
          <c:spPr bwMode="auto">
            <a:prstGeom prst="rect">
              <a:avLst/>
            </a:prstGeom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4720464"/>
        <c:crosses val="autoZero"/>
        <c:crossBetween val="midCat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r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803350" y="3666495"/>
      <a:ext cx="6460772" cy="3081635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2762250"/>
            <a:ext cx="12192000" cy="4095750"/>
          </a:xfrm>
          <a:prstGeom prst="rect">
            <a:avLst/>
          </a:prstGeom>
        </p:spPr>
      </p:pic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obj" userDrawn="1">
  <p:cSld name="Title Slide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3646423" y="2483866"/>
            <a:ext cx="489915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 hidden="0"/>
          <p:cNvSpPr>
            <a:spLocks noGrp="1"/>
          </p:cNvSpPr>
          <p:nvPr isPhoto="0" userDrawn="0">
            <p:ph type="subTitle" idx="4" hasCustomPrompt="0"/>
          </p:nvPr>
        </p:nvSpPr>
        <p:spPr bwMode="auto"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>
              <a:defRPr sz="1600" b="0" i="0">
                <a:solidFill>
                  <a:srgbClr val="888888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1614"/>
              </a:lnSpc>
              <a:defRPr/>
            </a:pPr>
            <a:fld id="{81D60167-4931-47E6-BA6A-407CBD079E47}" type="slidenum">
              <a:rPr spc="-5"/>
              <a:t/>
            </a:fld>
            <a:endParaRPr spc="-5"/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0" y="5067300"/>
            <a:ext cx="12192000" cy="1790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2270"/>
            <a:ext cx="10515600" cy="1362073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5067300"/>
            <a:ext cx="12192000" cy="1790700"/>
          </a:xfrm>
          <a:prstGeom prst="rect">
            <a:avLst/>
          </a:prstGeom>
        </p:spPr>
      </p:pic>
      <p:pic>
        <p:nvPicPr>
          <p:cNvPr id="10" name="Рисунок 9" hidden="0"/>
          <p:cNvPicPr>
            <a:picLocks noChangeAspect="1"/>
          </p:cNvPicPr>
          <p:nvPr isPhoto="0" userDrawn="0"/>
        </p:nvPicPr>
        <p:blipFill>
          <a:blip r:embed="rId3"/>
          <a:srcRect l="0" t="0" r="0" b="31882"/>
          <a:stretch/>
        </p:blipFill>
        <p:spPr bwMode="auto">
          <a:xfrm>
            <a:off x="10887291" y="524780"/>
            <a:ext cx="933018" cy="3159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3C2874-587F-48AF-9CD8-3961720783DC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9D99A5-7409-408A-BF29-1C67FF51703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chart" Target="../charts/chart1.xml" 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5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ynergytechnology.ru/files/new_pub_25_05.pdf" TargetMode="External"/><Relationship Id="rId3" Type="http://schemas.openxmlformats.org/officeDocument/2006/relationships/hyperlink" Target="http://synergytechnology.ru/files/pub_05_01.pdf" TargetMode="External"/><Relationship Id="rId4" Type="http://schemas.openxmlformats.org/officeDocument/2006/relationships/hyperlink" Target="http://synergytechnology.ru/files/gazprom-11-2020.pdf" TargetMode="External"/><Relationship Id="rId5" Type="http://schemas.openxmlformats.org/officeDocument/2006/relationships/hyperlink" Target="http://synergytechnology.ru/files/NGN_7_2020.pdf" TargetMode="External"/><Relationship Id="rId6" Type="http://schemas.openxmlformats.org/officeDocument/2006/relationships/hyperlink" Target="http://synergytechnology.ru/files/NGN_6_2019-66-69.pdf" TargetMode="External"/><Relationship Id="rId7" Type="http://schemas.openxmlformats.org/officeDocument/2006/relationships/hyperlink" Target="http://synergytechnology.ru/files/2018-Geopetrol.pdf" TargetMode="External"/><Relationship Id="rId8" Type="http://schemas.openxmlformats.org/officeDocument/2006/relationships/hyperlink" Target="http://synergytechnology.ru/files/2018-neft-gaz.pdf" TargetMode="External"/><Relationship Id="rId9" Type="http://schemas.openxmlformats.org/officeDocument/2006/relationships/hyperlink" Target="http://synergytechnology.ru/files/pub1.pdf" TargetMode="External"/><Relationship Id="rId10" Type="http://schemas.openxmlformats.org/officeDocument/2006/relationships/hyperlink" Target="http://synergytechnology.ru/files/pub2.pdf" TargetMode="External"/><Relationship Id="rId11" Type="http://schemas.openxmlformats.org/officeDocument/2006/relationships/hyperlink" Target="http://synergytechnology.ru/files/gaz7.pdf" TargetMode="External"/><Relationship Id="rId12" Type="http://schemas.openxmlformats.org/officeDocument/2006/relationships/hyperlink" Target="http://synergytechnology.ru/files/pub4.pdf" TargetMode="External"/><Relationship Id="rId13" Type="http://schemas.openxmlformats.org/officeDocument/2006/relationships/hyperlink" Target="http://synergytechnology.ru/files/pub5.pdf" TargetMode="Externa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jpg"/><Relationship Id="rId7" Type="http://schemas.openxmlformats.org/officeDocument/2006/relationships/image" Target="../media/image71.emf"/><Relationship Id="rId8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6" Type="http://schemas.openxmlformats.org/officeDocument/2006/relationships/image" Target="../media/image78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2780180"/>
            <a:ext cx="12192000" cy="4095750"/>
          </a:xfrm>
          <a:prstGeom prst="rect">
            <a:avLst/>
          </a:prstGeom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706429" y="428198"/>
            <a:ext cx="2043112" cy="433629"/>
          </a:xfrm>
          <a:prstGeom prst="rect">
            <a:avLst/>
          </a:prstGeom>
        </p:spPr>
      </p:pic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9691915" y="1205918"/>
            <a:ext cx="2043112" cy="676412"/>
          </a:xfrm>
          <a:prstGeom prst="rect">
            <a:avLst/>
          </a:prstGeom>
        </p:spPr>
      </p:pic>
      <p:grpSp>
        <p:nvGrpSpPr>
          <p:cNvPr id="4" name="Группа 3" hidden="0"/>
          <p:cNvGrpSpPr/>
          <p:nvPr isPhoto="0" userDrawn="0"/>
        </p:nvGrpSpPr>
        <p:grpSpPr bwMode="auto">
          <a:xfrm>
            <a:off x="-2209800" y="487785"/>
            <a:ext cx="9085444" cy="2102419"/>
            <a:chOff x="2412969" y="425950"/>
            <a:chExt cx="7924800" cy="1833840"/>
          </a:xfrm>
        </p:grpSpPr>
        <p:pic>
          <p:nvPicPr>
            <p:cNvPr id="9" name="Рисунок 8" hidden="0"/>
            <p:cNvPicPr>
              <a:picLocks noChangeAspect="1"/>
            </p:cNvPicPr>
            <p:nvPr isPhoto="0" userDrawn="0"/>
          </p:nvPicPr>
          <p:blipFill>
            <a:blip r:embed="rId5"/>
            <a:srcRect l="0" t="0" r="0" b="53435"/>
            <a:stretch/>
          </p:blipFill>
          <p:spPr bwMode="auto">
            <a:xfrm>
              <a:off x="2412969" y="425950"/>
              <a:ext cx="7924800" cy="1316594"/>
            </a:xfrm>
            <a:prstGeom prst="rect">
              <a:avLst/>
            </a:prstGeom>
          </p:spPr>
        </p:pic>
        <p:pic>
          <p:nvPicPr>
            <p:cNvPr id="6" name="Рисунок 5" hidden="0"/>
            <p:cNvPicPr>
              <a:picLocks noChangeAspect="1"/>
            </p:cNvPicPr>
            <p:nvPr isPhoto="0" userDrawn="0"/>
          </p:nvPicPr>
          <p:blipFill>
            <a:blip r:embed="rId5"/>
            <a:srcRect l="0" t="62848" r="0" b="3897"/>
            <a:stretch/>
          </p:blipFill>
          <p:spPr bwMode="auto">
            <a:xfrm>
              <a:off x="4011168" y="1726390"/>
              <a:ext cx="4495800" cy="533400"/>
            </a:xfrm>
            <a:prstGeom prst="rect">
              <a:avLst/>
            </a:prstGeom>
          </p:spPr>
        </p:pic>
      </p:grpSp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67441" y="2815733"/>
            <a:ext cx="8030650" cy="2215991"/>
          </a:xfrm>
        </p:spPr>
        <p:txBody>
          <a:bodyPr/>
          <a:lstStyle/>
          <a:p>
            <a:pPr algn="ctr">
              <a:defRPr/>
            </a:pPr>
            <a:r>
              <a:rPr lang="ru-RU" sz="3200" b="1">
                <a:solidFill>
                  <a:srgbClr val="00B050"/>
                </a:solidFill>
                <a:latin typeface="Segoe UI"/>
                <a:cs typeface="Segoe UI"/>
              </a:rPr>
              <a:t>Комплексный подход применения технологий - эффективный инструмент для  увеличения </a:t>
            </a:r>
            <a:r>
              <a:rPr lang="ru-RU" sz="3200" b="1">
                <a:solidFill>
                  <a:srgbClr val="00B050"/>
                </a:solidFill>
                <a:latin typeface="Segoe UI"/>
                <a:cs typeface="Segoe UI"/>
              </a:rPr>
              <a:t>нефтегазодобычи</a:t>
            </a:r>
            <a:r>
              <a:rPr lang="ru-RU" sz="3200" b="1">
                <a:solidFill>
                  <a:srgbClr val="00B050"/>
                </a:solidFill>
                <a:latin typeface="Segoe UI"/>
                <a:cs typeface="Segoe UI"/>
              </a:rPr>
              <a:t> при эксплуатации и разработке месторождений</a:t>
            </a:r>
            <a:endParaRPr/>
          </a:p>
        </p:txBody>
      </p:sp>
      <p:sp>
        <p:nvSpPr>
          <p:cNvPr id="3" name="TextBox 2" hidden="0"/>
          <p:cNvSpPr txBox="1"/>
          <p:nvPr isPhoto="0" userDrawn="0"/>
        </p:nvSpPr>
        <p:spPr bwMode="auto">
          <a:xfrm>
            <a:off x="4681175" y="5864406"/>
            <a:ext cx="157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Казань- 2023г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0" name="Рисунок 1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9755428" y="2033920"/>
            <a:ext cx="514796" cy="528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" hidden="0"/>
          <p:cNvPicPr>
            <a:picLocks noChangeAspect="1" noChangeArrowheads="1"/>
          </p:cNvPicPr>
          <p:nvPr isPhoto="0" userDrawn="0"/>
        </p:nvPicPr>
        <p:blipFill>
          <a:blip r:embed="rId7"/>
          <a:stretch/>
        </p:blipFill>
        <p:spPr bwMode="auto">
          <a:xfrm>
            <a:off x="10941099" y="2027080"/>
            <a:ext cx="528345" cy="52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 hidden="0"/>
          <p:cNvSpPr/>
          <p:nvPr isPhoto="0" userDrawn="0"/>
        </p:nvSpPr>
        <p:spPr bwMode="auto">
          <a:xfrm>
            <a:off x="6407120" y="1405373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6" name="Прямоугольник 95" hidden="0"/>
          <p:cNvSpPr/>
          <p:nvPr isPhoto="0" userDrawn="0"/>
        </p:nvSpPr>
        <p:spPr bwMode="auto">
          <a:xfrm>
            <a:off x="6408459" y="4438401"/>
            <a:ext cx="1787904" cy="1769596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9" name="Полилиния 118" hidden="0"/>
          <p:cNvSpPr/>
          <p:nvPr isPhoto="0" userDrawn="0"/>
        </p:nvSpPr>
        <p:spPr bwMode="auto">
          <a:xfrm>
            <a:off x="6582785" y="4418116"/>
            <a:ext cx="1426770" cy="166547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84344 w 1956373"/>
              <a:gd name="connsiteY9" fmla="*/ 1146687 h 1802827"/>
              <a:gd name="connsiteX10" fmla="*/ 40575 w 1956373"/>
              <a:gd name="connsiteY10" fmla="*/ 1342449 h 1802827"/>
              <a:gd name="connsiteX11" fmla="*/ 51847 w 1956373"/>
              <a:gd name="connsiteY11" fmla="*/ 1550892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7151 w 1957403"/>
              <a:gd name="connsiteY0" fmla="*/ 501 h 1802827"/>
              <a:gd name="connsiteX1" fmla="*/ 474564 w 1957403"/>
              <a:gd name="connsiteY1" fmla="*/ 35262 h 1802827"/>
              <a:gd name="connsiteX2" fmla="*/ 276126 w 1957403"/>
              <a:gd name="connsiteY2" fmla="*/ 142377 h 1802827"/>
              <a:gd name="connsiteX3" fmla="*/ 126709 w 1957403"/>
              <a:gd name="connsiteY3" fmla="*/ 233837 h 1802827"/>
              <a:gd name="connsiteX4" fmla="*/ 165001 w 1957403"/>
              <a:gd name="connsiteY4" fmla="*/ 410076 h 1802827"/>
              <a:gd name="connsiteX5" fmla="*/ 67844 w 1957403"/>
              <a:gd name="connsiteY5" fmla="*/ 509666 h 1802827"/>
              <a:gd name="connsiteX6" fmla="*/ 152301 w 1957403"/>
              <a:gd name="connsiteY6" fmla="*/ 851401 h 1802827"/>
              <a:gd name="connsiteX7" fmla="*/ 1042 w 1957403"/>
              <a:gd name="connsiteY7" fmla="*/ 954606 h 1802827"/>
              <a:gd name="connsiteX8" fmla="*/ 85456 w 1957403"/>
              <a:gd name="connsiteY8" fmla="*/ 1089288 h 1802827"/>
              <a:gd name="connsiteX9" fmla="*/ 85372 w 1957403"/>
              <a:gd name="connsiteY9" fmla="*/ 1146687 h 1802827"/>
              <a:gd name="connsiteX10" fmla="*/ 41603 w 1957403"/>
              <a:gd name="connsiteY10" fmla="*/ 1342449 h 1802827"/>
              <a:gd name="connsiteX11" fmla="*/ 52875 w 1957403"/>
              <a:gd name="connsiteY11" fmla="*/ 1550892 h 1802827"/>
              <a:gd name="connsiteX12" fmla="*/ 136426 w 1957403"/>
              <a:gd name="connsiteY12" fmla="*/ 1702301 h 1802827"/>
              <a:gd name="connsiteX13" fmla="*/ 271364 w 1957403"/>
              <a:gd name="connsiteY13" fmla="*/ 1781583 h 1802827"/>
              <a:gd name="connsiteX14" fmla="*/ 561876 w 1957403"/>
              <a:gd name="connsiteY14" fmla="*/ 1791201 h 1802827"/>
              <a:gd name="connsiteX15" fmla="*/ 1387376 w 1957403"/>
              <a:gd name="connsiteY15" fmla="*/ 1794376 h 1802827"/>
              <a:gd name="connsiteX16" fmla="*/ 1685826 w 1957403"/>
              <a:gd name="connsiteY16" fmla="*/ 1784851 h 1802827"/>
              <a:gd name="connsiteX17" fmla="*/ 1954464 w 1957403"/>
              <a:gd name="connsiteY17" fmla="*/ 1587039 h 1802827"/>
              <a:gd name="connsiteX18" fmla="*/ 1822351 w 1957403"/>
              <a:gd name="connsiteY18" fmla="*/ 1368624 h 1802827"/>
              <a:gd name="connsiteX19" fmla="*/ 1719164 w 1957403"/>
              <a:gd name="connsiteY19" fmla="*/ 1181695 h 1802827"/>
              <a:gd name="connsiteX20" fmla="*/ 1850308 w 1957403"/>
              <a:gd name="connsiteY20" fmla="*/ 788425 h 1802827"/>
              <a:gd name="connsiteX21" fmla="*/ 1920967 w 1957403"/>
              <a:gd name="connsiteY21" fmla="*/ 518580 h 1802827"/>
              <a:gd name="connsiteX22" fmla="*/ 1816001 w 1957403"/>
              <a:gd name="connsiteY22" fmla="*/ 359089 h 1802827"/>
              <a:gd name="connsiteX23" fmla="*/ 1749326 w 1957403"/>
              <a:gd name="connsiteY23" fmla="*/ 215557 h 1802827"/>
              <a:gd name="connsiteX24" fmla="*/ 1611214 w 1957403"/>
              <a:gd name="connsiteY24" fmla="*/ 55841 h 1802827"/>
              <a:gd name="connsiteX25" fmla="*/ 1301651 w 1957403"/>
              <a:gd name="connsiteY25" fmla="*/ 35238 h 1802827"/>
              <a:gd name="connsiteX26" fmla="*/ 857151 w 1957403"/>
              <a:gd name="connsiteY26" fmla="*/ 501 h 1802827"/>
              <a:gd name="connsiteX0" fmla="*/ 819545 w 1919795"/>
              <a:gd name="connsiteY0" fmla="*/ 501 h 1802827"/>
              <a:gd name="connsiteX1" fmla="*/ 436958 w 1919795"/>
              <a:gd name="connsiteY1" fmla="*/ 35262 h 1802827"/>
              <a:gd name="connsiteX2" fmla="*/ 238520 w 1919795"/>
              <a:gd name="connsiteY2" fmla="*/ 142377 h 1802827"/>
              <a:gd name="connsiteX3" fmla="*/ 89103 w 1919795"/>
              <a:gd name="connsiteY3" fmla="*/ 233837 h 1802827"/>
              <a:gd name="connsiteX4" fmla="*/ 127395 w 1919795"/>
              <a:gd name="connsiteY4" fmla="*/ 410076 h 1802827"/>
              <a:gd name="connsiteX5" fmla="*/ 30238 w 1919795"/>
              <a:gd name="connsiteY5" fmla="*/ 509666 h 1802827"/>
              <a:gd name="connsiteX6" fmla="*/ 114695 w 1919795"/>
              <a:gd name="connsiteY6" fmla="*/ 851401 h 1802827"/>
              <a:gd name="connsiteX7" fmla="*/ 1621 w 1919795"/>
              <a:gd name="connsiteY7" fmla="*/ 923253 h 1802827"/>
              <a:gd name="connsiteX8" fmla="*/ 47850 w 1919795"/>
              <a:gd name="connsiteY8" fmla="*/ 1089288 h 1802827"/>
              <a:gd name="connsiteX9" fmla="*/ 47766 w 1919795"/>
              <a:gd name="connsiteY9" fmla="*/ 1146687 h 1802827"/>
              <a:gd name="connsiteX10" fmla="*/ 3997 w 1919795"/>
              <a:gd name="connsiteY10" fmla="*/ 1342449 h 1802827"/>
              <a:gd name="connsiteX11" fmla="*/ 15269 w 1919795"/>
              <a:gd name="connsiteY11" fmla="*/ 1550892 h 1802827"/>
              <a:gd name="connsiteX12" fmla="*/ 98820 w 1919795"/>
              <a:gd name="connsiteY12" fmla="*/ 1702301 h 1802827"/>
              <a:gd name="connsiteX13" fmla="*/ 233758 w 1919795"/>
              <a:gd name="connsiteY13" fmla="*/ 1781583 h 1802827"/>
              <a:gd name="connsiteX14" fmla="*/ 524270 w 1919795"/>
              <a:gd name="connsiteY14" fmla="*/ 1791201 h 1802827"/>
              <a:gd name="connsiteX15" fmla="*/ 1349770 w 1919795"/>
              <a:gd name="connsiteY15" fmla="*/ 1794376 h 1802827"/>
              <a:gd name="connsiteX16" fmla="*/ 1648220 w 1919795"/>
              <a:gd name="connsiteY16" fmla="*/ 1784851 h 1802827"/>
              <a:gd name="connsiteX17" fmla="*/ 1916858 w 1919795"/>
              <a:gd name="connsiteY17" fmla="*/ 1587039 h 1802827"/>
              <a:gd name="connsiteX18" fmla="*/ 1784745 w 1919795"/>
              <a:gd name="connsiteY18" fmla="*/ 1368624 h 1802827"/>
              <a:gd name="connsiteX19" fmla="*/ 1681558 w 1919795"/>
              <a:gd name="connsiteY19" fmla="*/ 1181695 h 1802827"/>
              <a:gd name="connsiteX20" fmla="*/ 1812702 w 1919795"/>
              <a:gd name="connsiteY20" fmla="*/ 788425 h 1802827"/>
              <a:gd name="connsiteX21" fmla="*/ 1883361 w 1919795"/>
              <a:gd name="connsiteY21" fmla="*/ 518580 h 1802827"/>
              <a:gd name="connsiteX22" fmla="*/ 1778395 w 1919795"/>
              <a:gd name="connsiteY22" fmla="*/ 359089 h 1802827"/>
              <a:gd name="connsiteX23" fmla="*/ 1711720 w 1919795"/>
              <a:gd name="connsiteY23" fmla="*/ 215557 h 1802827"/>
              <a:gd name="connsiteX24" fmla="*/ 1573608 w 1919795"/>
              <a:gd name="connsiteY24" fmla="*/ 55841 h 1802827"/>
              <a:gd name="connsiteX25" fmla="*/ 1264045 w 1919795"/>
              <a:gd name="connsiteY25" fmla="*/ 35238 h 1802827"/>
              <a:gd name="connsiteX26" fmla="*/ 819545 w 1919795"/>
              <a:gd name="connsiteY26" fmla="*/ 501 h 1802827"/>
              <a:gd name="connsiteX0" fmla="*/ 818551 w 1918803"/>
              <a:gd name="connsiteY0" fmla="*/ 501 h 1802827"/>
              <a:gd name="connsiteX1" fmla="*/ 435964 w 1918803"/>
              <a:gd name="connsiteY1" fmla="*/ 35262 h 1802827"/>
              <a:gd name="connsiteX2" fmla="*/ 237526 w 1918803"/>
              <a:gd name="connsiteY2" fmla="*/ 142377 h 1802827"/>
              <a:gd name="connsiteX3" fmla="*/ 88109 w 1918803"/>
              <a:gd name="connsiteY3" fmla="*/ 233837 h 1802827"/>
              <a:gd name="connsiteX4" fmla="*/ 126401 w 1918803"/>
              <a:gd name="connsiteY4" fmla="*/ 410076 h 1802827"/>
              <a:gd name="connsiteX5" fmla="*/ 29244 w 1918803"/>
              <a:gd name="connsiteY5" fmla="*/ 509666 h 1802827"/>
              <a:gd name="connsiteX6" fmla="*/ 51650 w 1918803"/>
              <a:gd name="connsiteY6" fmla="*/ 707180 h 1802827"/>
              <a:gd name="connsiteX7" fmla="*/ 627 w 1918803"/>
              <a:gd name="connsiteY7" fmla="*/ 923253 h 1802827"/>
              <a:gd name="connsiteX8" fmla="*/ 46856 w 1918803"/>
              <a:gd name="connsiteY8" fmla="*/ 1089288 h 1802827"/>
              <a:gd name="connsiteX9" fmla="*/ 46772 w 1918803"/>
              <a:gd name="connsiteY9" fmla="*/ 1146687 h 1802827"/>
              <a:gd name="connsiteX10" fmla="*/ 3003 w 1918803"/>
              <a:gd name="connsiteY10" fmla="*/ 1342449 h 1802827"/>
              <a:gd name="connsiteX11" fmla="*/ 14275 w 1918803"/>
              <a:gd name="connsiteY11" fmla="*/ 1550892 h 1802827"/>
              <a:gd name="connsiteX12" fmla="*/ 97826 w 1918803"/>
              <a:gd name="connsiteY12" fmla="*/ 1702301 h 1802827"/>
              <a:gd name="connsiteX13" fmla="*/ 232764 w 1918803"/>
              <a:gd name="connsiteY13" fmla="*/ 1781583 h 1802827"/>
              <a:gd name="connsiteX14" fmla="*/ 523276 w 1918803"/>
              <a:gd name="connsiteY14" fmla="*/ 1791201 h 1802827"/>
              <a:gd name="connsiteX15" fmla="*/ 1348776 w 1918803"/>
              <a:gd name="connsiteY15" fmla="*/ 1794376 h 1802827"/>
              <a:gd name="connsiteX16" fmla="*/ 1647226 w 1918803"/>
              <a:gd name="connsiteY16" fmla="*/ 1784851 h 1802827"/>
              <a:gd name="connsiteX17" fmla="*/ 1915864 w 1918803"/>
              <a:gd name="connsiteY17" fmla="*/ 1587039 h 1802827"/>
              <a:gd name="connsiteX18" fmla="*/ 1783751 w 1918803"/>
              <a:gd name="connsiteY18" fmla="*/ 1368624 h 1802827"/>
              <a:gd name="connsiteX19" fmla="*/ 1680564 w 1918803"/>
              <a:gd name="connsiteY19" fmla="*/ 1181695 h 1802827"/>
              <a:gd name="connsiteX20" fmla="*/ 1811708 w 1918803"/>
              <a:gd name="connsiteY20" fmla="*/ 788425 h 1802827"/>
              <a:gd name="connsiteX21" fmla="*/ 1882367 w 1918803"/>
              <a:gd name="connsiteY21" fmla="*/ 518580 h 1802827"/>
              <a:gd name="connsiteX22" fmla="*/ 1777401 w 1918803"/>
              <a:gd name="connsiteY22" fmla="*/ 359089 h 1802827"/>
              <a:gd name="connsiteX23" fmla="*/ 1710726 w 1918803"/>
              <a:gd name="connsiteY23" fmla="*/ 215557 h 1802827"/>
              <a:gd name="connsiteX24" fmla="*/ 1572614 w 1918803"/>
              <a:gd name="connsiteY24" fmla="*/ 55841 h 1802827"/>
              <a:gd name="connsiteX25" fmla="*/ 1263051 w 1918803"/>
              <a:gd name="connsiteY25" fmla="*/ 35238 h 1802827"/>
              <a:gd name="connsiteX26" fmla="*/ 818551 w 1918803"/>
              <a:gd name="connsiteY26" fmla="*/ 501 h 1802827"/>
              <a:gd name="connsiteX0" fmla="*/ 818551 w 1918801"/>
              <a:gd name="connsiteY0" fmla="*/ 311 h 1802637"/>
              <a:gd name="connsiteX1" fmla="*/ 435964 w 1918801"/>
              <a:gd name="connsiteY1" fmla="*/ 35072 h 1802637"/>
              <a:gd name="connsiteX2" fmla="*/ 213660 w 1918801"/>
              <a:gd name="connsiteY2" fmla="*/ 73211 h 1802637"/>
              <a:gd name="connsiteX3" fmla="*/ 88109 w 1918801"/>
              <a:gd name="connsiteY3" fmla="*/ 233647 h 1802637"/>
              <a:gd name="connsiteX4" fmla="*/ 126401 w 1918801"/>
              <a:gd name="connsiteY4" fmla="*/ 409886 h 1802637"/>
              <a:gd name="connsiteX5" fmla="*/ 29244 w 1918801"/>
              <a:gd name="connsiteY5" fmla="*/ 509476 h 1802637"/>
              <a:gd name="connsiteX6" fmla="*/ 51650 w 1918801"/>
              <a:gd name="connsiteY6" fmla="*/ 706990 h 1802637"/>
              <a:gd name="connsiteX7" fmla="*/ 627 w 1918801"/>
              <a:gd name="connsiteY7" fmla="*/ 923063 h 1802637"/>
              <a:gd name="connsiteX8" fmla="*/ 46856 w 1918801"/>
              <a:gd name="connsiteY8" fmla="*/ 1089098 h 1802637"/>
              <a:gd name="connsiteX9" fmla="*/ 46772 w 1918801"/>
              <a:gd name="connsiteY9" fmla="*/ 1146497 h 1802637"/>
              <a:gd name="connsiteX10" fmla="*/ 3003 w 1918801"/>
              <a:gd name="connsiteY10" fmla="*/ 1342259 h 1802637"/>
              <a:gd name="connsiteX11" fmla="*/ 14275 w 1918801"/>
              <a:gd name="connsiteY11" fmla="*/ 1550702 h 1802637"/>
              <a:gd name="connsiteX12" fmla="*/ 97826 w 1918801"/>
              <a:gd name="connsiteY12" fmla="*/ 1702111 h 1802637"/>
              <a:gd name="connsiteX13" fmla="*/ 232764 w 1918801"/>
              <a:gd name="connsiteY13" fmla="*/ 1781393 h 1802637"/>
              <a:gd name="connsiteX14" fmla="*/ 523276 w 1918801"/>
              <a:gd name="connsiteY14" fmla="*/ 1791011 h 1802637"/>
              <a:gd name="connsiteX15" fmla="*/ 1348776 w 1918801"/>
              <a:gd name="connsiteY15" fmla="*/ 1794186 h 1802637"/>
              <a:gd name="connsiteX16" fmla="*/ 1647226 w 1918801"/>
              <a:gd name="connsiteY16" fmla="*/ 1784661 h 1802637"/>
              <a:gd name="connsiteX17" fmla="*/ 1915864 w 1918801"/>
              <a:gd name="connsiteY17" fmla="*/ 1586849 h 1802637"/>
              <a:gd name="connsiteX18" fmla="*/ 1783751 w 1918801"/>
              <a:gd name="connsiteY18" fmla="*/ 1368434 h 1802637"/>
              <a:gd name="connsiteX19" fmla="*/ 1680564 w 1918801"/>
              <a:gd name="connsiteY19" fmla="*/ 1181505 h 1802637"/>
              <a:gd name="connsiteX20" fmla="*/ 1811708 w 1918801"/>
              <a:gd name="connsiteY20" fmla="*/ 788235 h 1802637"/>
              <a:gd name="connsiteX21" fmla="*/ 1882367 w 1918801"/>
              <a:gd name="connsiteY21" fmla="*/ 518390 h 1802637"/>
              <a:gd name="connsiteX22" fmla="*/ 1777401 w 1918801"/>
              <a:gd name="connsiteY22" fmla="*/ 358899 h 1802637"/>
              <a:gd name="connsiteX23" fmla="*/ 1710726 w 1918801"/>
              <a:gd name="connsiteY23" fmla="*/ 215367 h 1802637"/>
              <a:gd name="connsiteX24" fmla="*/ 1572614 w 1918801"/>
              <a:gd name="connsiteY24" fmla="*/ 55651 h 1802637"/>
              <a:gd name="connsiteX25" fmla="*/ 1263051 w 1918801"/>
              <a:gd name="connsiteY25" fmla="*/ 35048 h 1802637"/>
              <a:gd name="connsiteX26" fmla="*/ 818551 w 1918801"/>
              <a:gd name="connsiteY26" fmla="*/ 311 h 1802637"/>
              <a:gd name="connsiteX0" fmla="*/ 818551 w 1918496"/>
              <a:gd name="connsiteY0" fmla="*/ 311 h 1802637"/>
              <a:gd name="connsiteX1" fmla="*/ 435964 w 1918496"/>
              <a:gd name="connsiteY1" fmla="*/ 35072 h 1802637"/>
              <a:gd name="connsiteX2" fmla="*/ 213660 w 1918496"/>
              <a:gd name="connsiteY2" fmla="*/ 73211 h 1802637"/>
              <a:gd name="connsiteX3" fmla="*/ 88109 w 1918496"/>
              <a:gd name="connsiteY3" fmla="*/ 233647 h 1802637"/>
              <a:gd name="connsiteX4" fmla="*/ 126401 w 1918496"/>
              <a:gd name="connsiteY4" fmla="*/ 409886 h 1802637"/>
              <a:gd name="connsiteX5" fmla="*/ 29244 w 1918496"/>
              <a:gd name="connsiteY5" fmla="*/ 509476 h 1802637"/>
              <a:gd name="connsiteX6" fmla="*/ 51650 w 1918496"/>
              <a:gd name="connsiteY6" fmla="*/ 706990 h 1802637"/>
              <a:gd name="connsiteX7" fmla="*/ 627 w 1918496"/>
              <a:gd name="connsiteY7" fmla="*/ 923063 h 1802637"/>
              <a:gd name="connsiteX8" fmla="*/ 46856 w 1918496"/>
              <a:gd name="connsiteY8" fmla="*/ 1089098 h 1802637"/>
              <a:gd name="connsiteX9" fmla="*/ 46772 w 1918496"/>
              <a:gd name="connsiteY9" fmla="*/ 1146497 h 1802637"/>
              <a:gd name="connsiteX10" fmla="*/ 3003 w 1918496"/>
              <a:gd name="connsiteY10" fmla="*/ 1342259 h 1802637"/>
              <a:gd name="connsiteX11" fmla="*/ 14275 w 1918496"/>
              <a:gd name="connsiteY11" fmla="*/ 1550702 h 1802637"/>
              <a:gd name="connsiteX12" fmla="*/ 97826 w 1918496"/>
              <a:gd name="connsiteY12" fmla="*/ 1702111 h 1802637"/>
              <a:gd name="connsiteX13" fmla="*/ 232764 w 1918496"/>
              <a:gd name="connsiteY13" fmla="*/ 1781393 h 1802637"/>
              <a:gd name="connsiteX14" fmla="*/ 523276 w 1918496"/>
              <a:gd name="connsiteY14" fmla="*/ 1791011 h 1802637"/>
              <a:gd name="connsiteX15" fmla="*/ 1348776 w 1918496"/>
              <a:gd name="connsiteY15" fmla="*/ 1794186 h 1802637"/>
              <a:gd name="connsiteX16" fmla="*/ 1647226 w 1918496"/>
              <a:gd name="connsiteY16" fmla="*/ 1784661 h 1802637"/>
              <a:gd name="connsiteX17" fmla="*/ 1915864 w 1918496"/>
              <a:gd name="connsiteY17" fmla="*/ 1586849 h 1802637"/>
              <a:gd name="connsiteX18" fmla="*/ 1783751 w 1918496"/>
              <a:gd name="connsiteY18" fmla="*/ 1368434 h 1802637"/>
              <a:gd name="connsiteX19" fmla="*/ 1776027 w 1918496"/>
              <a:gd name="connsiteY19" fmla="*/ 1137612 h 1802637"/>
              <a:gd name="connsiteX20" fmla="*/ 1811708 w 1918496"/>
              <a:gd name="connsiteY20" fmla="*/ 788235 h 1802637"/>
              <a:gd name="connsiteX21" fmla="*/ 1882367 w 1918496"/>
              <a:gd name="connsiteY21" fmla="*/ 518390 h 1802637"/>
              <a:gd name="connsiteX22" fmla="*/ 1777401 w 1918496"/>
              <a:gd name="connsiteY22" fmla="*/ 358899 h 1802637"/>
              <a:gd name="connsiteX23" fmla="*/ 1710726 w 1918496"/>
              <a:gd name="connsiteY23" fmla="*/ 215367 h 1802637"/>
              <a:gd name="connsiteX24" fmla="*/ 1572614 w 1918496"/>
              <a:gd name="connsiteY24" fmla="*/ 55651 h 1802637"/>
              <a:gd name="connsiteX25" fmla="*/ 1263051 w 1918496"/>
              <a:gd name="connsiteY25" fmla="*/ 35048 h 1802637"/>
              <a:gd name="connsiteX26" fmla="*/ 818551 w 1918496"/>
              <a:gd name="connsiteY26" fmla="*/ 311 h 180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8496" h="1802637" fill="norm" stroke="1" extrusionOk="0">
                <a:moveTo>
                  <a:pt x="818551" y="311"/>
                </a:moveTo>
                <a:cubicBezTo>
                  <a:pt x="707426" y="-3129"/>
                  <a:pt x="536779" y="22922"/>
                  <a:pt x="435964" y="35072"/>
                </a:cubicBezTo>
                <a:cubicBezTo>
                  <a:pt x="335149" y="47222"/>
                  <a:pt x="271636" y="40115"/>
                  <a:pt x="213660" y="73211"/>
                </a:cubicBezTo>
                <a:cubicBezTo>
                  <a:pt x="155684" y="106307"/>
                  <a:pt x="102652" y="177535"/>
                  <a:pt x="88109" y="233647"/>
                </a:cubicBezTo>
                <a:cubicBezTo>
                  <a:pt x="73566" y="289759"/>
                  <a:pt x="136212" y="363915"/>
                  <a:pt x="126401" y="409886"/>
                </a:cubicBezTo>
                <a:cubicBezTo>
                  <a:pt x="116590" y="455857"/>
                  <a:pt x="41702" y="459959"/>
                  <a:pt x="29244" y="509476"/>
                </a:cubicBezTo>
                <a:cubicBezTo>
                  <a:pt x="16786" y="558993"/>
                  <a:pt x="56419" y="638059"/>
                  <a:pt x="51650" y="706990"/>
                </a:cubicBezTo>
                <a:cubicBezTo>
                  <a:pt x="46881" y="775921"/>
                  <a:pt x="1426" y="859378"/>
                  <a:pt x="627" y="923063"/>
                </a:cubicBezTo>
                <a:cubicBezTo>
                  <a:pt x="-172" y="986748"/>
                  <a:pt x="39165" y="1051859"/>
                  <a:pt x="46856" y="1089098"/>
                </a:cubicBezTo>
                <a:cubicBezTo>
                  <a:pt x="54547" y="1126337"/>
                  <a:pt x="54081" y="1104304"/>
                  <a:pt x="46772" y="1146497"/>
                </a:cubicBezTo>
                <a:cubicBezTo>
                  <a:pt x="39463" y="1188691"/>
                  <a:pt x="8419" y="1274892"/>
                  <a:pt x="3003" y="1342259"/>
                </a:cubicBezTo>
                <a:cubicBezTo>
                  <a:pt x="-2413" y="1409627"/>
                  <a:pt x="-1529" y="1490727"/>
                  <a:pt x="14275" y="1550702"/>
                </a:cubicBezTo>
                <a:cubicBezTo>
                  <a:pt x="30079" y="1610677"/>
                  <a:pt x="61411" y="1663662"/>
                  <a:pt x="97826" y="1702111"/>
                </a:cubicBezTo>
                <a:cubicBezTo>
                  <a:pt x="134241" y="1740560"/>
                  <a:pt x="161856" y="1766576"/>
                  <a:pt x="232764" y="1781393"/>
                </a:cubicBezTo>
                <a:cubicBezTo>
                  <a:pt x="303672" y="1796210"/>
                  <a:pt x="337274" y="1788879"/>
                  <a:pt x="523276" y="1791011"/>
                </a:cubicBezTo>
                <a:lnTo>
                  <a:pt x="1348776" y="1794186"/>
                </a:lnTo>
                <a:cubicBezTo>
                  <a:pt x="1536101" y="1793128"/>
                  <a:pt x="1552711" y="1819217"/>
                  <a:pt x="1647226" y="1784661"/>
                </a:cubicBezTo>
                <a:cubicBezTo>
                  <a:pt x="1741741" y="1750105"/>
                  <a:pt x="1893110" y="1656220"/>
                  <a:pt x="1915864" y="1586849"/>
                </a:cubicBezTo>
                <a:cubicBezTo>
                  <a:pt x="1938618" y="1517478"/>
                  <a:pt x="1807057" y="1443307"/>
                  <a:pt x="1783751" y="1368434"/>
                </a:cubicBezTo>
                <a:cubicBezTo>
                  <a:pt x="1760445" y="1293561"/>
                  <a:pt x="1771367" y="1234312"/>
                  <a:pt x="1776027" y="1137612"/>
                </a:cubicBezTo>
                <a:cubicBezTo>
                  <a:pt x="1780687" y="1040912"/>
                  <a:pt x="1793985" y="891439"/>
                  <a:pt x="1811708" y="788235"/>
                </a:cubicBezTo>
                <a:cubicBezTo>
                  <a:pt x="1829431" y="685031"/>
                  <a:pt x="1888085" y="589946"/>
                  <a:pt x="1882367" y="518390"/>
                </a:cubicBezTo>
                <a:cubicBezTo>
                  <a:pt x="1876649" y="446834"/>
                  <a:pt x="1806008" y="409403"/>
                  <a:pt x="1777401" y="358899"/>
                </a:cubicBezTo>
                <a:cubicBezTo>
                  <a:pt x="1748794" y="308395"/>
                  <a:pt x="1744857" y="265908"/>
                  <a:pt x="1710726" y="215367"/>
                </a:cubicBezTo>
                <a:cubicBezTo>
                  <a:pt x="1676595" y="164826"/>
                  <a:pt x="1651989" y="79993"/>
                  <a:pt x="1572614" y="55651"/>
                </a:cubicBezTo>
                <a:cubicBezTo>
                  <a:pt x="1493239" y="31309"/>
                  <a:pt x="1263051" y="35048"/>
                  <a:pt x="1263051" y="35048"/>
                </a:cubicBezTo>
                <a:lnTo>
                  <a:pt x="818551" y="31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20" name="Полилиния 119" hidden="0"/>
          <p:cNvSpPr/>
          <p:nvPr isPhoto="0" userDrawn="0"/>
        </p:nvSpPr>
        <p:spPr bwMode="auto">
          <a:xfrm>
            <a:off x="6879926" y="4430737"/>
            <a:ext cx="813735" cy="166547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84344 w 1956373"/>
              <a:gd name="connsiteY9" fmla="*/ 1146687 h 1802827"/>
              <a:gd name="connsiteX10" fmla="*/ 40575 w 1956373"/>
              <a:gd name="connsiteY10" fmla="*/ 1342449 h 1802827"/>
              <a:gd name="connsiteX11" fmla="*/ 51847 w 1956373"/>
              <a:gd name="connsiteY11" fmla="*/ 1550892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7151 w 1957403"/>
              <a:gd name="connsiteY0" fmla="*/ 501 h 1802827"/>
              <a:gd name="connsiteX1" fmla="*/ 474564 w 1957403"/>
              <a:gd name="connsiteY1" fmla="*/ 35262 h 1802827"/>
              <a:gd name="connsiteX2" fmla="*/ 276126 w 1957403"/>
              <a:gd name="connsiteY2" fmla="*/ 142377 h 1802827"/>
              <a:gd name="connsiteX3" fmla="*/ 126709 w 1957403"/>
              <a:gd name="connsiteY3" fmla="*/ 233837 h 1802827"/>
              <a:gd name="connsiteX4" fmla="*/ 165001 w 1957403"/>
              <a:gd name="connsiteY4" fmla="*/ 410076 h 1802827"/>
              <a:gd name="connsiteX5" fmla="*/ 67844 w 1957403"/>
              <a:gd name="connsiteY5" fmla="*/ 509666 h 1802827"/>
              <a:gd name="connsiteX6" fmla="*/ 152301 w 1957403"/>
              <a:gd name="connsiteY6" fmla="*/ 851401 h 1802827"/>
              <a:gd name="connsiteX7" fmla="*/ 1042 w 1957403"/>
              <a:gd name="connsiteY7" fmla="*/ 954606 h 1802827"/>
              <a:gd name="connsiteX8" fmla="*/ 85456 w 1957403"/>
              <a:gd name="connsiteY8" fmla="*/ 1089288 h 1802827"/>
              <a:gd name="connsiteX9" fmla="*/ 85372 w 1957403"/>
              <a:gd name="connsiteY9" fmla="*/ 1146687 h 1802827"/>
              <a:gd name="connsiteX10" fmla="*/ 41603 w 1957403"/>
              <a:gd name="connsiteY10" fmla="*/ 1342449 h 1802827"/>
              <a:gd name="connsiteX11" fmla="*/ 52875 w 1957403"/>
              <a:gd name="connsiteY11" fmla="*/ 1550892 h 1802827"/>
              <a:gd name="connsiteX12" fmla="*/ 136426 w 1957403"/>
              <a:gd name="connsiteY12" fmla="*/ 1702301 h 1802827"/>
              <a:gd name="connsiteX13" fmla="*/ 271364 w 1957403"/>
              <a:gd name="connsiteY13" fmla="*/ 1781583 h 1802827"/>
              <a:gd name="connsiteX14" fmla="*/ 561876 w 1957403"/>
              <a:gd name="connsiteY14" fmla="*/ 1791201 h 1802827"/>
              <a:gd name="connsiteX15" fmla="*/ 1387376 w 1957403"/>
              <a:gd name="connsiteY15" fmla="*/ 1794376 h 1802827"/>
              <a:gd name="connsiteX16" fmla="*/ 1685826 w 1957403"/>
              <a:gd name="connsiteY16" fmla="*/ 1784851 h 1802827"/>
              <a:gd name="connsiteX17" fmla="*/ 1954464 w 1957403"/>
              <a:gd name="connsiteY17" fmla="*/ 1587039 h 1802827"/>
              <a:gd name="connsiteX18" fmla="*/ 1822351 w 1957403"/>
              <a:gd name="connsiteY18" fmla="*/ 1368624 h 1802827"/>
              <a:gd name="connsiteX19" fmla="*/ 1719164 w 1957403"/>
              <a:gd name="connsiteY19" fmla="*/ 1181695 h 1802827"/>
              <a:gd name="connsiteX20" fmla="*/ 1850308 w 1957403"/>
              <a:gd name="connsiteY20" fmla="*/ 788425 h 1802827"/>
              <a:gd name="connsiteX21" fmla="*/ 1920967 w 1957403"/>
              <a:gd name="connsiteY21" fmla="*/ 518580 h 1802827"/>
              <a:gd name="connsiteX22" fmla="*/ 1816001 w 1957403"/>
              <a:gd name="connsiteY22" fmla="*/ 359089 h 1802827"/>
              <a:gd name="connsiteX23" fmla="*/ 1749326 w 1957403"/>
              <a:gd name="connsiteY23" fmla="*/ 215557 h 1802827"/>
              <a:gd name="connsiteX24" fmla="*/ 1611214 w 1957403"/>
              <a:gd name="connsiteY24" fmla="*/ 55841 h 1802827"/>
              <a:gd name="connsiteX25" fmla="*/ 1301651 w 1957403"/>
              <a:gd name="connsiteY25" fmla="*/ 35238 h 1802827"/>
              <a:gd name="connsiteX26" fmla="*/ 857151 w 1957403"/>
              <a:gd name="connsiteY26" fmla="*/ 501 h 1802827"/>
              <a:gd name="connsiteX0" fmla="*/ 819545 w 1919795"/>
              <a:gd name="connsiteY0" fmla="*/ 501 h 1802827"/>
              <a:gd name="connsiteX1" fmla="*/ 436958 w 1919795"/>
              <a:gd name="connsiteY1" fmla="*/ 35262 h 1802827"/>
              <a:gd name="connsiteX2" fmla="*/ 238520 w 1919795"/>
              <a:gd name="connsiteY2" fmla="*/ 142377 h 1802827"/>
              <a:gd name="connsiteX3" fmla="*/ 89103 w 1919795"/>
              <a:gd name="connsiteY3" fmla="*/ 233837 h 1802827"/>
              <a:gd name="connsiteX4" fmla="*/ 127395 w 1919795"/>
              <a:gd name="connsiteY4" fmla="*/ 410076 h 1802827"/>
              <a:gd name="connsiteX5" fmla="*/ 30238 w 1919795"/>
              <a:gd name="connsiteY5" fmla="*/ 509666 h 1802827"/>
              <a:gd name="connsiteX6" fmla="*/ 114695 w 1919795"/>
              <a:gd name="connsiteY6" fmla="*/ 851401 h 1802827"/>
              <a:gd name="connsiteX7" fmla="*/ 1621 w 1919795"/>
              <a:gd name="connsiteY7" fmla="*/ 923253 h 1802827"/>
              <a:gd name="connsiteX8" fmla="*/ 47850 w 1919795"/>
              <a:gd name="connsiteY8" fmla="*/ 1089288 h 1802827"/>
              <a:gd name="connsiteX9" fmla="*/ 47766 w 1919795"/>
              <a:gd name="connsiteY9" fmla="*/ 1146687 h 1802827"/>
              <a:gd name="connsiteX10" fmla="*/ 3997 w 1919795"/>
              <a:gd name="connsiteY10" fmla="*/ 1342449 h 1802827"/>
              <a:gd name="connsiteX11" fmla="*/ 15269 w 1919795"/>
              <a:gd name="connsiteY11" fmla="*/ 1550892 h 1802827"/>
              <a:gd name="connsiteX12" fmla="*/ 98820 w 1919795"/>
              <a:gd name="connsiteY12" fmla="*/ 1702301 h 1802827"/>
              <a:gd name="connsiteX13" fmla="*/ 233758 w 1919795"/>
              <a:gd name="connsiteY13" fmla="*/ 1781583 h 1802827"/>
              <a:gd name="connsiteX14" fmla="*/ 524270 w 1919795"/>
              <a:gd name="connsiteY14" fmla="*/ 1791201 h 1802827"/>
              <a:gd name="connsiteX15" fmla="*/ 1349770 w 1919795"/>
              <a:gd name="connsiteY15" fmla="*/ 1794376 h 1802827"/>
              <a:gd name="connsiteX16" fmla="*/ 1648220 w 1919795"/>
              <a:gd name="connsiteY16" fmla="*/ 1784851 h 1802827"/>
              <a:gd name="connsiteX17" fmla="*/ 1916858 w 1919795"/>
              <a:gd name="connsiteY17" fmla="*/ 1587039 h 1802827"/>
              <a:gd name="connsiteX18" fmla="*/ 1784745 w 1919795"/>
              <a:gd name="connsiteY18" fmla="*/ 1368624 h 1802827"/>
              <a:gd name="connsiteX19" fmla="*/ 1681558 w 1919795"/>
              <a:gd name="connsiteY19" fmla="*/ 1181695 h 1802827"/>
              <a:gd name="connsiteX20" fmla="*/ 1812702 w 1919795"/>
              <a:gd name="connsiteY20" fmla="*/ 788425 h 1802827"/>
              <a:gd name="connsiteX21" fmla="*/ 1883361 w 1919795"/>
              <a:gd name="connsiteY21" fmla="*/ 518580 h 1802827"/>
              <a:gd name="connsiteX22" fmla="*/ 1778395 w 1919795"/>
              <a:gd name="connsiteY22" fmla="*/ 359089 h 1802827"/>
              <a:gd name="connsiteX23" fmla="*/ 1711720 w 1919795"/>
              <a:gd name="connsiteY23" fmla="*/ 215557 h 1802827"/>
              <a:gd name="connsiteX24" fmla="*/ 1573608 w 1919795"/>
              <a:gd name="connsiteY24" fmla="*/ 55841 h 1802827"/>
              <a:gd name="connsiteX25" fmla="*/ 1264045 w 1919795"/>
              <a:gd name="connsiteY25" fmla="*/ 35238 h 1802827"/>
              <a:gd name="connsiteX26" fmla="*/ 819545 w 1919795"/>
              <a:gd name="connsiteY26" fmla="*/ 501 h 1802827"/>
              <a:gd name="connsiteX0" fmla="*/ 818551 w 1918803"/>
              <a:gd name="connsiteY0" fmla="*/ 501 h 1802827"/>
              <a:gd name="connsiteX1" fmla="*/ 435964 w 1918803"/>
              <a:gd name="connsiteY1" fmla="*/ 35262 h 1802827"/>
              <a:gd name="connsiteX2" fmla="*/ 237526 w 1918803"/>
              <a:gd name="connsiteY2" fmla="*/ 142377 h 1802827"/>
              <a:gd name="connsiteX3" fmla="*/ 88109 w 1918803"/>
              <a:gd name="connsiteY3" fmla="*/ 233837 h 1802827"/>
              <a:gd name="connsiteX4" fmla="*/ 126401 w 1918803"/>
              <a:gd name="connsiteY4" fmla="*/ 410076 h 1802827"/>
              <a:gd name="connsiteX5" fmla="*/ 29244 w 1918803"/>
              <a:gd name="connsiteY5" fmla="*/ 509666 h 1802827"/>
              <a:gd name="connsiteX6" fmla="*/ 51650 w 1918803"/>
              <a:gd name="connsiteY6" fmla="*/ 707180 h 1802827"/>
              <a:gd name="connsiteX7" fmla="*/ 627 w 1918803"/>
              <a:gd name="connsiteY7" fmla="*/ 923253 h 1802827"/>
              <a:gd name="connsiteX8" fmla="*/ 46856 w 1918803"/>
              <a:gd name="connsiteY8" fmla="*/ 1089288 h 1802827"/>
              <a:gd name="connsiteX9" fmla="*/ 46772 w 1918803"/>
              <a:gd name="connsiteY9" fmla="*/ 1146687 h 1802827"/>
              <a:gd name="connsiteX10" fmla="*/ 3003 w 1918803"/>
              <a:gd name="connsiteY10" fmla="*/ 1342449 h 1802827"/>
              <a:gd name="connsiteX11" fmla="*/ 14275 w 1918803"/>
              <a:gd name="connsiteY11" fmla="*/ 1550892 h 1802827"/>
              <a:gd name="connsiteX12" fmla="*/ 97826 w 1918803"/>
              <a:gd name="connsiteY12" fmla="*/ 1702301 h 1802827"/>
              <a:gd name="connsiteX13" fmla="*/ 232764 w 1918803"/>
              <a:gd name="connsiteY13" fmla="*/ 1781583 h 1802827"/>
              <a:gd name="connsiteX14" fmla="*/ 523276 w 1918803"/>
              <a:gd name="connsiteY14" fmla="*/ 1791201 h 1802827"/>
              <a:gd name="connsiteX15" fmla="*/ 1348776 w 1918803"/>
              <a:gd name="connsiteY15" fmla="*/ 1794376 h 1802827"/>
              <a:gd name="connsiteX16" fmla="*/ 1647226 w 1918803"/>
              <a:gd name="connsiteY16" fmla="*/ 1784851 h 1802827"/>
              <a:gd name="connsiteX17" fmla="*/ 1915864 w 1918803"/>
              <a:gd name="connsiteY17" fmla="*/ 1587039 h 1802827"/>
              <a:gd name="connsiteX18" fmla="*/ 1783751 w 1918803"/>
              <a:gd name="connsiteY18" fmla="*/ 1368624 h 1802827"/>
              <a:gd name="connsiteX19" fmla="*/ 1680564 w 1918803"/>
              <a:gd name="connsiteY19" fmla="*/ 1181695 h 1802827"/>
              <a:gd name="connsiteX20" fmla="*/ 1811708 w 1918803"/>
              <a:gd name="connsiteY20" fmla="*/ 788425 h 1802827"/>
              <a:gd name="connsiteX21" fmla="*/ 1882367 w 1918803"/>
              <a:gd name="connsiteY21" fmla="*/ 518580 h 1802827"/>
              <a:gd name="connsiteX22" fmla="*/ 1777401 w 1918803"/>
              <a:gd name="connsiteY22" fmla="*/ 359089 h 1802827"/>
              <a:gd name="connsiteX23" fmla="*/ 1710726 w 1918803"/>
              <a:gd name="connsiteY23" fmla="*/ 215557 h 1802827"/>
              <a:gd name="connsiteX24" fmla="*/ 1572614 w 1918803"/>
              <a:gd name="connsiteY24" fmla="*/ 55841 h 1802827"/>
              <a:gd name="connsiteX25" fmla="*/ 1263051 w 1918803"/>
              <a:gd name="connsiteY25" fmla="*/ 35238 h 1802827"/>
              <a:gd name="connsiteX26" fmla="*/ 818551 w 1918803"/>
              <a:gd name="connsiteY26" fmla="*/ 501 h 1802827"/>
              <a:gd name="connsiteX0" fmla="*/ 818551 w 1918801"/>
              <a:gd name="connsiteY0" fmla="*/ 311 h 1802637"/>
              <a:gd name="connsiteX1" fmla="*/ 435964 w 1918801"/>
              <a:gd name="connsiteY1" fmla="*/ 35072 h 1802637"/>
              <a:gd name="connsiteX2" fmla="*/ 213660 w 1918801"/>
              <a:gd name="connsiteY2" fmla="*/ 73211 h 1802637"/>
              <a:gd name="connsiteX3" fmla="*/ 88109 w 1918801"/>
              <a:gd name="connsiteY3" fmla="*/ 233647 h 1802637"/>
              <a:gd name="connsiteX4" fmla="*/ 126401 w 1918801"/>
              <a:gd name="connsiteY4" fmla="*/ 409886 h 1802637"/>
              <a:gd name="connsiteX5" fmla="*/ 29244 w 1918801"/>
              <a:gd name="connsiteY5" fmla="*/ 509476 h 1802637"/>
              <a:gd name="connsiteX6" fmla="*/ 51650 w 1918801"/>
              <a:gd name="connsiteY6" fmla="*/ 706990 h 1802637"/>
              <a:gd name="connsiteX7" fmla="*/ 627 w 1918801"/>
              <a:gd name="connsiteY7" fmla="*/ 923063 h 1802637"/>
              <a:gd name="connsiteX8" fmla="*/ 46856 w 1918801"/>
              <a:gd name="connsiteY8" fmla="*/ 1089098 h 1802637"/>
              <a:gd name="connsiteX9" fmla="*/ 46772 w 1918801"/>
              <a:gd name="connsiteY9" fmla="*/ 1146497 h 1802637"/>
              <a:gd name="connsiteX10" fmla="*/ 3003 w 1918801"/>
              <a:gd name="connsiteY10" fmla="*/ 1342259 h 1802637"/>
              <a:gd name="connsiteX11" fmla="*/ 14275 w 1918801"/>
              <a:gd name="connsiteY11" fmla="*/ 1550702 h 1802637"/>
              <a:gd name="connsiteX12" fmla="*/ 97826 w 1918801"/>
              <a:gd name="connsiteY12" fmla="*/ 1702111 h 1802637"/>
              <a:gd name="connsiteX13" fmla="*/ 232764 w 1918801"/>
              <a:gd name="connsiteY13" fmla="*/ 1781393 h 1802637"/>
              <a:gd name="connsiteX14" fmla="*/ 523276 w 1918801"/>
              <a:gd name="connsiteY14" fmla="*/ 1791011 h 1802637"/>
              <a:gd name="connsiteX15" fmla="*/ 1348776 w 1918801"/>
              <a:gd name="connsiteY15" fmla="*/ 1794186 h 1802637"/>
              <a:gd name="connsiteX16" fmla="*/ 1647226 w 1918801"/>
              <a:gd name="connsiteY16" fmla="*/ 1784661 h 1802637"/>
              <a:gd name="connsiteX17" fmla="*/ 1915864 w 1918801"/>
              <a:gd name="connsiteY17" fmla="*/ 1586849 h 1802637"/>
              <a:gd name="connsiteX18" fmla="*/ 1783751 w 1918801"/>
              <a:gd name="connsiteY18" fmla="*/ 1368434 h 1802637"/>
              <a:gd name="connsiteX19" fmla="*/ 1680564 w 1918801"/>
              <a:gd name="connsiteY19" fmla="*/ 1181505 h 1802637"/>
              <a:gd name="connsiteX20" fmla="*/ 1811708 w 1918801"/>
              <a:gd name="connsiteY20" fmla="*/ 788235 h 1802637"/>
              <a:gd name="connsiteX21" fmla="*/ 1882367 w 1918801"/>
              <a:gd name="connsiteY21" fmla="*/ 518390 h 1802637"/>
              <a:gd name="connsiteX22" fmla="*/ 1777401 w 1918801"/>
              <a:gd name="connsiteY22" fmla="*/ 358899 h 1802637"/>
              <a:gd name="connsiteX23" fmla="*/ 1710726 w 1918801"/>
              <a:gd name="connsiteY23" fmla="*/ 215367 h 1802637"/>
              <a:gd name="connsiteX24" fmla="*/ 1572614 w 1918801"/>
              <a:gd name="connsiteY24" fmla="*/ 55651 h 1802637"/>
              <a:gd name="connsiteX25" fmla="*/ 1263051 w 1918801"/>
              <a:gd name="connsiteY25" fmla="*/ 35048 h 1802637"/>
              <a:gd name="connsiteX26" fmla="*/ 818551 w 1918801"/>
              <a:gd name="connsiteY26" fmla="*/ 311 h 1802637"/>
              <a:gd name="connsiteX0" fmla="*/ 818551 w 1918496"/>
              <a:gd name="connsiteY0" fmla="*/ 311 h 1802637"/>
              <a:gd name="connsiteX1" fmla="*/ 435964 w 1918496"/>
              <a:gd name="connsiteY1" fmla="*/ 35072 h 1802637"/>
              <a:gd name="connsiteX2" fmla="*/ 213660 w 1918496"/>
              <a:gd name="connsiteY2" fmla="*/ 73211 h 1802637"/>
              <a:gd name="connsiteX3" fmla="*/ 88109 w 1918496"/>
              <a:gd name="connsiteY3" fmla="*/ 233647 h 1802637"/>
              <a:gd name="connsiteX4" fmla="*/ 126401 w 1918496"/>
              <a:gd name="connsiteY4" fmla="*/ 409886 h 1802637"/>
              <a:gd name="connsiteX5" fmla="*/ 29244 w 1918496"/>
              <a:gd name="connsiteY5" fmla="*/ 509476 h 1802637"/>
              <a:gd name="connsiteX6" fmla="*/ 51650 w 1918496"/>
              <a:gd name="connsiteY6" fmla="*/ 706990 h 1802637"/>
              <a:gd name="connsiteX7" fmla="*/ 627 w 1918496"/>
              <a:gd name="connsiteY7" fmla="*/ 923063 h 1802637"/>
              <a:gd name="connsiteX8" fmla="*/ 46856 w 1918496"/>
              <a:gd name="connsiteY8" fmla="*/ 1089098 h 1802637"/>
              <a:gd name="connsiteX9" fmla="*/ 46772 w 1918496"/>
              <a:gd name="connsiteY9" fmla="*/ 1146497 h 1802637"/>
              <a:gd name="connsiteX10" fmla="*/ 3003 w 1918496"/>
              <a:gd name="connsiteY10" fmla="*/ 1342259 h 1802637"/>
              <a:gd name="connsiteX11" fmla="*/ 14275 w 1918496"/>
              <a:gd name="connsiteY11" fmla="*/ 1550702 h 1802637"/>
              <a:gd name="connsiteX12" fmla="*/ 97826 w 1918496"/>
              <a:gd name="connsiteY12" fmla="*/ 1702111 h 1802637"/>
              <a:gd name="connsiteX13" fmla="*/ 232764 w 1918496"/>
              <a:gd name="connsiteY13" fmla="*/ 1781393 h 1802637"/>
              <a:gd name="connsiteX14" fmla="*/ 523276 w 1918496"/>
              <a:gd name="connsiteY14" fmla="*/ 1791011 h 1802637"/>
              <a:gd name="connsiteX15" fmla="*/ 1348776 w 1918496"/>
              <a:gd name="connsiteY15" fmla="*/ 1794186 h 1802637"/>
              <a:gd name="connsiteX16" fmla="*/ 1647226 w 1918496"/>
              <a:gd name="connsiteY16" fmla="*/ 1784661 h 1802637"/>
              <a:gd name="connsiteX17" fmla="*/ 1915864 w 1918496"/>
              <a:gd name="connsiteY17" fmla="*/ 1586849 h 1802637"/>
              <a:gd name="connsiteX18" fmla="*/ 1783751 w 1918496"/>
              <a:gd name="connsiteY18" fmla="*/ 1368434 h 1802637"/>
              <a:gd name="connsiteX19" fmla="*/ 1776027 w 1918496"/>
              <a:gd name="connsiteY19" fmla="*/ 1137612 h 1802637"/>
              <a:gd name="connsiteX20" fmla="*/ 1811708 w 1918496"/>
              <a:gd name="connsiteY20" fmla="*/ 788235 h 1802637"/>
              <a:gd name="connsiteX21" fmla="*/ 1882367 w 1918496"/>
              <a:gd name="connsiteY21" fmla="*/ 518390 h 1802637"/>
              <a:gd name="connsiteX22" fmla="*/ 1777401 w 1918496"/>
              <a:gd name="connsiteY22" fmla="*/ 358899 h 1802637"/>
              <a:gd name="connsiteX23" fmla="*/ 1710726 w 1918496"/>
              <a:gd name="connsiteY23" fmla="*/ 215367 h 1802637"/>
              <a:gd name="connsiteX24" fmla="*/ 1572614 w 1918496"/>
              <a:gd name="connsiteY24" fmla="*/ 55651 h 1802637"/>
              <a:gd name="connsiteX25" fmla="*/ 1263051 w 1918496"/>
              <a:gd name="connsiteY25" fmla="*/ 35048 h 1802637"/>
              <a:gd name="connsiteX26" fmla="*/ 818551 w 1918496"/>
              <a:gd name="connsiteY26" fmla="*/ 311 h 180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8496" h="1802637" fill="norm" stroke="1" extrusionOk="0">
                <a:moveTo>
                  <a:pt x="818551" y="311"/>
                </a:moveTo>
                <a:cubicBezTo>
                  <a:pt x="707426" y="-3129"/>
                  <a:pt x="536779" y="22922"/>
                  <a:pt x="435964" y="35072"/>
                </a:cubicBezTo>
                <a:cubicBezTo>
                  <a:pt x="335149" y="47222"/>
                  <a:pt x="271636" y="40115"/>
                  <a:pt x="213660" y="73211"/>
                </a:cubicBezTo>
                <a:cubicBezTo>
                  <a:pt x="155684" y="106307"/>
                  <a:pt x="102652" y="177535"/>
                  <a:pt x="88109" y="233647"/>
                </a:cubicBezTo>
                <a:cubicBezTo>
                  <a:pt x="73566" y="289759"/>
                  <a:pt x="136212" y="363915"/>
                  <a:pt x="126401" y="409886"/>
                </a:cubicBezTo>
                <a:cubicBezTo>
                  <a:pt x="116590" y="455857"/>
                  <a:pt x="41702" y="459959"/>
                  <a:pt x="29244" y="509476"/>
                </a:cubicBezTo>
                <a:cubicBezTo>
                  <a:pt x="16786" y="558993"/>
                  <a:pt x="56419" y="638059"/>
                  <a:pt x="51650" y="706990"/>
                </a:cubicBezTo>
                <a:cubicBezTo>
                  <a:pt x="46881" y="775921"/>
                  <a:pt x="1426" y="859378"/>
                  <a:pt x="627" y="923063"/>
                </a:cubicBezTo>
                <a:cubicBezTo>
                  <a:pt x="-172" y="986748"/>
                  <a:pt x="39165" y="1051859"/>
                  <a:pt x="46856" y="1089098"/>
                </a:cubicBezTo>
                <a:cubicBezTo>
                  <a:pt x="54547" y="1126337"/>
                  <a:pt x="54081" y="1104304"/>
                  <a:pt x="46772" y="1146497"/>
                </a:cubicBezTo>
                <a:cubicBezTo>
                  <a:pt x="39463" y="1188691"/>
                  <a:pt x="8419" y="1274892"/>
                  <a:pt x="3003" y="1342259"/>
                </a:cubicBezTo>
                <a:cubicBezTo>
                  <a:pt x="-2413" y="1409627"/>
                  <a:pt x="-1529" y="1490727"/>
                  <a:pt x="14275" y="1550702"/>
                </a:cubicBezTo>
                <a:cubicBezTo>
                  <a:pt x="30079" y="1610677"/>
                  <a:pt x="61411" y="1663662"/>
                  <a:pt x="97826" y="1702111"/>
                </a:cubicBezTo>
                <a:cubicBezTo>
                  <a:pt x="134241" y="1740560"/>
                  <a:pt x="161856" y="1766576"/>
                  <a:pt x="232764" y="1781393"/>
                </a:cubicBezTo>
                <a:cubicBezTo>
                  <a:pt x="303672" y="1796210"/>
                  <a:pt x="337274" y="1788879"/>
                  <a:pt x="523276" y="1791011"/>
                </a:cubicBezTo>
                <a:lnTo>
                  <a:pt x="1348776" y="1794186"/>
                </a:lnTo>
                <a:cubicBezTo>
                  <a:pt x="1536101" y="1793128"/>
                  <a:pt x="1552711" y="1819217"/>
                  <a:pt x="1647226" y="1784661"/>
                </a:cubicBezTo>
                <a:cubicBezTo>
                  <a:pt x="1741741" y="1750105"/>
                  <a:pt x="1893110" y="1656220"/>
                  <a:pt x="1915864" y="1586849"/>
                </a:cubicBezTo>
                <a:cubicBezTo>
                  <a:pt x="1938618" y="1517478"/>
                  <a:pt x="1807057" y="1443307"/>
                  <a:pt x="1783751" y="1368434"/>
                </a:cubicBezTo>
                <a:cubicBezTo>
                  <a:pt x="1760445" y="1293561"/>
                  <a:pt x="1771367" y="1234312"/>
                  <a:pt x="1776027" y="1137612"/>
                </a:cubicBezTo>
                <a:cubicBezTo>
                  <a:pt x="1780687" y="1040912"/>
                  <a:pt x="1793985" y="891439"/>
                  <a:pt x="1811708" y="788235"/>
                </a:cubicBezTo>
                <a:cubicBezTo>
                  <a:pt x="1829431" y="685031"/>
                  <a:pt x="1888085" y="589946"/>
                  <a:pt x="1882367" y="518390"/>
                </a:cubicBezTo>
                <a:cubicBezTo>
                  <a:pt x="1876649" y="446834"/>
                  <a:pt x="1806008" y="409403"/>
                  <a:pt x="1777401" y="358899"/>
                </a:cubicBezTo>
                <a:cubicBezTo>
                  <a:pt x="1748794" y="308395"/>
                  <a:pt x="1744857" y="265908"/>
                  <a:pt x="1710726" y="215367"/>
                </a:cubicBezTo>
                <a:cubicBezTo>
                  <a:pt x="1676595" y="164826"/>
                  <a:pt x="1651989" y="79993"/>
                  <a:pt x="1572614" y="55651"/>
                </a:cubicBezTo>
                <a:cubicBezTo>
                  <a:pt x="1493239" y="31309"/>
                  <a:pt x="1263051" y="35048"/>
                  <a:pt x="1263051" y="35048"/>
                </a:cubicBezTo>
                <a:lnTo>
                  <a:pt x="818551" y="31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graphicFrame>
        <p:nvGraphicFramePr>
          <p:cNvPr id="11" name="Таблица 10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8362399" y="1239489"/>
          <a:ext cx="3302423" cy="2120646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1576011"/>
                <a:gridCol w="1726412"/>
              </a:tblGrid>
              <a:tr h="186944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Рпл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10,85МПа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186944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Искусственный забой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1942м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186944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Пробуренный забой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1950м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373888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Эксплуатационная колонна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0-1942м, </a:t>
                      </a:r>
                      <a:r>
                        <a:rPr lang="en-US" sz="1100" b="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-139</a:t>
                      </a:r>
                      <a:r>
                        <a:rPr lang="en-US" sz="1100" b="0">
                          <a:latin typeface="Segoe UI"/>
                          <a:cs typeface="Segoe UI"/>
                        </a:rPr>
                        <a:t>,7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мм.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186944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Интервал перфорации                                                                                                                                                           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 </a:t>
                      </a:r>
                      <a:r>
                        <a:rPr lang="en-US" sz="1100" b="0">
                          <a:latin typeface="Segoe UI"/>
                          <a:cs typeface="Segoe UI"/>
                        </a:rPr>
                        <a:t>1930-1950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м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373888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НКТ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100" b="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 - </a:t>
                      </a:r>
                      <a:r>
                        <a:rPr lang="en-US" sz="1100" b="0">
                          <a:latin typeface="Segoe UI"/>
                          <a:cs typeface="Segoe UI"/>
                        </a:rPr>
                        <a:t>60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мм. </a:t>
                      </a:r>
                      <a:endParaRPr/>
                    </a:p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до глубины</a:t>
                      </a:r>
                      <a:r>
                        <a:rPr lang="en-US" sz="1100" b="0">
                          <a:latin typeface="Segoe UI"/>
                          <a:cs typeface="Segoe UI"/>
                        </a:rPr>
                        <a:t> 1930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м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373888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Коэффициент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100" b="0">
                          <a:latin typeface="Segoe UI"/>
                          <a:cs typeface="Segoe UI"/>
                        </a:rPr>
                        <a:t>аномальности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0">
                          <a:latin typeface="Segoe UI"/>
                          <a:cs typeface="Segoe UI"/>
                        </a:rPr>
                        <a:t>0,15</a:t>
                      </a:r>
                      <a:endParaRPr lang="ru-RU" sz="11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8366819" y="3148934"/>
            <a:ext cx="3293684" cy="2932239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050" b="1"/>
              <a:t>Порядок проведения работ: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050"/>
              <a:t>Закачали в трубное пространство при закрытом затрубном 10 м</a:t>
            </a:r>
            <a:r>
              <a:rPr lang="ru-RU" sz="1050" baseline="30000"/>
              <a:t>3</a:t>
            </a:r>
            <a:r>
              <a:rPr lang="ru-RU" sz="1050"/>
              <a:t> эмульсии «Эксимол» на поглощении.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050"/>
              <a:t>Закачали в трубное пространство при закрытом затрубном 10 м</a:t>
            </a:r>
            <a:r>
              <a:rPr lang="ru-RU" sz="1050" baseline="30000"/>
              <a:t>3 </a:t>
            </a:r>
            <a:r>
              <a:rPr lang="ru-RU" sz="1050"/>
              <a:t>блокирующего состава «</a:t>
            </a:r>
            <a:r>
              <a:rPr lang="ru-RU" sz="1050">
                <a:latin typeface="Segoe UI"/>
                <a:cs typeface="Segoe UI"/>
              </a:rPr>
              <a:t>Унисолт</a:t>
            </a:r>
            <a:r>
              <a:rPr lang="ru-RU" sz="1050"/>
              <a:t>» с добавлением карбонатного </a:t>
            </a:r>
            <a:r>
              <a:rPr lang="ru-RU" sz="1050"/>
              <a:t>кольматанта</a:t>
            </a:r>
            <a:r>
              <a:rPr lang="ru-RU" sz="1050"/>
              <a:t> </a:t>
            </a:r>
            <a:br>
              <a:rPr lang="ru-RU" sz="1050"/>
            </a:br>
            <a:r>
              <a:rPr lang="ru-RU" sz="1050"/>
              <a:t>на поглощении. 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050"/>
              <a:t>Продавили блокирующий состав закачкой в трубное 3,4 м</a:t>
            </a:r>
            <a:r>
              <a:rPr lang="ru-RU" sz="1050" baseline="30000"/>
              <a:t>3</a:t>
            </a:r>
            <a:r>
              <a:rPr lang="ru-RU" sz="1050"/>
              <a:t> тех. жидкости р = 1,0 г/см</a:t>
            </a:r>
            <a:r>
              <a:rPr lang="ru-RU" sz="1050" baseline="30000"/>
              <a:t>3</a:t>
            </a:r>
            <a:r>
              <a:rPr lang="ru-RU" sz="1050"/>
              <a:t>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050"/>
              <a:t>Загерметизировали скважину. После выдержки не менее 6 часов, отбили уровнемером статический уровень в скважине, стравили остаточные давления и долили скважину рабочим раствором согласно расчётам по гидростатике.</a:t>
            </a:r>
            <a:endParaRPr lang="ru-RU" sz="1050" b="1"/>
          </a:p>
          <a:p>
            <a:pPr marL="0" indent="0">
              <a:buNone/>
              <a:defRPr/>
            </a:pPr>
            <a:r>
              <a:rPr lang="ru-RU" sz="1050" b="1"/>
              <a:t>Итог</a:t>
            </a:r>
            <a:r>
              <a:rPr lang="en-US" sz="1050" b="1"/>
              <a:t>: </a:t>
            </a:r>
            <a:r>
              <a:rPr lang="ru-RU" sz="1050" b="1"/>
              <a:t>скважина заглушена с первого раза без осложнений .</a:t>
            </a:r>
            <a:endParaRPr lang="ru-RU" sz="1050"/>
          </a:p>
        </p:txBody>
      </p:sp>
      <p:grpSp>
        <p:nvGrpSpPr>
          <p:cNvPr id="2" name="Группа 1" hidden="0"/>
          <p:cNvGrpSpPr/>
          <p:nvPr isPhoto="0" userDrawn="0"/>
        </p:nvGrpSpPr>
        <p:grpSpPr bwMode="auto">
          <a:xfrm>
            <a:off x="748519" y="1403682"/>
            <a:ext cx="1789243" cy="4979437"/>
            <a:chOff x="1126397" y="1513438"/>
            <a:chExt cx="1789242" cy="4979437"/>
          </a:xfrm>
        </p:grpSpPr>
        <p:sp>
          <p:nvSpPr>
            <p:cNvPr id="13" name="Прямоугольник 12" hidden="0"/>
            <p:cNvSpPr/>
            <p:nvPr isPhoto="0" userDrawn="0"/>
          </p:nvSpPr>
          <p:spPr bwMode="auto">
            <a:xfrm>
              <a:off x="1126397" y="1516237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" name="Прямоугольник 13" hidden="0"/>
            <p:cNvSpPr/>
            <p:nvPr isPhoto="0" userDrawn="0"/>
          </p:nvSpPr>
          <p:spPr bwMode="auto">
            <a:xfrm>
              <a:off x="1127735" y="4549264"/>
              <a:ext cx="1787904" cy="1769596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" name="Полилиния 14" hidden="0"/>
            <p:cNvSpPr/>
            <p:nvPr isPhoto="0" userDrawn="0"/>
          </p:nvSpPr>
          <p:spPr bwMode="auto">
            <a:xfrm>
              <a:off x="1707287" y="1521758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" name="Прямоугольник 15" hidden="0"/>
            <p:cNvSpPr/>
            <p:nvPr isPhoto="0" userDrawn="0"/>
          </p:nvSpPr>
          <p:spPr bwMode="auto">
            <a:xfrm>
              <a:off x="1808348" y="1521758"/>
              <a:ext cx="409055" cy="497111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17" name="Прямая соединительная линия 16" hidden="0"/>
            <p:cNvCxnSpPr>
              <a:cxnSpLocks/>
            </p:cNvCxnSpPr>
            <p:nvPr isPhoto="0" userDrawn="0"/>
          </p:nvCxnSpPr>
          <p:spPr bwMode="auto">
            <a:xfrm>
              <a:off x="1799556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 hidden="0"/>
            <p:cNvCxnSpPr>
              <a:cxnSpLocks/>
            </p:cNvCxnSpPr>
            <p:nvPr isPhoto="0" userDrawn="0"/>
          </p:nvCxnSpPr>
          <p:spPr bwMode="auto">
            <a:xfrm>
              <a:off x="2217404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Равнобедренный треугольник 18" hidden="0"/>
            <p:cNvSpPr/>
            <p:nvPr isPhoto="0" userDrawn="0"/>
          </p:nvSpPr>
          <p:spPr bwMode="auto">
            <a:xfrm rot="5400000">
              <a:off x="2245317" y="56648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" name="Равнобедренный треугольник 19" hidden="0"/>
            <p:cNvSpPr/>
            <p:nvPr isPhoto="0" userDrawn="0"/>
          </p:nvSpPr>
          <p:spPr bwMode="auto">
            <a:xfrm rot="5400000">
              <a:off x="2245317" y="61512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" name="Равнобедренный треугольник 20" hidden="0"/>
            <p:cNvSpPr/>
            <p:nvPr isPhoto="0" userDrawn="0"/>
          </p:nvSpPr>
          <p:spPr bwMode="auto">
            <a:xfrm rot="5400000">
              <a:off x="2246433" y="59130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" name="Равнобедренный треугольник 21" hidden="0"/>
            <p:cNvSpPr/>
            <p:nvPr isPhoto="0" userDrawn="0"/>
          </p:nvSpPr>
          <p:spPr bwMode="auto">
            <a:xfrm rot="5400000" flipV="1">
              <a:off x="1664542" y="56642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3" name="Равнобедренный треугольник 22" hidden="0"/>
            <p:cNvSpPr/>
            <p:nvPr isPhoto="0" userDrawn="0"/>
          </p:nvSpPr>
          <p:spPr bwMode="auto">
            <a:xfrm rot="5400000" flipV="1">
              <a:off x="1662309" y="59093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4" name="Равнобедренный треугольник 23" hidden="0"/>
            <p:cNvSpPr/>
            <p:nvPr isPhoto="0" userDrawn="0"/>
          </p:nvSpPr>
          <p:spPr bwMode="auto">
            <a:xfrm rot="5400000" flipV="1">
              <a:off x="1664542" y="61506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5" name="Равнобедренный треугольник 24" hidden="0"/>
            <p:cNvSpPr/>
            <p:nvPr isPhoto="0" userDrawn="0"/>
          </p:nvSpPr>
          <p:spPr bwMode="auto">
            <a:xfrm rot="5400000">
              <a:off x="2247102" y="49506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6" name="Равнобедренный треугольник 25" hidden="0"/>
            <p:cNvSpPr/>
            <p:nvPr isPhoto="0" userDrawn="0"/>
          </p:nvSpPr>
          <p:spPr bwMode="auto">
            <a:xfrm rot="5400000">
              <a:off x="2247102" y="54370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7" name="Равнобедренный треугольник 26" hidden="0"/>
            <p:cNvSpPr/>
            <p:nvPr isPhoto="0" userDrawn="0"/>
          </p:nvSpPr>
          <p:spPr bwMode="auto">
            <a:xfrm rot="5400000">
              <a:off x="2246433" y="51988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8" name="Равнобедренный треугольник 27" hidden="0"/>
            <p:cNvSpPr/>
            <p:nvPr isPhoto="0" userDrawn="0"/>
          </p:nvSpPr>
          <p:spPr bwMode="auto">
            <a:xfrm rot="5400000" flipV="1">
              <a:off x="1666327" y="49500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9" name="Равнобедренный треугольник 28" hidden="0"/>
            <p:cNvSpPr/>
            <p:nvPr isPhoto="0" userDrawn="0"/>
          </p:nvSpPr>
          <p:spPr bwMode="auto">
            <a:xfrm rot="5400000" flipV="1">
              <a:off x="1664094" y="51951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0" name="Равнобедренный треугольник 29" hidden="0"/>
            <p:cNvSpPr/>
            <p:nvPr isPhoto="0" userDrawn="0"/>
          </p:nvSpPr>
          <p:spPr bwMode="auto">
            <a:xfrm rot="5400000" flipV="1">
              <a:off x="1666327" y="54364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2" name="Равнобедренный треугольник 31" hidden="0"/>
            <p:cNvSpPr/>
            <p:nvPr isPhoto="0" userDrawn="0"/>
          </p:nvSpPr>
          <p:spPr bwMode="auto">
            <a:xfrm rot="5400000">
              <a:off x="2247102" y="4723520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3" name="Равнобедренный треугольник 32" hidden="0"/>
            <p:cNvSpPr/>
            <p:nvPr isPhoto="0" userDrawn="0"/>
          </p:nvSpPr>
          <p:spPr bwMode="auto">
            <a:xfrm rot="5400000">
              <a:off x="2246433" y="448537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5" name="Равнобедренный треугольник 34" hidden="0"/>
            <p:cNvSpPr/>
            <p:nvPr isPhoto="0" userDrawn="0"/>
          </p:nvSpPr>
          <p:spPr bwMode="auto">
            <a:xfrm rot="5400000" flipV="1">
              <a:off x="1664094" y="448160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6" name="Равнобедренный треугольник 35" hidden="0"/>
            <p:cNvSpPr/>
            <p:nvPr isPhoto="0" userDrawn="0"/>
          </p:nvSpPr>
          <p:spPr bwMode="auto">
            <a:xfrm rot="5400000" flipV="1">
              <a:off x="1666327" y="472292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39" name="Прямоугольник 71" hidden="0"/>
            <p:cNvSpPr/>
            <p:nvPr isPhoto="0" userDrawn="0"/>
          </p:nvSpPr>
          <p:spPr bwMode="auto">
            <a:xfrm>
              <a:off x="1933097" y="1513438"/>
              <a:ext cx="167250" cy="2963312"/>
            </a:xfrm>
            <a:custGeom>
              <a:avLst/>
              <a:gdLst>
                <a:gd name="connsiteX0" fmla="*/ 0 w 166792"/>
                <a:gd name="connsiteY0" fmla="*/ 0 h 4874663"/>
                <a:gd name="connsiteX1" fmla="*/ 166792 w 166792"/>
                <a:gd name="connsiteY1" fmla="*/ 0 h 4874663"/>
                <a:gd name="connsiteX2" fmla="*/ 166792 w 166792"/>
                <a:gd name="connsiteY2" fmla="*/ 4874663 h 4874663"/>
                <a:gd name="connsiteX3" fmla="*/ 0 w 166792"/>
                <a:gd name="connsiteY3" fmla="*/ 4874663 h 4874663"/>
                <a:gd name="connsiteX4" fmla="*/ 0 w 166792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27026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3178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465753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1451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67250"/>
                <a:gd name="connsiteY0" fmla="*/ 0 h 4874663"/>
                <a:gd name="connsiteX1" fmla="*/ 166792 w 167250"/>
                <a:gd name="connsiteY1" fmla="*/ 0 h 4874663"/>
                <a:gd name="connsiteX2" fmla="*/ 166791 w 167250"/>
                <a:gd name="connsiteY2" fmla="*/ 4539599 h 4874663"/>
                <a:gd name="connsiteX3" fmla="*/ 0 w 167250"/>
                <a:gd name="connsiteY3" fmla="*/ 4874663 h 4874663"/>
                <a:gd name="connsiteX4" fmla="*/ 0 w 167250"/>
                <a:gd name="connsiteY4" fmla="*/ 0 h 4874663"/>
                <a:gd name="connsiteX0" fmla="*/ 0 w 167250"/>
                <a:gd name="connsiteY0" fmla="*/ 0 h 4874663"/>
                <a:gd name="connsiteX1" fmla="*/ 166792 w 167250"/>
                <a:gd name="connsiteY1" fmla="*/ 0 h 4874663"/>
                <a:gd name="connsiteX2" fmla="*/ 166791 w 167250"/>
                <a:gd name="connsiteY2" fmla="*/ 4696285 h 4874663"/>
                <a:gd name="connsiteX3" fmla="*/ 0 w 167250"/>
                <a:gd name="connsiteY3" fmla="*/ 4874663 h 4874663"/>
                <a:gd name="connsiteX4" fmla="*/ 0 w 167250"/>
                <a:gd name="connsiteY4" fmla="*/ 0 h 487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50" h="4874663" fill="norm" stroke="1" extrusionOk="0">
                  <a:moveTo>
                    <a:pt x="0" y="0"/>
                  </a:moveTo>
                  <a:lnTo>
                    <a:pt x="166792" y="0"/>
                  </a:lnTo>
                  <a:cubicBezTo>
                    <a:pt x="168379" y="1575675"/>
                    <a:pt x="165204" y="3120610"/>
                    <a:pt x="166791" y="4696285"/>
                  </a:cubicBezTo>
                  <a:lnTo>
                    <a:pt x="0" y="487466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45000">
                  <a:srgbClr val="EE6060"/>
                </a:gs>
                <a:gs pos="80000">
                  <a:schemeClr val="bg1">
                    <a:lumMod val="8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40" name="Прямоугольник 39" hidden="0"/>
            <p:cNvSpPr/>
            <p:nvPr isPhoto="0" userDrawn="0"/>
          </p:nvSpPr>
          <p:spPr bwMode="auto">
            <a:xfrm>
              <a:off x="1839319" y="6127750"/>
              <a:ext cx="353671" cy="361602"/>
            </a:xfrm>
            <a:prstGeom prst="rect">
              <a:avLst/>
            </a:pr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</p:grpSp>
      <p:grpSp>
        <p:nvGrpSpPr>
          <p:cNvPr id="3" name="Группа 2" hidden="0"/>
          <p:cNvGrpSpPr/>
          <p:nvPr isPhoto="0" userDrawn="0"/>
        </p:nvGrpSpPr>
        <p:grpSpPr bwMode="auto">
          <a:xfrm>
            <a:off x="2626805" y="1403682"/>
            <a:ext cx="1789243" cy="4979437"/>
            <a:chOff x="3183797" y="1513438"/>
            <a:chExt cx="1789242" cy="4979437"/>
          </a:xfrm>
        </p:grpSpPr>
        <p:sp>
          <p:nvSpPr>
            <p:cNvPr id="42" name="Прямоугольник 41" hidden="0"/>
            <p:cNvSpPr/>
            <p:nvPr isPhoto="0" userDrawn="0"/>
          </p:nvSpPr>
          <p:spPr bwMode="auto">
            <a:xfrm>
              <a:off x="3183797" y="1516237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43" name="Прямоугольник 42" hidden="0"/>
            <p:cNvSpPr/>
            <p:nvPr isPhoto="0" userDrawn="0"/>
          </p:nvSpPr>
          <p:spPr bwMode="auto">
            <a:xfrm>
              <a:off x="3185135" y="4549264"/>
              <a:ext cx="1787904" cy="1769596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44" name="Полилиния 43" hidden="0"/>
            <p:cNvSpPr/>
            <p:nvPr isPhoto="0" userDrawn="0"/>
          </p:nvSpPr>
          <p:spPr bwMode="auto">
            <a:xfrm>
              <a:off x="3764687" y="1521758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45" name="Прямоугольник 44" hidden="0"/>
            <p:cNvSpPr/>
            <p:nvPr isPhoto="0" userDrawn="0"/>
          </p:nvSpPr>
          <p:spPr bwMode="auto">
            <a:xfrm>
              <a:off x="3865748" y="1521758"/>
              <a:ext cx="409055" cy="497111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46" name="Прямая соединительная линия 45" hidden="0"/>
            <p:cNvCxnSpPr>
              <a:cxnSpLocks/>
            </p:cNvCxnSpPr>
            <p:nvPr isPhoto="0" userDrawn="0"/>
          </p:nvCxnSpPr>
          <p:spPr bwMode="auto">
            <a:xfrm>
              <a:off x="3856956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 hidden="0"/>
            <p:cNvCxnSpPr>
              <a:cxnSpLocks/>
            </p:cNvCxnSpPr>
            <p:nvPr isPhoto="0" userDrawn="0"/>
          </p:nvCxnSpPr>
          <p:spPr bwMode="auto">
            <a:xfrm>
              <a:off x="4274804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Равнобедренный треугольник 47" hidden="0"/>
            <p:cNvSpPr/>
            <p:nvPr isPhoto="0" userDrawn="0"/>
          </p:nvSpPr>
          <p:spPr bwMode="auto">
            <a:xfrm rot="5400000">
              <a:off x="4302717" y="56648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49" name="Равнобедренный треугольник 48" hidden="0"/>
            <p:cNvSpPr/>
            <p:nvPr isPhoto="0" userDrawn="0"/>
          </p:nvSpPr>
          <p:spPr bwMode="auto">
            <a:xfrm rot="5400000">
              <a:off x="4302717" y="61512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0" name="Равнобедренный треугольник 49" hidden="0"/>
            <p:cNvSpPr/>
            <p:nvPr isPhoto="0" userDrawn="0"/>
          </p:nvSpPr>
          <p:spPr bwMode="auto">
            <a:xfrm rot="5400000">
              <a:off x="4303833" y="59130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1" name="Равнобедренный треугольник 50" hidden="0"/>
            <p:cNvSpPr/>
            <p:nvPr isPhoto="0" userDrawn="0"/>
          </p:nvSpPr>
          <p:spPr bwMode="auto">
            <a:xfrm rot="5400000" flipV="1">
              <a:off x="3721942" y="56642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2" name="Равнобедренный треугольник 51" hidden="0"/>
            <p:cNvSpPr/>
            <p:nvPr isPhoto="0" userDrawn="0"/>
          </p:nvSpPr>
          <p:spPr bwMode="auto">
            <a:xfrm rot="5400000" flipV="1">
              <a:off x="3719709" y="59093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3" name="Равнобедренный треугольник 52" hidden="0"/>
            <p:cNvSpPr/>
            <p:nvPr isPhoto="0" userDrawn="0"/>
          </p:nvSpPr>
          <p:spPr bwMode="auto">
            <a:xfrm rot="5400000" flipV="1">
              <a:off x="3721942" y="61506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4" name="Равнобедренный треугольник 53" hidden="0"/>
            <p:cNvSpPr/>
            <p:nvPr isPhoto="0" userDrawn="0"/>
          </p:nvSpPr>
          <p:spPr bwMode="auto">
            <a:xfrm rot="5400000">
              <a:off x="4304502" y="49506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5" name="Равнобедренный треугольник 54" hidden="0"/>
            <p:cNvSpPr/>
            <p:nvPr isPhoto="0" userDrawn="0"/>
          </p:nvSpPr>
          <p:spPr bwMode="auto">
            <a:xfrm rot="5400000">
              <a:off x="4304502" y="54370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6" name="Равнобедренный треугольник 55" hidden="0"/>
            <p:cNvSpPr/>
            <p:nvPr isPhoto="0" userDrawn="0"/>
          </p:nvSpPr>
          <p:spPr bwMode="auto">
            <a:xfrm rot="5400000">
              <a:off x="4303833" y="51988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7" name="Равнобедренный треугольник 56" hidden="0"/>
            <p:cNvSpPr/>
            <p:nvPr isPhoto="0" userDrawn="0"/>
          </p:nvSpPr>
          <p:spPr bwMode="auto">
            <a:xfrm rot="5400000" flipV="1">
              <a:off x="3723727" y="49500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8" name="Равнобедренный треугольник 57" hidden="0"/>
            <p:cNvSpPr/>
            <p:nvPr isPhoto="0" userDrawn="0"/>
          </p:nvSpPr>
          <p:spPr bwMode="auto">
            <a:xfrm rot="5400000" flipV="1">
              <a:off x="3721494" y="51951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59" name="Равнобедренный треугольник 58" hidden="0"/>
            <p:cNvSpPr/>
            <p:nvPr isPhoto="0" userDrawn="0"/>
          </p:nvSpPr>
          <p:spPr bwMode="auto">
            <a:xfrm rot="5400000" flipV="1">
              <a:off x="3723727" y="54364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0" name="Равнобедренный треугольник 59" hidden="0"/>
            <p:cNvSpPr/>
            <p:nvPr isPhoto="0" userDrawn="0"/>
          </p:nvSpPr>
          <p:spPr bwMode="auto">
            <a:xfrm rot="5400000">
              <a:off x="4304502" y="4723520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1" name="Равнобедренный треугольник 60" hidden="0"/>
            <p:cNvSpPr/>
            <p:nvPr isPhoto="0" userDrawn="0"/>
          </p:nvSpPr>
          <p:spPr bwMode="auto">
            <a:xfrm rot="5400000">
              <a:off x="4303833" y="448537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2" name="Равнобедренный треугольник 61" hidden="0"/>
            <p:cNvSpPr/>
            <p:nvPr isPhoto="0" userDrawn="0"/>
          </p:nvSpPr>
          <p:spPr bwMode="auto">
            <a:xfrm rot="5400000" flipV="1">
              <a:off x="3721494" y="448160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3" name="Равнобедренный треугольник 62" hidden="0"/>
            <p:cNvSpPr/>
            <p:nvPr isPhoto="0" userDrawn="0"/>
          </p:nvSpPr>
          <p:spPr bwMode="auto">
            <a:xfrm rot="5400000" flipV="1">
              <a:off x="3723727" y="472292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4" name="Прямоугольник 71" hidden="0"/>
            <p:cNvSpPr/>
            <p:nvPr isPhoto="0" userDrawn="0"/>
          </p:nvSpPr>
          <p:spPr bwMode="auto">
            <a:xfrm>
              <a:off x="3990497" y="1513438"/>
              <a:ext cx="167250" cy="2963312"/>
            </a:xfrm>
            <a:custGeom>
              <a:avLst/>
              <a:gdLst>
                <a:gd name="connsiteX0" fmla="*/ 0 w 166792"/>
                <a:gd name="connsiteY0" fmla="*/ 0 h 4874663"/>
                <a:gd name="connsiteX1" fmla="*/ 166792 w 166792"/>
                <a:gd name="connsiteY1" fmla="*/ 0 h 4874663"/>
                <a:gd name="connsiteX2" fmla="*/ 166792 w 166792"/>
                <a:gd name="connsiteY2" fmla="*/ 4874663 h 4874663"/>
                <a:gd name="connsiteX3" fmla="*/ 0 w 166792"/>
                <a:gd name="connsiteY3" fmla="*/ 4874663 h 4874663"/>
                <a:gd name="connsiteX4" fmla="*/ 0 w 166792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27026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3178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465753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1451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67250"/>
                <a:gd name="connsiteY0" fmla="*/ 0 h 4874663"/>
                <a:gd name="connsiteX1" fmla="*/ 166792 w 167250"/>
                <a:gd name="connsiteY1" fmla="*/ 0 h 4874663"/>
                <a:gd name="connsiteX2" fmla="*/ 166791 w 167250"/>
                <a:gd name="connsiteY2" fmla="*/ 4539599 h 4874663"/>
                <a:gd name="connsiteX3" fmla="*/ 0 w 167250"/>
                <a:gd name="connsiteY3" fmla="*/ 4874663 h 4874663"/>
                <a:gd name="connsiteX4" fmla="*/ 0 w 167250"/>
                <a:gd name="connsiteY4" fmla="*/ 0 h 4874663"/>
                <a:gd name="connsiteX0" fmla="*/ 0 w 167250"/>
                <a:gd name="connsiteY0" fmla="*/ 0 h 4874663"/>
                <a:gd name="connsiteX1" fmla="*/ 166792 w 167250"/>
                <a:gd name="connsiteY1" fmla="*/ 0 h 4874663"/>
                <a:gd name="connsiteX2" fmla="*/ 166791 w 167250"/>
                <a:gd name="connsiteY2" fmla="*/ 4696285 h 4874663"/>
                <a:gd name="connsiteX3" fmla="*/ 0 w 167250"/>
                <a:gd name="connsiteY3" fmla="*/ 4874663 h 4874663"/>
                <a:gd name="connsiteX4" fmla="*/ 0 w 167250"/>
                <a:gd name="connsiteY4" fmla="*/ 0 h 487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50" h="4874663" fill="norm" stroke="1" extrusionOk="0">
                  <a:moveTo>
                    <a:pt x="0" y="0"/>
                  </a:moveTo>
                  <a:lnTo>
                    <a:pt x="166792" y="0"/>
                  </a:lnTo>
                  <a:cubicBezTo>
                    <a:pt x="168379" y="1575675"/>
                    <a:pt x="165204" y="3120610"/>
                    <a:pt x="166791" y="4696285"/>
                  </a:cubicBezTo>
                  <a:lnTo>
                    <a:pt x="0" y="487466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45000">
                  <a:srgbClr val="EE6060"/>
                </a:gs>
                <a:gs pos="80000">
                  <a:schemeClr val="bg1">
                    <a:lumMod val="8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5" name="Прямоугольник 64" hidden="0"/>
            <p:cNvSpPr/>
            <p:nvPr isPhoto="0" userDrawn="0"/>
          </p:nvSpPr>
          <p:spPr bwMode="auto">
            <a:xfrm>
              <a:off x="3896720" y="6127750"/>
              <a:ext cx="353671" cy="361602"/>
            </a:xfrm>
            <a:prstGeom prst="rect">
              <a:avLst/>
            </a:pr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6" name="Полилиния 65" hidden="0"/>
            <p:cNvSpPr/>
            <p:nvPr isPhoto="0" userDrawn="0"/>
          </p:nvSpPr>
          <p:spPr bwMode="auto">
            <a:xfrm>
              <a:off x="3359462" y="4528978"/>
              <a:ext cx="1426770" cy="1665473"/>
            </a:xfrm>
            <a:custGeom>
              <a:avLst/>
              <a:gdLst>
                <a:gd name="connsiteX0" fmla="*/ 730489 w 1708538"/>
                <a:gd name="connsiteY0" fmla="*/ 3971 h 1801095"/>
                <a:gd name="connsiteX1" fmla="*/ 409814 w 1708538"/>
                <a:gd name="connsiteY1" fmla="*/ 3971 h 1801095"/>
                <a:gd name="connsiteX2" fmla="*/ 139939 w 1708538"/>
                <a:gd name="connsiteY2" fmla="*/ 45246 h 1801095"/>
                <a:gd name="connsiteX3" fmla="*/ 95489 w 1708538"/>
                <a:gd name="connsiteY3" fmla="*/ 175421 h 1801095"/>
                <a:gd name="connsiteX4" fmla="*/ 38339 w 1708538"/>
                <a:gd name="connsiteY4" fmla="*/ 413546 h 1801095"/>
                <a:gd name="connsiteX5" fmla="*/ 136764 w 1708538"/>
                <a:gd name="connsiteY5" fmla="*/ 518321 h 1801095"/>
                <a:gd name="connsiteX6" fmla="*/ 25639 w 1708538"/>
                <a:gd name="connsiteY6" fmla="*/ 854871 h 1801095"/>
                <a:gd name="connsiteX7" fmla="*/ 117714 w 1708538"/>
                <a:gd name="connsiteY7" fmla="*/ 1019971 h 1801095"/>
                <a:gd name="connsiteX8" fmla="*/ 35164 w 1708538"/>
                <a:gd name="connsiteY8" fmla="*/ 1073946 h 1801095"/>
                <a:gd name="connsiteX9" fmla="*/ 178039 w 1708538"/>
                <a:gd name="connsiteY9" fmla="*/ 1207296 h 1801095"/>
                <a:gd name="connsiteX10" fmla="*/ 79614 w 1708538"/>
                <a:gd name="connsiteY10" fmla="*/ 1331121 h 1801095"/>
                <a:gd name="connsiteX11" fmla="*/ 19289 w 1708538"/>
                <a:gd name="connsiteY11" fmla="*/ 1502571 h 1801095"/>
                <a:gd name="connsiteX12" fmla="*/ 9764 w 1708538"/>
                <a:gd name="connsiteY12" fmla="*/ 1705771 h 1801095"/>
                <a:gd name="connsiteX13" fmla="*/ 149464 w 1708538"/>
                <a:gd name="connsiteY13" fmla="*/ 1769271 h 1801095"/>
                <a:gd name="connsiteX14" fmla="*/ 435214 w 1708538"/>
                <a:gd name="connsiteY14" fmla="*/ 1794671 h 1801095"/>
                <a:gd name="connsiteX15" fmla="*/ 1260714 w 1708538"/>
                <a:gd name="connsiteY15" fmla="*/ 1797846 h 1801095"/>
                <a:gd name="connsiteX16" fmla="*/ 1559164 w 1708538"/>
                <a:gd name="connsiteY16" fmla="*/ 1788321 h 1801095"/>
                <a:gd name="connsiteX17" fmla="*/ 1670289 w 1708538"/>
                <a:gd name="connsiteY17" fmla="*/ 1664496 h 1801095"/>
                <a:gd name="connsiteX18" fmla="*/ 1629014 w 1708538"/>
                <a:gd name="connsiteY18" fmla="*/ 1454946 h 1801095"/>
                <a:gd name="connsiteX19" fmla="*/ 1702039 w 1708538"/>
                <a:gd name="connsiteY19" fmla="*/ 1200946 h 1801095"/>
                <a:gd name="connsiteX20" fmla="*/ 1644889 w 1708538"/>
                <a:gd name="connsiteY20" fmla="*/ 788196 h 1801095"/>
                <a:gd name="connsiteX21" fmla="*/ 1708389 w 1708538"/>
                <a:gd name="connsiteY21" fmla="*/ 540546 h 1801095"/>
                <a:gd name="connsiteX22" fmla="*/ 1622664 w 1708538"/>
                <a:gd name="connsiteY22" fmla="*/ 330996 h 1801095"/>
                <a:gd name="connsiteX23" fmla="*/ 1698864 w 1708538"/>
                <a:gd name="connsiteY23" fmla="*/ 153196 h 1801095"/>
                <a:gd name="connsiteX24" fmla="*/ 1555989 w 1708538"/>
                <a:gd name="connsiteY24" fmla="*/ 16671 h 1801095"/>
                <a:gd name="connsiteX25" fmla="*/ 1222614 w 1708538"/>
                <a:gd name="connsiteY25" fmla="*/ 7146 h 1801095"/>
                <a:gd name="connsiteX26" fmla="*/ 730489 w 1708538"/>
                <a:gd name="connsiteY26" fmla="*/ 3971 h 1801095"/>
                <a:gd name="connsiteX0" fmla="*/ 730489 w 1708538"/>
                <a:gd name="connsiteY0" fmla="*/ 13500 h 1810624"/>
                <a:gd name="connsiteX1" fmla="*/ 409814 w 1708538"/>
                <a:gd name="connsiteY1" fmla="*/ 13500 h 1810624"/>
                <a:gd name="connsiteX2" fmla="*/ 311389 w 1708538"/>
                <a:gd name="connsiteY2" fmla="*/ 184971 h 1810624"/>
                <a:gd name="connsiteX3" fmla="*/ 95489 w 1708538"/>
                <a:gd name="connsiteY3" fmla="*/ 184950 h 1810624"/>
                <a:gd name="connsiteX4" fmla="*/ 38339 w 1708538"/>
                <a:gd name="connsiteY4" fmla="*/ 423075 h 1810624"/>
                <a:gd name="connsiteX5" fmla="*/ 136764 w 1708538"/>
                <a:gd name="connsiteY5" fmla="*/ 527850 h 1810624"/>
                <a:gd name="connsiteX6" fmla="*/ 25639 w 1708538"/>
                <a:gd name="connsiteY6" fmla="*/ 864400 h 1810624"/>
                <a:gd name="connsiteX7" fmla="*/ 117714 w 1708538"/>
                <a:gd name="connsiteY7" fmla="*/ 1029500 h 1810624"/>
                <a:gd name="connsiteX8" fmla="*/ 35164 w 1708538"/>
                <a:gd name="connsiteY8" fmla="*/ 1083475 h 1810624"/>
                <a:gd name="connsiteX9" fmla="*/ 178039 w 1708538"/>
                <a:gd name="connsiteY9" fmla="*/ 1216825 h 1810624"/>
                <a:gd name="connsiteX10" fmla="*/ 79614 w 1708538"/>
                <a:gd name="connsiteY10" fmla="*/ 1340650 h 1810624"/>
                <a:gd name="connsiteX11" fmla="*/ 19289 w 1708538"/>
                <a:gd name="connsiteY11" fmla="*/ 1512100 h 1810624"/>
                <a:gd name="connsiteX12" fmla="*/ 9764 w 1708538"/>
                <a:gd name="connsiteY12" fmla="*/ 1715300 h 1810624"/>
                <a:gd name="connsiteX13" fmla="*/ 149464 w 1708538"/>
                <a:gd name="connsiteY13" fmla="*/ 1778800 h 1810624"/>
                <a:gd name="connsiteX14" fmla="*/ 435214 w 1708538"/>
                <a:gd name="connsiteY14" fmla="*/ 1804200 h 1810624"/>
                <a:gd name="connsiteX15" fmla="*/ 1260714 w 1708538"/>
                <a:gd name="connsiteY15" fmla="*/ 1807375 h 1810624"/>
                <a:gd name="connsiteX16" fmla="*/ 1559164 w 1708538"/>
                <a:gd name="connsiteY16" fmla="*/ 1797850 h 1810624"/>
                <a:gd name="connsiteX17" fmla="*/ 1670289 w 1708538"/>
                <a:gd name="connsiteY17" fmla="*/ 1674025 h 1810624"/>
                <a:gd name="connsiteX18" fmla="*/ 1629014 w 1708538"/>
                <a:gd name="connsiteY18" fmla="*/ 1464475 h 1810624"/>
                <a:gd name="connsiteX19" fmla="*/ 1702039 w 1708538"/>
                <a:gd name="connsiteY19" fmla="*/ 1210475 h 1810624"/>
                <a:gd name="connsiteX20" fmla="*/ 1644889 w 1708538"/>
                <a:gd name="connsiteY20" fmla="*/ 797725 h 1810624"/>
                <a:gd name="connsiteX21" fmla="*/ 1708389 w 1708538"/>
                <a:gd name="connsiteY21" fmla="*/ 550075 h 1810624"/>
                <a:gd name="connsiteX22" fmla="*/ 1622664 w 1708538"/>
                <a:gd name="connsiteY22" fmla="*/ 340525 h 1810624"/>
                <a:gd name="connsiteX23" fmla="*/ 1698864 w 1708538"/>
                <a:gd name="connsiteY23" fmla="*/ 162725 h 1810624"/>
                <a:gd name="connsiteX24" fmla="*/ 1555989 w 1708538"/>
                <a:gd name="connsiteY24" fmla="*/ 26200 h 1810624"/>
                <a:gd name="connsiteX25" fmla="*/ 1222614 w 1708538"/>
                <a:gd name="connsiteY25" fmla="*/ 16675 h 1810624"/>
                <a:gd name="connsiteX26" fmla="*/ 730489 w 1708538"/>
                <a:gd name="connsiteY26" fmla="*/ 13500 h 1810624"/>
                <a:gd name="connsiteX0" fmla="*/ 730489 w 1708538"/>
                <a:gd name="connsiteY0" fmla="*/ 1292 h 1798416"/>
                <a:gd name="connsiteX1" fmla="*/ 452676 w 1708538"/>
                <a:gd name="connsiteY1" fmla="*/ 84144 h 1798416"/>
                <a:gd name="connsiteX2" fmla="*/ 311389 w 1708538"/>
                <a:gd name="connsiteY2" fmla="*/ 172763 h 1798416"/>
                <a:gd name="connsiteX3" fmla="*/ 95489 w 1708538"/>
                <a:gd name="connsiteY3" fmla="*/ 172742 h 1798416"/>
                <a:gd name="connsiteX4" fmla="*/ 38339 w 1708538"/>
                <a:gd name="connsiteY4" fmla="*/ 410867 h 1798416"/>
                <a:gd name="connsiteX5" fmla="*/ 136764 w 1708538"/>
                <a:gd name="connsiteY5" fmla="*/ 515642 h 1798416"/>
                <a:gd name="connsiteX6" fmla="*/ 25639 w 1708538"/>
                <a:gd name="connsiteY6" fmla="*/ 852192 h 1798416"/>
                <a:gd name="connsiteX7" fmla="*/ 117714 w 1708538"/>
                <a:gd name="connsiteY7" fmla="*/ 1017292 h 1798416"/>
                <a:gd name="connsiteX8" fmla="*/ 35164 w 1708538"/>
                <a:gd name="connsiteY8" fmla="*/ 1071267 h 1798416"/>
                <a:gd name="connsiteX9" fmla="*/ 178039 w 1708538"/>
                <a:gd name="connsiteY9" fmla="*/ 1204617 h 1798416"/>
                <a:gd name="connsiteX10" fmla="*/ 79614 w 1708538"/>
                <a:gd name="connsiteY10" fmla="*/ 1328442 h 1798416"/>
                <a:gd name="connsiteX11" fmla="*/ 19289 w 1708538"/>
                <a:gd name="connsiteY11" fmla="*/ 1499892 h 1798416"/>
                <a:gd name="connsiteX12" fmla="*/ 9764 w 1708538"/>
                <a:gd name="connsiteY12" fmla="*/ 1703092 h 1798416"/>
                <a:gd name="connsiteX13" fmla="*/ 149464 w 1708538"/>
                <a:gd name="connsiteY13" fmla="*/ 1766592 h 1798416"/>
                <a:gd name="connsiteX14" fmla="*/ 435214 w 1708538"/>
                <a:gd name="connsiteY14" fmla="*/ 1791992 h 1798416"/>
                <a:gd name="connsiteX15" fmla="*/ 1260714 w 1708538"/>
                <a:gd name="connsiteY15" fmla="*/ 1795167 h 1798416"/>
                <a:gd name="connsiteX16" fmla="*/ 1559164 w 1708538"/>
                <a:gd name="connsiteY16" fmla="*/ 1785642 h 1798416"/>
                <a:gd name="connsiteX17" fmla="*/ 1670289 w 1708538"/>
                <a:gd name="connsiteY17" fmla="*/ 1661817 h 1798416"/>
                <a:gd name="connsiteX18" fmla="*/ 1629014 w 1708538"/>
                <a:gd name="connsiteY18" fmla="*/ 1452267 h 1798416"/>
                <a:gd name="connsiteX19" fmla="*/ 1702039 w 1708538"/>
                <a:gd name="connsiteY19" fmla="*/ 1198267 h 1798416"/>
                <a:gd name="connsiteX20" fmla="*/ 1644889 w 1708538"/>
                <a:gd name="connsiteY20" fmla="*/ 785517 h 1798416"/>
                <a:gd name="connsiteX21" fmla="*/ 1708389 w 1708538"/>
                <a:gd name="connsiteY21" fmla="*/ 537867 h 1798416"/>
                <a:gd name="connsiteX22" fmla="*/ 1622664 w 1708538"/>
                <a:gd name="connsiteY22" fmla="*/ 328317 h 1798416"/>
                <a:gd name="connsiteX23" fmla="*/ 1698864 w 1708538"/>
                <a:gd name="connsiteY23" fmla="*/ 150517 h 1798416"/>
                <a:gd name="connsiteX24" fmla="*/ 1555989 w 1708538"/>
                <a:gd name="connsiteY24" fmla="*/ 13992 h 1798416"/>
                <a:gd name="connsiteX25" fmla="*/ 1222614 w 1708538"/>
                <a:gd name="connsiteY25" fmla="*/ 4467 h 1798416"/>
                <a:gd name="connsiteX26" fmla="*/ 730489 w 1708538"/>
                <a:gd name="connsiteY26" fmla="*/ 1292 h 1798416"/>
                <a:gd name="connsiteX0" fmla="*/ 730489 w 1708538"/>
                <a:gd name="connsiteY0" fmla="*/ 1292 h 1798416"/>
                <a:gd name="connsiteX1" fmla="*/ 452676 w 1708538"/>
                <a:gd name="connsiteY1" fmla="*/ 84144 h 1798416"/>
                <a:gd name="connsiteX2" fmla="*/ 311389 w 1708538"/>
                <a:gd name="connsiteY2" fmla="*/ 172763 h 1798416"/>
                <a:gd name="connsiteX3" fmla="*/ 143114 w 1708538"/>
                <a:gd name="connsiteY3" fmla="*/ 275320 h 1798416"/>
                <a:gd name="connsiteX4" fmla="*/ 38339 w 1708538"/>
                <a:gd name="connsiteY4" fmla="*/ 410867 h 1798416"/>
                <a:gd name="connsiteX5" fmla="*/ 136764 w 1708538"/>
                <a:gd name="connsiteY5" fmla="*/ 515642 h 1798416"/>
                <a:gd name="connsiteX6" fmla="*/ 25639 w 1708538"/>
                <a:gd name="connsiteY6" fmla="*/ 852192 h 1798416"/>
                <a:gd name="connsiteX7" fmla="*/ 117714 w 1708538"/>
                <a:gd name="connsiteY7" fmla="*/ 1017292 h 1798416"/>
                <a:gd name="connsiteX8" fmla="*/ 35164 w 1708538"/>
                <a:gd name="connsiteY8" fmla="*/ 1071267 h 1798416"/>
                <a:gd name="connsiteX9" fmla="*/ 178039 w 1708538"/>
                <a:gd name="connsiteY9" fmla="*/ 1204617 h 1798416"/>
                <a:gd name="connsiteX10" fmla="*/ 79614 w 1708538"/>
                <a:gd name="connsiteY10" fmla="*/ 1328442 h 1798416"/>
                <a:gd name="connsiteX11" fmla="*/ 19289 w 1708538"/>
                <a:gd name="connsiteY11" fmla="*/ 1499892 h 1798416"/>
                <a:gd name="connsiteX12" fmla="*/ 9764 w 1708538"/>
                <a:gd name="connsiteY12" fmla="*/ 1703092 h 1798416"/>
                <a:gd name="connsiteX13" fmla="*/ 149464 w 1708538"/>
                <a:gd name="connsiteY13" fmla="*/ 1766592 h 1798416"/>
                <a:gd name="connsiteX14" fmla="*/ 435214 w 1708538"/>
                <a:gd name="connsiteY14" fmla="*/ 1791992 h 1798416"/>
                <a:gd name="connsiteX15" fmla="*/ 1260714 w 1708538"/>
                <a:gd name="connsiteY15" fmla="*/ 1795167 h 1798416"/>
                <a:gd name="connsiteX16" fmla="*/ 1559164 w 1708538"/>
                <a:gd name="connsiteY16" fmla="*/ 1785642 h 1798416"/>
                <a:gd name="connsiteX17" fmla="*/ 1670289 w 1708538"/>
                <a:gd name="connsiteY17" fmla="*/ 1661817 h 1798416"/>
                <a:gd name="connsiteX18" fmla="*/ 1629014 w 1708538"/>
                <a:gd name="connsiteY18" fmla="*/ 1452267 h 1798416"/>
                <a:gd name="connsiteX19" fmla="*/ 1702039 w 1708538"/>
                <a:gd name="connsiteY19" fmla="*/ 1198267 h 1798416"/>
                <a:gd name="connsiteX20" fmla="*/ 1644889 w 1708538"/>
                <a:gd name="connsiteY20" fmla="*/ 785517 h 1798416"/>
                <a:gd name="connsiteX21" fmla="*/ 1708389 w 1708538"/>
                <a:gd name="connsiteY21" fmla="*/ 537867 h 1798416"/>
                <a:gd name="connsiteX22" fmla="*/ 1622664 w 1708538"/>
                <a:gd name="connsiteY22" fmla="*/ 328317 h 1798416"/>
                <a:gd name="connsiteX23" fmla="*/ 1698864 w 1708538"/>
                <a:gd name="connsiteY23" fmla="*/ 150517 h 1798416"/>
                <a:gd name="connsiteX24" fmla="*/ 1555989 w 1708538"/>
                <a:gd name="connsiteY24" fmla="*/ 13992 h 1798416"/>
                <a:gd name="connsiteX25" fmla="*/ 1222614 w 1708538"/>
                <a:gd name="connsiteY25" fmla="*/ 4467 h 1798416"/>
                <a:gd name="connsiteX26" fmla="*/ 730489 w 1708538"/>
                <a:gd name="connsiteY26" fmla="*/ 1292 h 1798416"/>
                <a:gd name="connsiteX0" fmla="*/ 730489 w 1708538"/>
                <a:gd name="connsiteY0" fmla="*/ 1292 h 1798416"/>
                <a:gd name="connsiteX1" fmla="*/ 452676 w 1708538"/>
                <a:gd name="connsiteY1" fmla="*/ 84144 h 1798416"/>
                <a:gd name="connsiteX2" fmla="*/ 311389 w 1708538"/>
                <a:gd name="connsiteY2" fmla="*/ 172763 h 1798416"/>
                <a:gd name="connsiteX3" fmla="*/ 143114 w 1708538"/>
                <a:gd name="connsiteY3" fmla="*/ 275320 h 1798416"/>
                <a:gd name="connsiteX4" fmla="*/ 38339 w 1708538"/>
                <a:gd name="connsiteY4" fmla="*/ 410867 h 1798416"/>
                <a:gd name="connsiteX5" fmla="*/ 136764 w 1708538"/>
                <a:gd name="connsiteY5" fmla="*/ 515642 h 1798416"/>
                <a:gd name="connsiteX6" fmla="*/ 25639 w 1708538"/>
                <a:gd name="connsiteY6" fmla="*/ 852192 h 1798416"/>
                <a:gd name="connsiteX7" fmla="*/ 117714 w 1708538"/>
                <a:gd name="connsiteY7" fmla="*/ 1017292 h 1798416"/>
                <a:gd name="connsiteX8" fmla="*/ 35164 w 1708538"/>
                <a:gd name="connsiteY8" fmla="*/ 1071267 h 1798416"/>
                <a:gd name="connsiteX9" fmla="*/ 178039 w 1708538"/>
                <a:gd name="connsiteY9" fmla="*/ 1204617 h 1798416"/>
                <a:gd name="connsiteX10" fmla="*/ 79614 w 1708538"/>
                <a:gd name="connsiteY10" fmla="*/ 1328442 h 1798416"/>
                <a:gd name="connsiteX11" fmla="*/ 19289 w 1708538"/>
                <a:gd name="connsiteY11" fmla="*/ 1499892 h 1798416"/>
                <a:gd name="connsiteX12" fmla="*/ 9764 w 1708538"/>
                <a:gd name="connsiteY12" fmla="*/ 1703092 h 1798416"/>
                <a:gd name="connsiteX13" fmla="*/ 149464 w 1708538"/>
                <a:gd name="connsiteY13" fmla="*/ 1766592 h 1798416"/>
                <a:gd name="connsiteX14" fmla="*/ 435214 w 1708538"/>
                <a:gd name="connsiteY14" fmla="*/ 1791992 h 1798416"/>
                <a:gd name="connsiteX15" fmla="*/ 1260714 w 1708538"/>
                <a:gd name="connsiteY15" fmla="*/ 1795167 h 1798416"/>
                <a:gd name="connsiteX16" fmla="*/ 1559164 w 1708538"/>
                <a:gd name="connsiteY16" fmla="*/ 1785642 h 1798416"/>
                <a:gd name="connsiteX17" fmla="*/ 1670289 w 1708538"/>
                <a:gd name="connsiteY17" fmla="*/ 1661817 h 1798416"/>
                <a:gd name="connsiteX18" fmla="*/ 1629014 w 1708538"/>
                <a:gd name="connsiteY18" fmla="*/ 1452267 h 1798416"/>
                <a:gd name="connsiteX19" fmla="*/ 1702039 w 1708538"/>
                <a:gd name="connsiteY19" fmla="*/ 1198267 h 1798416"/>
                <a:gd name="connsiteX20" fmla="*/ 1644889 w 1708538"/>
                <a:gd name="connsiteY20" fmla="*/ 785517 h 1798416"/>
                <a:gd name="connsiteX21" fmla="*/ 1708389 w 1708538"/>
                <a:gd name="connsiteY21" fmla="*/ 537867 h 1798416"/>
                <a:gd name="connsiteX22" fmla="*/ 1622664 w 1708538"/>
                <a:gd name="connsiteY22" fmla="*/ 328317 h 1798416"/>
                <a:gd name="connsiteX23" fmla="*/ 1698864 w 1708538"/>
                <a:gd name="connsiteY23" fmla="*/ 150517 h 1798416"/>
                <a:gd name="connsiteX24" fmla="*/ 1555989 w 1708538"/>
                <a:gd name="connsiteY24" fmla="*/ 13992 h 1798416"/>
                <a:gd name="connsiteX25" fmla="*/ 1222614 w 1708538"/>
                <a:gd name="connsiteY25" fmla="*/ 4467 h 1798416"/>
                <a:gd name="connsiteX26" fmla="*/ 730489 w 1708538"/>
                <a:gd name="connsiteY26" fmla="*/ 1292 h 1798416"/>
                <a:gd name="connsiteX0" fmla="*/ 730489 w 1708538"/>
                <a:gd name="connsiteY0" fmla="*/ 148 h 1797272"/>
                <a:gd name="connsiteX1" fmla="*/ 452676 w 1708538"/>
                <a:gd name="connsiteY1" fmla="*/ 83000 h 1797272"/>
                <a:gd name="connsiteX2" fmla="*/ 311389 w 1708538"/>
                <a:gd name="connsiteY2" fmla="*/ 171619 h 1797272"/>
                <a:gd name="connsiteX3" fmla="*/ 143114 w 1708538"/>
                <a:gd name="connsiteY3" fmla="*/ 274176 h 1797272"/>
                <a:gd name="connsiteX4" fmla="*/ 38339 w 1708538"/>
                <a:gd name="connsiteY4" fmla="*/ 409723 h 1797272"/>
                <a:gd name="connsiteX5" fmla="*/ 136764 w 1708538"/>
                <a:gd name="connsiteY5" fmla="*/ 514498 h 1797272"/>
                <a:gd name="connsiteX6" fmla="*/ 25639 w 1708538"/>
                <a:gd name="connsiteY6" fmla="*/ 851048 h 1797272"/>
                <a:gd name="connsiteX7" fmla="*/ 117714 w 1708538"/>
                <a:gd name="connsiteY7" fmla="*/ 1016148 h 1797272"/>
                <a:gd name="connsiteX8" fmla="*/ 35164 w 1708538"/>
                <a:gd name="connsiteY8" fmla="*/ 1070123 h 1797272"/>
                <a:gd name="connsiteX9" fmla="*/ 178039 w 1708538"/>
                <a:gd name="connsiteY9" fmla="*/ 1203473 h 1797272"/>
                <a:gd name="connsiteX10" fmla="*/ 79614 w 1708538"/>
                <a:gd name="connsiteY10" fmla="*/ 1327298 h 1797272"/>
                <a:gd name="connsiteX11" fmla="*/ 19289 w 1708538"/>
                <a:gd name="connsiteY11" fmla="*/ 1498748 h 1797272"/>
                <a:gd name="connsiteX12" fmla="*/ 9764 w 1708538"/>
                <a:gd name="connsiteY12" fmla="*/ 1701948 h 1797272"/>
                <a:gd name="connsiteX13" fmla="*/ 149464 w 1708538"/>
                <a:gd name="connsiteY13" fmla="*/ 1765448 h 1797272"/>
                <a:gd name="connsiteX14" fmla="*/ 435214 w 1708538"/>
                <a:gd name="connsiteY14" fmla="*/ 1790848 h 1797272"/>
                <a:gd name="connsiteX15" fmla="*/ 1260714 w 1708538"/>
                <a:gd name="connsiteY15" fmla="*/ 1794023 h 1797272"/>
                <a:gd name="connsiteX16" fmla="*/ 1559164 w 1708538"/>
                <a:gd name="connsiteY16" fmla="*/ 1784498 h 1797272"/>
                <a:gd name="connsiteX17" fmla="*/ 1670289 w 1708538"/>
                <a:gd name="connsiteY17" fmla="*/ 1660673 h 1797272"/>
                <a:gd name="connsiteX18" fmla="*/ 1629014 w 1708538"/>
                <a:gd name="connsiteY18" fmla="*/ 1451123 h 1797272"/>
                <a:gd name="connsiteX19" fmla="*/ 1702039 w 1708538"/>
                <a:gd name="connsiteY19" fmla="*/ 1197123 h 1797272"/>
                <a:gd name="connsiteX20" fmla="*/ 1644889 w 1708538"/>
                <a:gd name="connsiteY20" fmla="*/ 784373 h 1797272"/>
                <a:gd name="connsiteX21" fmla="*/ 1708389 w 1708538"/>
                <a:gd name="connsiteY21" fmla="*/ 536723 h 1797272"/>
                <a:gd name="connsiteX22" fmla="*/ 1622664 w 1708538"/>
                <a:gd name="connsiteY22" fmla="*/ 327173 h 1797272"/>
                <a:gd name="connsiteX23" fmla="*/ 1698864 w 1708538"/>
                <a:gd name="connsiteY23" fmla="*/ 149373 h 1797272"/>
                <a:gd name="connsiteX24" fmla="*/ 1360727 w 1708538"/>
                <a:gd name="connsiteY24" fmla="*/ 162770 h 1797272"/>
                <a:gd name="connsiteX25" fmla="*/ 1222614 w 1708538"/>
                <a:gd name="connsiteY25" fmla="*/ 3323 h 1797272"/>
                <a:gd name="connsiteX26" fmla="*/ 730489 w 1708538"/>
                <a:gd name="connsiteY26" fmla="*/ 148 h 1797272"/>
                <a:gd name="connsiteX0" fmla="*/ 730489 w 1708538"/>
                <a:gd name="connsiteY0" fmla="*/ 148 h 1797272"/>
                <a:gd name="connsiteX1" fmla="*/ 452676 w 1708538"/>
                <a:gd name="connsiteY1" fmla="*/ 83000 h 1797272"/>
                <a:gd name="connsiteX2" fmla="*/ 311389 w 1708538"/>
                <a:gd name="connsiteY2" fmla="*/ 171619 h 1797272"/>
                <a:gd name="connsiteX3" fmla="*/ 143114 w 1708538"/>
                <a:gd name="connsiteY3" fmla="*/ 274176 h 1797272"/>
                <a:gd name="connsiteX4" fmla="*/ 38339 w 1708538"/>
                <a:gd name="connsiteY4" fmla="*/ 409723 h 1797272"/>
                <a:gd name="connsiteX5" fmla="*/ 136764 w 1708538"/>
                <a:gd name="connsiteY5" fmla="*/ 514498 h 1797272"/>
                <a:gd name="connsiteX6" fmla="*/ 25639 w 1708538"/>
                <a:gd name="connsiteY6" fmla="*/ 851048 h 1797272"/>
                <a:gd name="connsiteX7" fmla="*/ 117714 w 1708538"/>
                <a:gd name="connsiteY7" fmla="*/ 1016148 h 1797272"/>
                <a:gd name="connsiteX8" fmla="*/ 35164 w 1708538"/>
                <a:gd name="connsiteY8" fmla="*/ 1070123 h 1797272"/>
                <a:gd name="connsiteX9" fmla="*/ 178039 w 1708538"/>
                <a:gd name="connsiteY9" fmla="*/ 1203473 h 1797272"/>
                <a:gd name="connsiteX10" fmla="*/ 79614 w 1708538"/>
                <a:gd name="connsiteY10" fmla="*/ 1327298 h 1797272"/>
                <a:gd name="connsiteX11" fmla="*/ 19289 w 1708538"/>
                <a:gd name="connsiteY11" fmla="*/ 1498748 h 1797272"/>
                <a:gd name="connsiteX12" fmla="*/ 9764 w 1708538"/>
                <a:gd name="connsiteY12" fmla="*/ 1701948 h 1797272"/>
                <a:gd name="connsiteX13" fmla="*/ 149464 w 1708538"/>
                <a:gd name="connsiteY13" fmla="*/ 1765448 h 1797272"/>
                <a:gd name="connsiteX14" fmla="*/ 435214 w 1708538"/>
                <a:gd name="connsiteY14" fmla="*/ 1790848 h 1797272"/>
                <a:gd name="connsiteX15" fmla="*/ 1260714 w 1708538"/>
                <a:gd name="connsiteY15" fmla="*/ 1794023 h 1797272"/>
                <a:gd name="connsiteX16" fmla="*/ 1559164 w 1708538"/>
                <a:gd name="connsiteY16" fmla="*/ 1784498 h 1797272"/>
                <a:gd name="connsiteX17" fmla="*/ 1670289 w 1708538"/>
                <a:gd name="connsiteY17" fmla="*/ 1660673 h 1797272"/>
                <a:gd name="connsiteX18" fmla="*/ 1629014 w 1708538"/>
                <a:gd name="connsiteY18" fmla="*/ 1451123 h 1797272"/>
                <a:gd name="connsiteX19" fmla="*/ 1702039 w 1708538"/>
                <a:gd name="connsiteY19" fmla="*/ 1197123 h 1797272"/>
                <a:gd name="connsiteX20" fmla="*/ 1644889 w 1708538"/>
                <a:gd name="connsiteY20" fmla="*/ 784373 h 1797272"/>
                <a:gd name="connsiteX21" fmla="*/ 1708389 w 1708538"/>
                <a:gd name="connsiteY21" fmla="*/ 536723 h 1797272"/>
                <a:gd name="connsiteX22" fmla="*/ 1622664 w 1708538"/>
                <a:gd name="connsiteY22" fmla="*/ 327173 h 1797272"/>
                <a:gd name="connsiteX23" fmla="*/ 1698864 w 1708538"/>
                <a:gd name="connsiteY23" fmla="*/ 149373 h 1797272"/>
                <a:gd name="connsiteX24" fmla="*/ 1360727 w 1708538"/>
                <a:gd name="connsiteY24" fmla="*/ 162770 h 1797272"/>
                <a:gd name="connsiteX25" fmla="*/ 1174989 w 1708538"/>
                <a:gd name="connsiteY25" fmla="*/ 34885 h 1797272"/>
                <a:gd name="connsiteX26" fmla="*/ 730489 w 1708538"/>
                <a:gd name="connsiteY26" fmla="*/ 148 h 1797272"/>
                <a:gd name="connsiteX0" fmla="*/ 730489 w 1708538"/>
                <a:gd name="connsiteY0" fmla="*/ 148 h 1797272"/>
                <a:gd name="connsiteX1" fmla="*/ 452676 w 1708538"/>
                <a:gd name="connsiteY1" fmla="*/ 83000 h 1797272"/>
                <a:gd name="connsiteX2" fmla="*/ 311389 w 1708538"/>
                <a:gd name="connsiteY2" fmla="*/ 171619 h 1797272"/>
                <a:gd name="connsiteX3" fmla="*/ 143114 w 1708538"/>
                <a:gd name="connsiteY3" fmla="*/ 274176 h 1797272"/>
                <a:gd name="connsiteX4" fmla="*/ 38339 w 1708538"/>
                <a:gd name="connsiteY4" fmla="*/ 409723 h 1797272"/>
                <a:gd name="connsiteX5" fmla="*/ 136764 w 1708538"/>
                <a:gd name="connsiteY5" fmla="*/ 514498 h 1797272"/>
                <a:gd name="connsiteX6" fmla="*/ 25639 w 1708538"/>
                <a:gd name="connsiteY6" fmla="*/ 851048 h 1797272"/>
                <a:gd name="connsiteX7" fmla="*/ 117714 w 1708538"/>
                <a:gd name="connsiteY7" fmla="*/ 1016148 h 1797272"/>
                <a:gd name="connsiteX8" fmla="*/ 35164 w 1708538"/>
                <a:gd name="connsiteY8" fmla="*/ 1070123 h 1797272"/>
                <a:gd name="connsiteX9" fmla="*/ 178039 w 1708538"/>
                <a:gd name="connsiteY9" fmla="*/ 1203473 h 1797272"/>
                <a:gd name="connsiteX10" fmla="*/ 79614 w 1708538"/>
                <a:gd name="connsiteY10" fmla="*/ 1327298 h 1797272"/>
                <a:gd name="connsiteX11" fmla="*/ 19289 w 1708538"/>
                <a:gd name="connsiteY11" fmla="*/ 1498748 h 1797272"/>
                <a:gd name="connsiteX12" fmla="*/ 9764 w 1708538"/>
                <a:gd name="connsiteY12" fmla="*/ 1701948 h 1797272"/>
                <a:gd name="connsiteX13" fmla="*/ 149464 w 1708538"/>
                <a:gd name="connsiteY13" fmla="*/ 1765448 h 1797272"/>
                <a:gd name="connsiteX14" fmla="*/ 435214 w 1708538"/>
                <a:gd name="connsiteY14" fmla="*/ 1790848 h 1797272"/>
                <a:gd name="connsiteX15" fmla="*/ 1260714 w 1708538"/>
                <a:gd name="connsiteY15" fmla="*/ 1794023 h 1797272"/>
                <a:gd name="connsiteX16" fmla="*/ 1559164 w 1708538"/>
                <a:gd name="connsiteY16" fmla="*/ 1784498 h 1797272"/>
                <a:gd name="connsiteX17" fmla="*/ 1670289 w 1708538"/>
                <a:gd name="connsiteY17" fmla="*/ 1660673 h 1797272"/>
                <a:gd name="connsiteX18" fmla="*/ 1629014 w 1708538"/>
                <a:gd name="connsiteY18" fmla="*/ 1451123 h 1797272"/>
                <a:gd name="connsiteX19" fmla="*/ 1702039 w 1708538"/>
                <a:gd name="connsiteY19" fmla="*/ 1197123 h 1797272"/>
                <a:gd name="connsiteX20" fmla="*/ 1644889 w 1708538"/>
                <a:gd name="connsiteY20" fmla="*/ 784373 h 1797272"/>
                <a:gd name="connsiteX21" fmla="*/ 1708389 w 1708538"/>
                <a:gd name="connsiteY21" fmla="*/ 536723 h 1797272"/>
                <a:gd name="connsiteX22" fmla="*/ 1622664 w 1708538"/>
                <a:gd name="connsiteY22" fmla="*/ 327173 h 1797272"/>
                <a:gd name="connsiteX23" fmla="*/ 1532177 w 1708538"/>
                <a:gd name="connsiteY23" fmla="*/ 255896 h 1797272"/>
                <a:gd name="connsiteX24" fmla="*/ 1360727 w 1708538"/>
                <a:gd name="connsiteY24" fmla="*/ 162770 h 1797272"/>
                <a:gd name="connsiteX25" fmla="*/ 1174989 w 1708538"/>
                <a:gd name="connsiteY25" fmla="*/ 34885 h 1797272"/>
                <a:gd name="connsiteX26" fmla="*/ 730489 w 1708538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136764 w 1713361"/>
                <a:gd name="connsiteY5" fmla="*/ 514498 h 1797272"/>
                <a:gd name="connsiteX6" fmla="*/ 25639 w 1713361"/>
                <a:gd name="connsiteY6" fmla="*/ 851048 h 1797272"/>
                <a:gd name="connsiteX7" fmla="*/ 117714 w 1713361"/>
                <a:gd name="connsiteY7" fmla="*/ 1016148 h 1797272"/>
                <a:gd name="connsiteX8" fmla="*/ 35164 w 1713361"/>
                <a:gd name="connsiteY8" fmla="*/ 1070123 h 1797272"/>
                <a:gd name="connsiteX9" fmla="*/ 178039 w 1713361"/>
                <a:gd name="connsiteY9" fmla="*/ 1203473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29014 w 1713361"/>
                <a:gd name="connsiteY18" fmla="*/ 1451123 h 1797272"/>
                <a:gd name="connsiteX19" fmla="*/ 1702039 w 1713361"/>
                <a:gd name="connsiteY19" fmla="*/ 1197123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84376 w 1713361"/>
                <a:gd name="connsiteY5" fmla="*/ 550006 h 1797272"/>
                <a:gd name="connsiteX6" fmla="*/ 25639 w 1713361"/>
                <a:gd name="connsiteY6" fmla="*/ 851048 h 1797272"/>
                <a:gd name="connsiteX7" fmla="*/ 117714 w 1713361"/>
                <a:gd name="connsiteY7" fmla="*/ 1016148 h 1797272"/>
                <a:gd name="connsiteX8" fmla="*/ 35164 w 1713361"/>
                <a:gd name="connsiteY8" fmla="*/ 1070123 h 1797272"/>
                <a:gd name="connsiteX9" fmla="*/ 178039 w 1713361"/>
                <a:gd name="connsiteY9" fmla="*/ 1203473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29014 w 1713361"/>
                <a:gd name="connsiteY18" fmla="*/ 1451123 h 1797272"/>
                <a:gd name="connsiteX19" fmla="*/ 1702039 w 1713361"/>
                <a:gd name="connsiteY19" fmla="*/ 1197123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84376 w 1713361"/>
                <a:gd name="connsiteY5" fmla="*/ 550006 h 1797272"/>
                <a:gd name="connsiteX6" fmla="*/ 25639 w 1713361"/>
                <a:gd name="connsiteY6" fmla="*/ 851048 h 1797272"/>
                <a:gd name="connsiteX7" fmla="*/ 74851 w 1713361"/>
                <a:gd name="connsiteY7" fmla="*/ 972750 h 1797272"/>
                <a:gd name="connsiteX8" fmla="*/ 35164 w 1713361"/>
                <a:gd name="connsiteY8" fmla="*/ 1070123 h 1797272"/>
                <a:gd name="connsiteX9" fmla="*/ 178039 w 1713361"/>
                <a:gd name="connsiteY9" fmla="*/ 1203473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29014 w 1713361"/>
                <a:gd name="connsiteY18" fmla="*/ 1451123 h 1797272"/>
                <a:gd name="connsiteX19" fmla="*/ 1702039 w 1713361"/>
                <a:gd name="connsiteY19" fmla="*/ 1197123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84376 w 1713361"/>
                <a:gd name="connsiteY5" fmla="*/ 550006 h 1797272"/>
                <a:gd name="connsiteX6" fmla="*/ 25639 w 1713361"/>
                <a:gd name="connsiteY6" fmla="*/ 851048 h 1797272"/>
                <a:gd name="connsiteX7" fmla="*/ 74851 w 1713361"/>
                <a:gd name="connsiteY7" fmla="*/ 972750 h 1797272"/>
                <a:gd name="connsiteX8" fmla="*/ 35164 w 1713361"/>
                <a:gd name="connsiteY8" fmla="*/ 1070123 h 1797272"/>
                <a:gd name="connsiteX9" fmla="*/ 73264 w 1713361"/>
                <a:gd name="connsiteY9" fmla="*/ 1215309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29014 w 1713361"/>
                <a:gd name="connsiteY18" fmla="*/ 1451123 h 1797272"/>
                <a:gd name="connsiteX19" fmla="*/ 1702039 w 1713361"/>
                <a:gd name="connsiteY19" fmla="*/ 1197123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84376 w 1713361"/>
                <a:gd name="connsiteY5" fmla="*/ 550006 h 1797272"/>
                <a:gd name="connsiteX6" fmla="*/ 25639 w 1713361"/>
                <a:gd name="connsiteY6" fmla="*/ 851048 h 1797272"/>
                <a:gd name="connsiteX7" fmla="*/ 74851 w 1713361"/>
                <a:gd name="connsiteY7" fmla="*/ 972750 h 1797272"/>
                <a:gd name="connsiteX8" fmla="*/ 35164 w 1713361"/>
                <a:gd name="connsiteY8" fmla="*/ 1070123 h 1797272"/>
                <a:gd name="connsiteX9" fmla="*/ 73264 w 1713361"/>
                <a:gd name="connsiteY9" fmla="*/ 1215309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29014 w 1713361"/>
                <a:gd name="connsiteY18" fmla="*/ 1451123 h 1797272"/>
                <a:gd name="connsiteX19" fmla="*/ 1592502 w 1713361"/>
                <a:gd name="connsiteY19" fmla="*/ 1181342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489 w 1713361"/>
                <a:gd name="connsiteY0" fmla="*/ 148 h 1797272"/>
                <a:gd name="connsiteX1" fmla="*/ 452676 w 1713361"/>
                <a:gd name="connsiteY1" fmla="*/ 83000 h 1797272"/>
                <a:gd name="connsiteX2" fmla="*/ 311389 w 1713361"/>
                <a:gd name="connsiteY2" fmla="*/ 171619 h 1797272"/>
                <a:gd name="connsiteX3" fmla="*/ 143114 w 1713361"/>
                <a:gd name="connsiteY3" fmla="*/ 274176 h 1797272"/>
                <a:gd name="connsiteX4" fmla="*/ 38339 w 1713361"/>
                <a:gd name="connsiteY4" fmla="*/ 409723 h 1797272"/>
                <a:gd name="connsiteX5" fmla="*/ 84376 w 1713361"/>
                <a:gd name="connsiteY5" fmla="*/ 550006 h 1797272"/>
                <a:gd name="connsiteX6" fmla="*/ 25639 w 1713361"/>
                <a:gd name="connsiteY6" fmla="*/ 851048 h 1797272"/>
                <a:gd name="connsiteX7" fmla="*/ 74851 w 1713361"/>
                <a:gd name="connsiteY7" fmla="*/ 972750 h 1797272"/>
                <a:gd name="connsiteX8" fmla="*/ 35164 w 1713361"/>
                <a:gd name="connsiteY8" fmla="*/ 1070123 h 1797272"/>
                <a:gd name="connsiteX9" fmla="*/ 73264 w 1713361"/>
                <a:gd name="connsiteY9" fmla="*/ 1215309 h 1797272"/>
                <a:gd name="connsiteX10" fmla="*/ 79614 w 1713361"/>
                <a:gd name="connsiteY10" fmla="*/ 1327298 h 1797272"/>
                <a:gd name="connsiteX11" fmla="*/ 19289 w 1713361"/>
                <a:gd name="connsiteY11" fmla="*/ 1498748 h 1797272"/>
                <a:gd name="connsiteX12" fmla="*/ 9764 w 1713361"/>
                <a:gd name="connsiteY12" fmla="*/ 1701948 h 1797272"/>
                <a:gd name="connsiteX13" fmla="*/ 149464 w 1713361"/>
                <a:gd name="connsiteY13" fmla="*/ 1765448 h 1797272"/>
                <a:gd name="connsiteX14" fmla="*/ 435214 w 1713361"/>
                <a:gd name="connsiteY14" fmla="*/ 1790848 h 1797272"/>
                <a:gd name="connsiteX15" fmla="*/ 1260714 w 1713361"/>
                <a:gd name="connsiteY15" fmla="*/ 1794023 h 1797272"/>
                <a:gd name="connsiteX16" fmla="*/ 1559164 w 1713361"/>
                <a:gd name="connsiteY16" fmla="*/ 1784498 h 1797272"/>
                <a:gd name="connsiteX17" fmla="*/ 1670289 w 1713361"/>
                <a:gd name="connsiteY17" fmla="*/ 1660673 h 1797272"/>
                <a:gd name="connsiteX18" fmla="*/ 1695689 w 1713361"/>
                <a:gd name="connsiteY18" fmla="*/ 1368271 h 1797272"/>
                <a:gd name="connsiteX19" fmla="*/ 1592502 w 1713361"/>
                <a:gd name="connsiteY19" fmla="*/ 1181342 h 1797272"/>
                <a:gd name="connsiteX20" fmla="*/ 1644889 w 1713361"/>
                <a:gd name="connsiteY20" fmla="*/ 784373 h 1797272"/>
                <a:gd name="connsiteX21" fmla="*/ 1708389 w 1713361"/>
                <a:gd name="connsiteY21" fmla="*/ 536723 h 1797272"/>
                <a:gd name="connsiteX22" fmla="*/ 1689339 w 1713361"/>
                <a:gd name="connsiteY22" fmla="*/ 358736 h 1797272"/>
                <a:gd name="connsiteX23" fmla="*/ 1532177 w 1713361"/>
                <a:gd name="connsiteY23" fmla="*/ 255896 h 1797272"/>
                <a:gd name="connsiteX24" fmla="*/ 1360727 w 1713361"/>
                <a:gd name="connsiteY24" fmla="*/ 162770 h 1797272"/>
                <a:gd name="connsiteX25" fmla="*/ 1174989 w 1713361"/>
                <a:gd name="connsiteY25" fmla="*/ 34885 h 1797272"/>
                <a:gd name="connsiteX26" fmla="*/ 730489 w 1713361"/>
                <a:gd name="connsiteY26" fmla="*/ 148 h 1797272"/>
                <a:gd name="connsiteX0" fmla="*/ 730137 w 1713009"/>
                <a:gd name="connsiteY0" fmla="*/ 148 h 1797272"/>
                <a:gd name="connsiteX1" fmla="*/ 452324 w 1713009"/>
                <a:gd name="connsiteY1" fmla="*/ 83000 h 1797272"/>
                <a:gd name="connsiteX2" fmla="*/ 311037 w 1713009"/>
                <a:gd name="connsiteY2" fmla="*/ 171619 h 1797272"/>
                <a:gd name="connsiteX3" fmla="*/ 142762 w 1713009"/>
                <a:gd name="connsiteY3" fmla="*/ 274176 h 1797272"/>
                <a:gd name="connsiteX4" fmla="*/ 37987 w 1713009"/>
                <a:gd name="connsiteY4" fmla="*/ 409723 h 1797272"/>
                <a:gd name="connsiteX5" fmla="*/ 84024 w 1713009"/>
                <a:gd name="connsiteY5" fmla="*/ 550006 h 1797272"/>
                <a:gd name="connsiteX6" fmla="*/ 25287 w 1713009"/>
                <a:gd name="connsiteY6" fmla="*/ 851048 h 1797272"/>
                <a:gd name="connsiteX7" fmla="*/ 74499 w 1713009"/>
                <a:gd name="connsiteY7" fmla="*/ 972750 h 1797272"/>
                <a:gd name="connsiteX8" fmla="*/ 34812 w 1713009"/>
                <a:gd name="connsiteY8" fmla="*/ 1070123 h 1797272"/>
                <a:gd name="connsiteX9" fmla="*/ 72912 w 1713009"/>
                <a:gd name="connsiteY9" fmla="*/ 1215309 h 1797272"/>
                <a:gd name="connsiteX10" fmla="*/ 79262 w 1713009"/>
                <a:gd name="connsiteY10" fmla="*/ 1327298 h 1797272"/>
                <a:gd name="connsiteX11" fmla="*/ 18937 w 1713009"/>
                <a:gd name="connsiteY11" fmla="*/ 1498748 h 1797272"/>
                <a:gd name="connsiteX12" fmla="*/ 9412 w 1713009"/>
                <a:gd name="connsiteY12" fmla="*/ 1701948 h 1797272"/>
                <a:gd name="connsiteX13" fmla="*/ 144350 w 1713009"/>
                <a:gd name="connsiteY13" fmla="*/ 1781230 h 1797272"/>
                <a:gd name="connsiteX14" fmla="*/ 434862 w 1713009"/>
                <a:gd name="connsiteY14" fmla="*/ 1790848 h 1797272"/>
                <a:gd name="connsiteX15" fmla="*/ 1260362 w 1713009"/>
                <a:gd name="connsiteY15" fmla="*/ 1794023 h 1797272"/>
                <a:gd name="connsiteX16" fmla="*/ 1558812 w 1713009"/>
                <a:gd name="connsiteY16" fmla="*/ 1784498 h 1797272"/>
                <a:gd name="connsiteX17" fmla="*/ 1669937 w 1713009"/>
                <a:gd name="connsiteY17" fmla="*/ 1660673 h 1797272"/>
                <a:gd name="connsiteX18" fmla="*/ 1695337 w 1713009"/>
                <a:gd name="connsiteY18" fmla="*/ 1368271 h 1797272"/>
                <a:gd name="connsiteX19" fmla="*/ 1592150 w 1713009"/>
                <a:gd name="connsiteY19" fmla="*/ 1181342 h 1797272"/>
                <a:gd name="connsiteX20" fmla="*/ 1644537 w 1713009"/>
                <a:gd name="connsiteY20" fmla="*/ 784373 h 1797272"/>
                <a:gd name="connsiteX21" fmla="*/ 1708037 w 1713009"/>
                <a:gd name="connsiteY21" fmla="*/ 536723 h 1797272"/>
                <a:gd name="connsiteX22" fmla="*/ 1688987 w 1713009"/>
                <a:gd name="connsiteY22" fmla="*/ 358736 h 1797272"/>
                <a:gd name="connsiteX23" fmla="*/ 1531825 w 1713009"/>
                <a:gd name="connsiteY23" fmla="*/ 255896 h 1797272"/>
                <a:gd name="connsiteX24" fmla="*/ 1360375 w 1713009"/>
                <a:gd name="connsiteY24" fmla="*/ 162770 h 1797272"/>
                <a:gd name="connsiteX25" fmla="*/ 1174637 w 1713009"/>
                <a:gd name="connsiteY25" fmla="*/ 34885 h 1797272"/>
                <a:gd name="connsiteX26" fmla="*/ 730137 w 1713009"/>
                <a:gd name="connsiteY26" fmla="*/ 148 h 1797272"/>
                <a:gd name="connsiteX0" fmla="*/ 730137 w 1713009"/>
                <a:gd name="connsiteY0" fmla="*/ 148 h 1797272"/>
                <a:gd name="connsiteX1" fmla="*/ 452324 w 1713009"/>
                <a:gd name="connsiteY1" fmla="*/ 83000 h 1797272"/>
                <a:gd name="connsiteX2" fmla="*/ 311037 w 1713009"/>
                <a:gd name="connsiteY2" fmla="*/ 171619 h 1797272"/>
                <a:gd name="connsiteX3" fmla="*/ 142762 w 1713009"/>
                <a:gd name="connsiteY3" fmla="*/ 274176 h 1797272"/>
                <a:gd name="connsiteX4" fmla="*/ 37987 w 1713009"/>
                <a:gd name="connsiteY4" fmla="*/ 409723 h 1797272"/>
                <a:gd name="connsiteX5" fmla="*/ 84024 w 1713009"/>
                <a:gd name="connsiteY5" fmla="*/ 550006 h 1797272"/>
                <a:gd name="connsiteX6" fmla="*/ 25287 w 1713009"/>
                <a:gd name="connsiteY6" fmla="*/ 851048 h 1797272"/>
                <a:gd name="connsiteX7" fmla="*/ 74499 w 1713009"/>
                <a:gd name="connsiteY7" fmla="*/ 972750 h 1797272"/>
                <a:gd name="connsiteX8" fmla="*/ 34812 w 1713009"/>
                <a:gd name="connsiteY8" fmla="*/ 1070123 h 1797272"/>
                <a:gd name="connsiteX9" fmla="*/ 72912 w 1713009"/>
                <a:gd name="connsiteY9" fmla="*/ 1215309 h 1797272"/>
                <a:gd name="connsiteX10" fmla="*/ 79262 w 1713009"/>
                <a:gd name="connsiteY10" fmla="*/ 1327298 h 1797272"/>
                <a:gd name="connsiteX11" fmla="*/ 18937 w 1713009"/>
                <a:gd name="connsiteY11" fmla="*/ 1498748 h 1797272"/>
                <a:gd name="connsiteX12" fmla="*/ 9412 w 1713009"/>
                <a:gd name="connsiteY12" fmla="*/ 1701948 h 1797272"/>
                <a:gd name="connsiteX13" fmla="*/ 144350 w 1713009"/>
                <a:gd name="connsiteY13" fmla="*/ 1781230 h 1797272"/>
                <a:gd name="connsiteX14" fmla="*/ 434862 w 1713009"/>
                <a:gd name="connsiteY14" fmla="*/ 1790848 h 1797272"/>
                <a:gd name="connsiteX15" fmla="*/ 1260362 w 1713009"/>
                <a:gd name="connsiteY15" fmla="*/ 1794023 h 1797272"/>
                <a:gd name="connsiteX16" fmla="*/ 1558812 w 1713009"/>
                <a:gd name="connsiteY16" fmla="*/ 1784498 h 1797272"/>
                <a:gd name="connsiteX17" fmla="*/ 1669937 w 1713009"/>
                <a:gd name="connsiteY17" fmla="*/ 1660673 h 1797272"/>
                <a:gd name="connsiteX18" fmla="*/ 1695337 w 1713009"/>
                <a:gd name="connsiteY18" fmla="*/ 1368271 h 1797272"/>
                <a:gd name="connsiteX19" fmla="*/ 1592150 w 1713009"/>
                <a:gd name="connsiteY19" fmla="*/ 1181342 h 1797272"/>
                <a:gd name="connsiteX20" fmla="*/ 1644537 w 1713009"/>
                <a:gd name="connsiteY20" fmla="*/ 784373 h 1797272"/>
                <a:gd name="connsiteX21" fmla="*/ 1708037 w 1713009"/>
                <a:gd name="connsiteY21" fmla="*/ 536723 h 1797272"/>
                <a:gd name="connsiteX22" fmla="*/ 1688987 w 1713009"/>
                <a:gd name="connsiteY22" fmla="*/ 358736 h 1797272"/>
                <a:gd name="connsiteX23" fmla="*/ 1531825 w 1713009"/>
                <a:gd name="connsiteY23" fmla="*/ 255896 h 1797272"/>
                <a:gd name="connsiteX24" fmla="*/ 1484200 w 1713009"/>
                <a:gd name="connsiteY24" fmla="*/ 55488 h 1797272"/>
                <a:gd name="connsiteX25" fmla="*/ 1174637 w 1713009"/>
                <a:gd name="connsiteY25" fmla="*/ 34885 h 1797272"/>
                <a:gd name="connsiteX26" fmla="*/ 730137 w 1713009"/>
                <a:gd name="connsiteY26" fmla="*/ 148 h 1797272"/>
                <a:gd name="connsiteX0" fmla="*/ 730137 w 1710275"/>
                <a:gd name="connsiteY0" fmla="*/ 148 h 1797272"/>
                <a:gd name="connsiteX1" fmla="*/ 452324 w 1710275"/>
                <a:gd name="connsiteY1" fmla="*/ 83000 h 1797272"/>
                <a:gd name="connsiteX2" fmla="*/ 311037 w 1710275"/>
                <a:gd name="connsiteY2" fmla="*/ 171619 h 1797272"/>
                <a:gd name="connsiteX3" fmla="*/ 142762 w 1710275"/>
                <a:gd name="connsiteY3" fmla="*/ 274176 h 1797272"/>
                <a:gd name="connsiteX4" fmla="*/ 37987 w 1710275"/>
                <a:gd name="connsiteY4" fmla="*/ 409723 h 1797272"/>
                <a:gd name="connsiteX5" fmla="*/ 84024 w 1710275"/>
                <a:gd name="connsiteY5" fmla="*/ 550006 h 1797272"/>
                <a:gd name="connsiteX6" fmla="*/ 25287 w 1710275"/>
                <a:gd name="connsiteY6" fmla="*/ 851048 h 1797272"/>
                <a:gd name="connsiteX7" fmla="*/ 74499 w 1710275"/>
                <a:gd name="connsiteY7" fmla="*/ 972750 h 1797272"/>
                <a:gd name="connsiteX8" fmla="*/ 34812 w 1710275"/>
                <a:gd name="connsiteY8" fmla="*/ 1070123 h 1797272"/>
                <a:gd name="connsiteX9" fmla="*/ 72912 w 1710275"/>
                <a:gd name="connsiteY9" fmla="*/ 1215309 h 1797272"/>
                <a:gd name="connsiteX10" fmla="*/ 79262 w 1710275"/>
                <a:gd name="connsiteY10" fmla="*/ 1327298 h 1797272"/>
                <a:gd name="connsiteX11" fmla="*/ 18937 w 1710275"/>
                <a:gd name="connsiteY11" fmla="*/ 1498748 h 1797272"/>
                <a:gd name="connsiteX12" fmla="*/ 9412 w 1710275"/>
                <a:gd name="connsiteY12" fmla="*/ 1701948 h 1797272"/>
                <a:gd name="connsiteX13" fmla="*/ 144350 w 1710275"/>
                <a:gd name="connsiteY13" fmla="*/ 1781230 h 1797272"/>
                <a:gd name="connsiteX14" fmla="*/ 434862 w 1710275"/>
                <a:gd name="connsiteY14" fmla="*/ 1790848 h 1797272"/>
                <a:gd name="connsiteX15" fmla="*/ 1260362 w 1710275"/>
                <a:gd name="connsiteY15" fmla="*/ 1794023 h 1797272"/>
                <a:gd name="connsiteX16" fmla="*/ 1558812 w 1710275"/>
                <a:gd name="connsiteY16" fmla="*/ 1784498 h 1797272"/>
                <a:gd name="connsiteX17" fmla="*/ 1669937 w 1710275"/>
                <a:gd name="connsiteY17" fmla="*/ 1660673 h 1797272"/>
                <a:gd name="connsiteX18" fmla="*/ 1695337 w 1710275"/>
                <a:gd name="connsiteY18" fmla="*/ 1368271 h 1797272"/>
                <a:gd name="connsiteX19" fmla="*/ 1592150 w 1710275"/>
                <a:gd name="connsiteY19" fmla="*/ 1181342 h 1797272"/>
                <a:gd name="connsiteX20" fmla="*/ 1644537 w 1710275"/>
                <a:gd name="connsiteY20" fmla="*/ 784373 h 1797272"/>
                <a:gd name="connsiteX21" fmla="*/ 1708037 w 1710275"/>
                <a:gd name="connsiteY21" fmla="*/ 536723 h 1797272"/>
                <a:gd name="connsiteX22" fmla="*/ 1688987 w 1710275"/>
                <a:gd name="connsiteY22" fmla="*/ 358736 h 1797272"/>
                <a:gd name="connsiteX23" fmla="*/ 1622312 w 1710275"/>
                <a:gd name="connsiteY23" fmla="*/ 215204 h 1797272"/>
                <a:gd name="connsiteX24" fmla="*/ 1484200 w 1710275"/>
                <a:gd name="connsiteY24" fmla="*/ 55488 h 1797272"/>
                <a:gd name="connsiteX25" fmla="*/ 1174637 w 1710275"/>
                <a:gd name="connsiteY25" fmla="*/ 34885 h 1797272"/>
                <a:gd name="connsiteX26" fmla="*/ 730137 w 1710275"/>
                <a:gd name="connsiteY26" fmla="*/ 148 h 1797272"/>
                <a:gd name="connsiteX0" fmla="*/ 730137 w 1710275"/>
                <a:gd name="connsiteY0" fmla="*/ 167 h 1797291"/>
                <a:gd name="connsiteX1" fmla="*/ 371362 w 1710275"/>
                <a:gd name="connsiteY1" fmla="*/ 75620 h 1797291"/>
                <a:gd name="connsiteX2" fmla="*/ 311037 w 1710275"/>
                <a:gd name="connsiteY2" fmla="*/ 171638 h 1797291"/>
                <a:gd name="connsiteX3" fmla="*/ 142762 w 1710275"/>
                <a:gd name="connsiteY3" fmla="*/ 274195 h 1797291"/>
                <a:gd name="connsiteX4" fmla="*/ 37987 w 1710275"/>
                <a:gd name="connsiteY4" fmla="*/ 409742 h 1797291"/>
                <a:gd name="connsiteX5" fmla="*/ 84024 w 1710275"/>
                <a:gd name="connsiteY5" fmla="*/ 550025 h 1797291"/>
                <a:gd name="connsiteX6" fmla="*/ 25287 w 1710275"/>
                <a:gd name="connsiteY6" fmla="*/ 851067 h 1797291"/>
                <a:gd name="connsiteX7" fmla="*/ 74499 w 1710275"/>
                <a:gd name="connsiteY7" fmla="*/ 972769 h 1797291"/>
                <a:gd name="connsiteX8" fmla="*/ 34812 w 1710275"/>
                <a:gd name="connsiteY8" fmla="*/ 1070142 h 1797291"/>
                <a:gd name="connsiteX9" fmla="*/ 72912 w 1710275"/>
                <a:gd name="connsiteY9" fmla="*/ 1215328 h 1797291"/>
                <a:gd name="connsiteX10" fmla="*/ 79262 w 1710275"/>
                <a:gd name="connsiteY10" fmla="*/ 1327317 h 1797291"/>
                <a:gd name="connsiteX11" fmla="*/ 18937 w 1710275"/>
                <a:gd name="connsiteY11" fmla="*/ 1498767 h 1797291"/>
                <a:gd name="connsiteX12" fmla="*/ 9412 w 1710275"/>
                <a:gd name="connsiteY12" fmla="*/ 1701967 h 1797291"/>
                <a:gd name="connsiteX13" fmla="*/ 144350 w 1710275"/>
                <a:gd name="connsiteY13" fmla="*/ 1781249 h 1797291"/>
                <a:gd name="connsiteX14" fmla="*/ 434862 w 1710275"/>
                <a:gd name="connsiteY14" fmla="*/ 1790867 h 1797291"/>
                <a:gd name="connsiteX15" fmla="*/ 1260362 w 1710275"/>
                <a:gd name="connsiteY15" fmla="*/ 1794042 h 1797291"/>
                <a:gd name="connsiteX16" fmla="*/ 1558812 w 1710275"/>
                <a:gd name="connsiteY16" fmla="*/ 1784517 h 1797291"/>
                <a:gd name="connsiteX17" fmla="*/ 1669937 w 1710275"/>
                <a:gd name="connsiteY17" fmla="*/ 1660692 h 1797291"/>
                <a:gd name="connsiteX18" fmla="*/ 1695337 w 1710275"/>
                <a:gd name="connsiteY18" fmla="*/ 1368290 h 1797291"/>
                <a:gd name="connsiteX19" fmla="*/ 1592150 w 1710275"/>
                <a:gd name="connsiteY19" fmla="*/ 1181361 h 1797291"/>
                <a:gd name="connsiteX20" fmla="*/ 1644537 w 1710275"/>
                <a:gd name="connsiteY20" fmla="*/ 784392 h 1797291"/>
                <a:gd name="connsiteX21" fmla="*/ 1708037 w 1710275"/>
                <a:gd name="connsiteY21" fmla="*/ 536742 h 1797291"/>
                <a:gd name="connsiteX22" fmla="*/ 1688987 w 1710275"/>
                <a:gd name="connsiteY22" fmla="*/ 358755 h 1797291"/>
                <a:gd name="connsiteX23" fmla="*/ 1622312 w 1710275"/>
                <a:gd name="connsiteY23" fmla="*/ 215223 h 1797291"/>
                <a:gd name="connsiteX24" fmla="*/ 1484200 w 1710275"/>
                <a:gd name="connsiteY24" fmla="*/ 55507 h 1797291"/>
                <a:gd name="connsiteX25" fmla="*/ 1174637 w 1710275"/>
                <a:gd name="connsiteY25" fmla="*/ 34904 h 1797291"/>
                <a:gd name="connsiteX26" fmla="*/ 730137 w 1710275"/>
                <a:gd name="connsiteY26" fmla="*/ 167 h 1797291"/>
                <a:gd name="connsiteX0" fmla="*/ 730137 w 1710275"/>
                <a:gd name="connsiteY0" fmla="*/ 154 h 1797278"/>
                <a:gd name="connsiteX1" fmla="*/ 371362 w 1710275"/>
                <a:gd name="connsiteY1" fmla="*/ 75607 h 1797278"/>
                <a:gd name="connsiteX2" fmla="*/ 149112 w 1710275"/>
                <a:gd name="connsiteY2" fmla="*/ 142030 h 1797278"/>
                <a:gd name="connsiteX3" fmla="*/ 142762 w 1710275"/>
                <a:gd name="connsiteY3" fmla="*/ 274182 h 1797278"/>
                <a:gd name="connsiteX4" fmla="*/ 37987 w 1710275"/>
                <a:gd name="connsiteY4" fmla="*/ 409729 h 1797278"/>
                <a:gd name="connsiteX5" fmla="*/ 84024 w 1710275"/>
                <a:gd name="connsiteY5" fmla="*/ 550012 h 1797278"/>
                <a:gd name="connsiteX6" fmla="*/ 25287 w 1710275"/>
                <a:gd name="connsiteY6" fmla="*/ 851054 h 1797278"/>
                <a:gd name="connsiteX7" fmla="*/ 74499 w 1710275"/>
                <a:gd name="connsiteY7" fmla="*/ 972756 h 1797278"/>
                <a:gd name="connsiteX8" fmla="*/ 34812 w 1710275"/>
                <a:gd name="connsiteY8" fmla="*/ 1070129 h 1797278"/>
                <a:gd name="connsiteX9" fmla="*/ 72912 w 1710275"/>
                <a:gd name="connsiteY9" fmla="*/ 1215315 h 1797278"/>
                <a:gd name="connsiteX10" fmla="*/ 79262 w 1710275"/>
                <a:gd name="connsiteY10" fmla="*/ 1327304 h 1797278"/>
                <a:gd name="connsiteX11" fmla="*/ 18937 w 1710275"/>
                <a:gd name="connsiteY11" fmla="*/ 1498754 h 1797278"/>
                <a:gd name="connsiteX12" fmla="*/ 9412 w 1710275"/>
                <a:gd name="connsiteY12" fmla="*/ 1701954 h 1797278"/>
                <a:gd name="connsiteX13" fmla="*/ 144350 w 1710275"/>
                <a:gd name="connsiteY13" fmla="*/ 1781236 h 1797278"/>
                <a:gd name="connsiteX14" fmla="*/ 434862 w 1710275"/>
                <a:gd name="connsiteY14" fmla="*/ 1790854 h 1797278"/>
                <a:gd name="connsiteX15" fmla="*/ 1260362 w 1710275"/>
                <a:gd name="connsiteY15" fmla="*/ 1794029 h 1797278"/>
                <a:gd name="connsiteX16" fmla="*/ 1558812 w 1710275"/>
                <a:gd name="connsiteY16" fmla="*/ 1784504 h 1797278"/>
                <a:gd name="connsiteX17" fmla="*/ 1669937 w 1710275"/>
                <a:gd name="connsiteY17" fmla="*/ 1660679 h 1797278"/>
                <a:gd name="connsiteX18" fmla="*/ 1695337 w 1710275"/>
                <a:gd name="connsiteY18" fmla="*/ 1368277 h 1797278"/>
                <a:gd name="connsiteX19" fmla="*/ 1592150 w 1710275"/>
                <a:gd name="connsiteY19" fmla="*/ 1181348 h 1797278"/>
                <a:gd name="connsiteX20" fmla="*/ 1644537 w 1710275"/>
                <a:gd name="connsiteY20" fmla="*/ 784379 h 1797278"/>
                <a:gd name="connsiteX21" fmla="*/ 1708037 w 1710275"/>
                <a:gd name="connsiteY21" fmla="*/ 536729 h 1797278"/>
                <a:gd name="connsiteX22" fmla="*/ 1688987 w 1710275"/>
                <a:gd name="connsiteY22" fmla="*/ 358742 h 1797278"/>
                <a:gd name="connsiteX23" fmla="*/ 1622312 w 1710275"/>
                <a:gd name="connsiteY23" fmla="*/ 215210 h 1797278"/>
                <a:gd name="connsiteX24" fmla="*/ 1484200 w 1710275"/>
                <a:gd name="connsiteY24" fmla="*/ 55494 h 1797278"/>
                <a:gd name="connsiteX25" fmla="*/ 1174637 w 1710275"/>
                <a:gd name="connsiteY25" fmla="*/ 34891 h 1797278"/>
                <a:gd name="connsiteX26" fmla="*/ 730137 w 1710275"/>
                <a:gd name="connsiteY26" fmla="*/ 154 h 1797278"/>
                <a:gd name="connsiteX0" fmla="*/ 730137 w 1710275"/>
                <a:gd name="connsiteY0" fmla="*/ 154 h 1797278"/>
                <a:gd name="connsiteX1" fmla="*/ 371362 w 1710275"/>
                <a:gd name="connsiteY1" fmla="*/ 75607 h 1797278"/>
                <a:gd name="connsiteX2" fmla="*/ 149112 w 1710275"/>
                <a:gd name="connsiteY2" fmla="*/ 142030 h 1797278"/>
                <a:gd name="connsiteX3" fmla="*/ 85612 w 1710275"/>
                <a:gd name="connsiteY3" fmla="*/ 274182 h 1797278"/>
                <a:gd name="connsiteX4" fmla="*/ 37987 w 1710275"/>
                <a:gd name="connsiteY4" fmla="*/ 409729 h 1797278"/>
                <a:gd name="connsiteX5" fmla="*/ 84024 w 1710275"/>
                <a:gd name="connsiteY5" fmla="*/ 550012 h 1797278"/>
                <a:gd name="connsiteX6" fmla="*/ 25287 w 1710275"/>
                <a:gd name="connsiteY6" fmla="*/ 851054 h 1797278"/>
                <a:gd name="connsiteX7" fmla="*/ 74499 w 1710275"/>
                <a:gd name="connsiteY7" fmla="*/ 972756 h 1797278"/>
                <a:gd name="connsiteX8" fmla="*/ 34812 w 1710275"/>
                <a:gd name="connsiteY8" fmla="*/ 1070129 h 1797278"/>
                <a:gd name="connsiteX9" fmla="*/ 72912 w 1710275"/>
                <a:gd name="connsiteY9" fmla="*/ 1215315 h 1797278"/>
                <a:gd name="connsiteX10" fmla="*/ 79262 w 1710275"/>
                <a:gd name="connsiteY10" fmla="*/ 1327304 h 1797278"/>
                <a:gd name="connsiteX11" fmla="*/ 18937 w 1710275"/>
                <a:gd name="connsiteY11" fmla="*/ 1498754 h 1797278"/>
                <a:gd name="connsiteX12" fmla="*/ 9412 w 1710275"/>
                <a:gd name="connsiteY12" fmla="*/ 1701954 h 1797278"/>
                <a:gd name="connsiteX13" fmla="*/ 144350 w 1710275"/>
                <a:gd name="connsiteY13" fmla="*/ 1781236 h 1797278"/>
                <a:gd name="connsiteX14" fmla="*/ 434862 w 1710275"/>
                <a:gd name="connsiteY14" fmla="*/ 1790854 h 1797278"/>
                <a:gd name="connsiteX15" fmla="*/ 1260362 w 1710275"/>
                <a:gd name="connsiteY15" fmla="*/ 1794029 h 1797278"/>
                <a:gd name="connsiteX16" fmla="*/ 1558812 w 1710275"/>
                <a:gd name="connsiteY16" fmla="*/ 1784504 h 1797278"/>
                <a:gd name="connsiteX17" fmla="*/ 1669937 w 1710275"/>
                <a:gd name="connsiteY17" fmla="*/ 1660679 h 1797278"/>
                <a:gd name="connsiteX18" fmla="*/ 1695337 w 1710275"/>
                <a:gd name="connsiteY18" fmla="*/ 1368277 h 1797278"/>
                <a:gd name="connsiteX19" fmla="*/ 1592150 w 1710275"/>
                <a:gd name="connsiteY19" fmla="*/ 1181348 h 1797278"/>
                <a:gd name="connsiteX20" fmla="*/ 1644537 w 1710275"/>
                <a:gd name="connsiteY20" fmla="*/ 784379 h 1797278"/>
                <a:gd name="connsiteX21" fmla="*/ 1708037 w 1710275"/>
                <a:gd name="connsiteY21" fmla="*/ 536729 h 1797278"/>
                <a:gd name="connsiteX22" fmla="*/ 1688987 w 1710275"/>
                <a:gd name="connsiteY22" fmla="*/ 358742 h 1797278"/>
                <a:gd name="connsiteX23" fmla="*/ 1622312 w 1710275"/>
                <a:gd name="connsiteY23" fmla="*/ 215210 h 1797278"/>
                <a:gd name="connsiteX24" fmla="*/ 1484200 w 1710275"/>
                <a:gd name="connsiteY24" fmla="*/ 55494 h 1797278"/>
                <a:gd name="connsiteX25" fmla="*/ 1174637 w 1710275"/>
                <a:gd name="connsiteY25" fmla="*/ 34891 h 1797278"/>
                <a:gd name="connsiteX26" fmla="*/ 730137 w 1710275"/>
                <a:gd name="connsiteY26" fmla="*/ 154 h 1797278"/>
                <a:gd name="connsiteX0" fmla="*/ 730137 w 1710275"/>
                <a:gd name="connsiteY0" fmla="*/ 501 h 1797625"/>
                <a:gd name="connsiteX1" fmla="*/ 347550 w 1710275"/>
                <a:gd name="connsiteY1" fmla="*/ 35262 h 1797625"/>
                <a:gd name="connsiteX2" fmla="*/ 149112 w 1710275"/>
                <a:gd name="connsiteY2" fmla="*/ 142377 h 1797625"/>
                <a:gd name="connsiteX3" fmla="*/ 85612 w 1710275"/>
                <a:gd name="connsiteY3" fmla="*/ 274529 h 1797625"/>
                <a:gd name="connsiteX4" fmla="*/ 37987 w 1710275"/>
                <a:gd name="connsiteY4" fmla="*/ 410076 h 1797625"/>
                <a:gd name="connsiteX5" fmla="*/ 84024 w 1710275"/>
                <a:gd name="connsiteY5" fmla="*/ 550359 h 1797625"/>
                <a:gd name="connsiteX6" fmla="*/ 25287 w 1710275"/>
                <a:gd name="connsiteY6" fmla="*/ 851401 h 1797625"/>
                <a:gd name="connsiteX7" fmla="*/ 74499 w 1710275"/>
                <a:gd name="connsiteY7" fmla="*/ 973103 h 1797625"/>
                <a:gd name="connsiteX8" fmla="*/ 34812 w 1710275"/>
                <a:gd name="connsiteY8" fmla="*/ 1070476 h 1797625"/>
                <a:gd name="connsiteX9" fmla="*/ 72912 w 1710275"/>
                <a:gd name="connsiteY9" fmla="*/ 1215662 h 1797625"/>
                <a:gd name="connsiteX10" fmla="*/ 79262 w 1710275"/>
                <a:gd name="connsiteY10" fmla="*/ 1327651 h 1797625"/>
                <a:gd name="connsiteX11" fmla="*/ 18937 w 1710275"/>
                <a:gd name="connsiteY11" fmla="*/ 1499101 h 1797625"/>
                <a:gd name="connsiteX12" fmla="*/ 9412 w 1710275"/>
                <a:gd name="connsiteY12" fmla="*/ 1702301 h 1797625"/>
                <a:gd name="connsiteX13" fmla="*/ 144350 w 1710275"/>
                <a:gd name="connsiteY13" fmla="*/ 1781583 h 1797625"/>
                <a:gd name="connsiteX14" fmla="*/ 434862 w 1710275"/>
                <a:gd name="connsiteY14" fmla="*/ 1791201 h 1797625"/>
                <a:gd name="connsiteX15" fmla="*/ 1260362 w 1710275"/>
                <a:gd name="connsiteY15" fmla="*/ 1794376 h 1797625"/>
                <a:gd name="connsiteX16" fmla="*/ 1558812 w 1710275"/>
                <a:gd name="connsiteY16" fmla="*/ 1784851 h 1797625"/>
                <a:gd name="connsiteX17" fmla="*/ 1669937 w 1710275"/>
                <a:gd name="connsiteY17" fmla="*/ 1661026 h 1797625"/>
                <a:gd name="connsiteX18" fmla="*/ 1695337 w 1710275"/>
                <a:gd name="connsiteY18" fmla="*/ 1368624 h 1797625"/>
                <a:gd name="connsiteX19" fmla="*/ 1592150 w 1710275"/>
                <a:gd name="connsiteY19" fmla="*/ 1181695 h 1797625"/>
                <a:gd name="connsiteX20" fmla="*/ 1644537 w 1710275"/>
                <a:gd name="connsiteY20" fmla="*/ 784726 h 1797625"/>
                <a:gd name="connsiteX21" fmla="*/ 1708037 w 1710275"/>
                <a:gd name="connsiteY21" fmla="*/ 537076 h 1797625"/>
                <a:gd name="connsiteX22" fmla="*/ 1688987 w 1710275"/>
                <a:gd name="connsiteY22" fmla="*/ 359089 h 1797625"/>
                <a:gd name="connsiteX23" fmla="*/ 1622312 w 1710275"/>
                <a:gd name="connsiteY23" fmla="*/ 215557 h 1797625"/>
                <a:gd name="connsiteX24" fmla="*/ 1484200 w 1710275"/>
                <a:gd name="connsiteY24" fmla="*/ 55841 h 1797625"/>
                <a:gd name="connsiteX25" fmla="*/ 1174637 w 1710275"/>
                <a:gd name="connsiteY25" fmla="*/ 35238 h 1797625"/>
                <a:gd name="connsiteX26" fmla="*/ 730137 w 1710275"/>
                <a:gd name="connsiteY26" fmla="*/ 501 h 1797625"/>
                <a:gd name="connsiteX0" fmla="*/ 730137 w 1794414"/>
                <a:gd name="connsiteY0" fmla="*/ 501 h 1797625"/>
                <a:gd name="connsiteX1" fmla="*/ 347550 w 1794414"/>
                <a:gd name="connsiteY1" fmla="*/ 35262 h 1797625"/>
                <a:gd name="connsiteX2" fmla="*/ 149112 w 1794414"/>
                <a:gd name="connsiteY2" fmla="*/ 142377 h 1797625"/>
                <a:gd name="connsiteX3" fmla="*/ 85612 w 1794414"/>
                <a:gd name="connsiteY3" fmla="*/ 274529 h 1797625"/>
                <a:gd name="connsiteX4" fmla="*/ 37987 w 1794414"/>
                <a:gd name="connsiteY4" fmla="*/ 410076 h 1797625"/>
                <a:gd name="connsiteX5" fmla="*/ 84024 w 1794414"/>
                <a:gd name="connsiteY5" fmla="*/ 550359 h 1797625"/>
                <a:gd name="connsiteX6" fmla="*/ 25287 w 1794414"/>
                <a:gd name="connsiteY6" fmla="*/ 851401 h 1797625"/>
                <a:gd name="connsiteX7" fmla="*/ 74499 w 1794414"/>
                <a:gd name="connsiteY7" fmla="*/ 973103 h 1797625"/>
                <a:gd name="connsiteX8" fmla="*/ 34812 w 1794414"/>
                <a:gd name="connsiteY8" fmla="*/ 1070476 h 1797625"/>
                <a:gd name="connsiteX9" fmla="*/ 72912 w 1794414"/>
                <a:gd name="connsiteY9" fmla="*/ 1215662 h 1797625"/>
                <a:gd name="connsiteX10" fmla="*/ 79262 w 1794414"/>
                <a:gd name="connsiteY10" fmla="*/ 1327651 h 1797625"/>
                <a:gd name="connsiteX11" fmla="*/ 18937 w 1794414"/>
                <a:gd name="connsiteY11" fmla="*/ 1499101 h 1797625"/>
                <a:gd name="connsiteX12" fmla="*/ 9412 w 1794414"/>
                <a:gd name="connsiteY12" fmla="*/ 1702301 h 1797625"/>
                <a:gd name="connsiteX13" fmla="*/ 144350 w 1794414"/>
                <a:gd name="connsiteY13" fmla="*/ 1781583 h 1797625"/>
                <a:gd name="connsiteX14" fmla="*/ 434862 w 1794414"/>
                <a:gd name="connsiteY14" fmla="*/ 1791201 h 1797625"/>
                <a:gd name="connsiteX15" fmla="*/ 1260362 w 1794414"/>
                <a:gd name="connsiteY15" fmla="*/ 1794376 h 1797625"/>
                <a:gd name="connsiteX16" fmla="*/ 1558812 w 1794414"/>
                <a:gd name="connsiteY16" fmla="*/ 1784851 h 1797625"/>
                <a:gd name="connsiteX17" fmla="*/ 1669937 w 1794414"/>
                <a:gd name="connsiteY17" fmla="*/ 1661026 h 1797625"/>
                <a:gd name="connsiteX18" fmla="*/ 1695337 w 1794414"/>
                <a:gd name="connsiteY18" fmla="*/ 1368624 h 1797625"/>
                <a:gd name="connsiteX19" fmla="*/ 1592150 w 1794414"/>
                <a:gd name="connsiteY19" fmla="*/ 1181695 h 1797625"/>
                <a:gd name="connsiteX20" fmla="*/ 1644537 w 1794414"/>
                <a:gd name="connsiteY20" fmla="*/ 784726 h 1797625"/>
                <a:gd name="connsiteX21" fmla="*/ 1793953 w 1794414"/>
                <a:gd name="connsiteY21" fmla="*/ 518580 h 1797625"/>
                <a:gd name="connsiteX22" fmla="*/ 1688987 w 1794414"/>
                <a:gd name="connsiteY22" fmla="*/ 359089 h 1797625"/>
                <a:gd name="connsiteX23" fmla="*/ 1622312 w 1794414"/>
                <a:gd name="connsiteY23" fmla="*/ 215557 h 1797625"/>
                <a:gd name="connsiteX24" fmla="*/ 1484200 w 1794414"/>
                <a:gd name="connsiteY24" fmla="*/ 55841 h 1797625"/>
                <a:gd name="connsiteX25" fmla="*/ 1174637 w 1794414"/>
                <a:gd name="connsiteY25" fmla="*/ 35238 h 1797625"/>
                <a:gd name="connsiteX26" fmla="*/ 730137 w 1794414"/>
                <a:gd name="connsiteY26" fmla="*/ 501 h 1797625"/>
                <a:gd name="connsiteX0" fmla="*/ 730137 w 1794471"/>
                <a:gd name="connsiteY0" fmla="*/ 501 h 1797625"/>
                <a:gd name="connsiteX1" fmla="*/ 347550 w 1794471"/>
                <a:gd name="connsiteY1" fmla="*/ 35262 h 1797625"/>
                <a:gd name="connsiteX2" fmla="*/ 149112 w 1794471"/>
                <a:gd name="connsiteY2" fmla="*/ 142377 h 1797625"/>
                <a:gd name="connsiteX3" fmla="*/ 85612 w 1794471"/>
                <a:gd name="connsiteY3" fmla="*/ 274529 h 1797625"/>
                <a:gd name="connsiteX4" fmla="*/ 37987 w 1794471"/>
                <a:gd name="connsiteY4" fmla="*/ 410076 h 1797625"/>
                <a:gd name="connsiteX5" fmla="*/ 84024 w 1794471"/>
                <a:gd name="connsiteY5" fmla="*/ 550359 h 1797625"/>
                <a:gd name="connsiteX6" fmla="*/ 25287 w 1794471"/>
                <a:gd name="connsiteY6" fmla="*/ 851401 h 1797625"/>
                <a:gd name="connsiteX7" fmla="*/ 74499 w 1794471"/>
                <a:gd name="connsiteY7" fmla="*/ 973103 h 1797625"/>
                <a:gd name="connsiteX8" fmla="*/ 34812 w 1794471"/>
                <a:gd name="connsiteY8" fmla="*/ 1070476 h 1797625"/>
                <a:gd name="connsiteX9" fmla="*/ 72912 w 1794471"/>
                <a:gd name="connsiteY9" fmla="*/ 1215662 h 1797625"/>
                <a:gd name="connsiteX10" fmla="*/ 79262 w 1794471"/>
                <a:gd name="connsiteY10" fmla="*/ 1327651 h 1797625"/>
                <a:gd name="connsiteX11" fmla="*/ 18937 w 1794471"/>
                <a:gd name="connsiteY11" fmla="*/ 1499101 h 1797625"/>
                <a:gd name="connsiteX12" fmla="*/ 9412 w 1794471"/>
                <a:gd name="connsiteY12" fmla="*/ 1702301 h 1797625"/>
                <a:gd name="connsiteX13" fmla="*/ 144350 w 1794471"/>
                <a:gd name="connsiteY13" fmla="*/ 1781583 h 1797625"/>
                <a:gd name="connsiteX14" fmla="*/ 434862 w 1794471"/>
                <a:gd name="connsiteY14" fmla="*/ 1791201 h 1797625"/>
                <a:gd name="connsiteX15" fmla="*/ 1260362 w 1794471"/>
                <a:gd name="connsiteY15" fmla="*/ 1794376 h 1797625"/>
                <a:gd name="connsiteX16" fmla="*/ 1558812 w 1794471"/>
                <a:gd name="connsiteY16" fmla="*/ 1784851 h 1797625"/>
                <a:gd name="connsiteX17" fmla="*/ 1669937 w 1794471"/>
                <a:gd name="connsiteY17" fmla="*/ 1661026 h 1797625"/>
                <a:gd name="connsiteX18" fmla="*/ 1695337 w 1794471"/>
                <a:gd name="connsiteY18" fmla="*/ 1368624 h 1797625"/>
                <a:gd name="connsiteX19" fmla="*/ 1592150 w 1794471"/>
                <a:gd name="connsiteY19" fmla="*/ 1181695 h 1797625"/>
                <a:gd name="connsiteX20" fmla="*/ 1723294 w 1794471"/>
                <a:gd name="connsiteY20" fmla="*/ 788425 h 1797625"/>
                <a:gd name="connsiteX21" fmla="*/ 1793953 w 1794471"/>
                <a:gd name="connsiteY21" fmla="*/ 518580 h 1797625"/>
                <a:gd name="connsiteX22" fmla="*/ 1688987 w 1794471"/>
                <a:gd name="connsiteY22" fmla="*/ 359089 h 1797625"/>
                <a:gd name="connsiteX23" fmla="*/ 1622312 w 1794471"/>
                <a:gd name="connsiteY23" fmla="*/ 215557 h 1797625"/>
                <a:gd name="connsiteX24" fmla="*/ 1484200 w 1794471"/>
                <a:gd name="connsiteY24" fmla="*/ 55841 h 1797625"/>
                <a:gd name="connsiteX25" fmla="*/ 1174637 w 1794471"/>
                <a:gd name="connsiteY25" fmla="*/ 35238 h 1797625"/>
                <a:gd name="connsiteX26" fmla="*/ 730137 w 1794471"/>
                <a:gd name="connsiteY26" fmla="*/ 501 h 1797625"/>
                <a:gd name="connsiteX0" fmla="*/ 730137 w 1830387"/>
                <a:gd name="connsiteY0" fmla="*/ 501 h 1802827"/>
                <a:gd name="connsiteX1" fmla="*/ 347550 w 1830387"/>
                <a:gd name="connsiteY1" fmla="*/ 35262 h 1802827"/>
                <a:gd name="connsiteX2" fmla="*/ 149112 w 1830387"/>
                <a:gd name="connsiteY2" fmla="*/ 142377 h 1802827"/>
                <a:gd name="connsiteX3" fmla="*/ 85612 w 1830387"/>
                <a:gd name="connsiteY3" fmla="*/ 274529 h 1802827"/>
                <a:gd name="connsiteX4" fmla="*/ 37987 w 1830387"/>
                <a:gd name="connsiteY4" fmla="*/ 410076 h 1802827"/>
                <a:gd name="connsiteX5" fmla="*/ 84024 w 1830387"/>
                <a:gd name="connsiteY5" fmla="*/ 550359 h 1802827"/>
                <a:gd name="connsiteX6" fmla="*/ 25287 w 1830387"/>
                <a:gd name="connsiteY6" fmla="*/ 851401 h 1802827"/>
                <a:gd name="connsiteX7" fmla="*/ 74499 w 1830387"/>
                <a:gd name="connsiteY7" fmla="*/ 973103 h 1802827"/>
                <a:gd name="connsiteX8" fmla="*/ 34812 w 1830387"/>
                <a:gd name="connsiteY8" fmla="*/ 1070476 h 1802827"/>
                <a:gd name="connsiteX9" fmla="*/ 72912 w 1830387"/>
                <a:gd name="connsiteY9" fmla="*/ 1215662 h 1802827"/>
                <a:gd name="connsiteX10" fmla="*/ 79262 w 1830387"/>
                <a:gd name="connsiteY10" fmla="*/ 1327651 h 1802827"/>
                <a:gd name="connsiteX11" fmla="*/ 18937 w 1830387"/>
                <a:gd name="connsiteY11" fmla="*/ 1499101 h 1802827"/>
                <a:gd name="connsiteX12" fmla="*/ 9412 w 1830387"/>
                <a:gd name="connsiteY12" fmla="*/ 1702301 h 1802827"/>
                <a:gd name="connsiteX13" fmla="*/ 144350 w 1830387"/>
                <a:gd name="connsiteY13" fmla="*/ 1781583 h 1802827"/>
                <a:gd name="connsiteX14" fmla="*/ 434862 w 1830387"/>
                <a:gd name="connsiteY14" fmla="*/ 1791201 h 1802827"/>
                <a:gd name="connsiteX15" fmla="*/ 1260362 w 1830387"/>
                <a:gd name="connsiteY15" fmla="*/ 1794376 h 1802827"/>
                <a:gd name="connsiteX16" fmla="*/ 1558812 w 1830387"/>
                <a:gd name="connsiteY16" fmla="*/ 1784851 h 1802827"/>
                <a:gd name="connsiteX17" fmla="*/ 1827450 w 1830387"/>
                <a:gd name="connsiteY17" fmla="*/ 1587039 h 1802827"/>
                <a:gd name="connsiteX18" fmla="*/ 1695337 w 1830387"/>
                <a:gd name="connsiteY18" fmla="*/ 1368624 h 1802827"/>
                <a:gd name="connsiteX19" fmla="*/ 1592150 w 1830387"/>
                <a:gd name="connsiteY19" fmla="*/ 1181695 h 1802827"/>
                <a:gd name="connsiteX20" fmla="*/ 1723294 w 1830387"/>
                <a:gd name="connsiteY20" fmla="*/ 788425 h 1802827"/>
                <a:gd name="connsiteX21" fmla="*/ 1793953 w 1830387"/>
                <a:gd name="connsiteY21" fmla="*/ 518580 h 1802827"/>
                <a:gd name="connsiteX22" fmla="*/ 1688987 w 1830387"/>
                <a:gd name="connsiteY22" fmla="*/ 359089 h 1802827"/>
                <a:gd name="connsiteX23" fmla="*/ 1622312 w 1830387"/>
                <a:gd name="connsiteY23" fmla="*/ 215557 h 1802827"/>
                <a:gd name="connsiteX24" fmla="*/ 1484200 w 1830387"/>
                <a:gd name="connsiteY24" fmla="*/ 55841 h 1802827"/>
                <a:gd name="connsiteX25" fmla="*/ 1174637 w 1830387"/>
                <a:gd name="connsiteY25" fmla="*/ 35238 h 1802827"/>
                <a:gd name="connsiteX26" fmla="*/ 730137 w 1830387"/>
                <a:gd name="connsiteY26" fmla="*/ 501 h 1802827"/>
                <a:gd name="connsiteX0" fmla="*/ 816131 w 1916383"/>
                <a:gd name="connsiteY0" fmla="*/ 501 h 1802827"/>
                <a:gd name="connsiteX1" fmla="*/ 433544 w 1916383"/>
                <a:gd name="connsiteY1" fmla="*/ 35262 h 1802827"/>
                <a:gd name="connsiteX2" fmla="*/ 235106 w 1916383"/>
                <a:gd name="connsiteY2" fmla="*/ 142377 h 1802827"/>
                <a:gd name="connsiteX3" fmla="*/ 171606 w 1916383"/>
                <a:gd name="connsiteY3" fmla="*/ 274529 h 1802827"/>
                <a:gd name="connsiteX4" fmla="*/ 123981 w 1916383"/>
                <a:gd name="connsiteY4" fmla="*/ 410076 h 1802827"/>
                <a:gd name="connsiteX5" fmla="*/ 170018 w 1916383"/>
                <a:gd name="connsiteY5" fmla="*/ 550359 h 1802827"/>
                <a:gd name="connsiteX6" fmla="*/ 111281 w 1916383"/>
                <a:gd name="connsiteY6" fmla="*/ 851401 h 1802827"/>
                <a:gd name="connsiteX7" fmla="*/ 160493 w 1916383"/>
                <a:gd name="connsiteY7" fmla="*/ 973103 h 1802827"/>
                <a:gd name="connsiteX8" fmla="*/ 120806 w 1916383"/>
                <a:gd name="connsiteY8" fmla="*/ 1070476 h 1802827"/>
                <a:gd name="connsiteX9" fmla="*/ 158906 w 1916383"/>
                <a:gd name="connsiteY9" fmla="*/ 1215662 h 1802827"/>
                <a:gd name="connsiteX10" fmla="*/ 583 w 1916383"/>
                <a:gd name="connsiteY10" fmla="*/ 1342449 h 1802827"/>
                <a:gd name="connsiteX11" fmla="*/ 104931 w 1916383"/>
                <a:gd name="connsiteY11" fmla="*/ 1499101 h 1802827"/>
                <a:gd name="connsiteX12" fmla="*/ 95406 w 1916383"/>
                <a:gd name="connsiteY12" fmla="*/ 1702301 h 1802827"/>
                <a:gd name="connsiteX13" fmla="*/ 230344 w 1916383"/>
                <a:gd name="connsiteY13" fmla="*/ 1781583 h 1802827"/>
                <a:gd name="connsiteX14" fmla="*/ 520856 w 1916383"/>
                <a:gd name="connsiteY14" fmla="*/ 1791201 h 1802827"/>
                <a:gd name="connsiteX15" fmla="*/ 1346356 w 1916383"/>
                <a:gd name="connsiteY15" fmla="*/ 1794376 h 1802827"/>
                <a:gd name="connsiteX16" fmla="*/ 1644806 w 1916383"/>
                <a:gd name="connsiteY16" fmla="*/ 1784851 h 1802827"/>
                <a:gd name="connsiteX17" fmla="*/ 1913444 w 1916383"/>
                <a:gd name="connsiteY17" fmla="*/ 1587039 h 1802827"/>
                <a:gd name="connsiteX18" fmla="*/ 1781331 w 1916383"/>
                <a:gd name="connsiteY18" fmla="*/ 1368624 h 1802827"/>
                <a:gd name="connsiteX19" fmla="*/ 1678144 w 1916383"/>
                <a:gd name="connsiteY19" fmla="*/ 1181695 h 1802827"/>
                <a:gd name="connsiteX20" fmla="*/ 1809288 w 1916383"/>
                <a:gd name="connsiteY20" fmla="*/ 788425 h 1802827"/>
                <a:gd name="connsiteX21" fmla="*/ 1879947 w 1916383"/>
                <a:gd name="connsiteY21" fmla="*/ 518580 h 1802827"/>
                <a:gd name="connsiteX22" fmla="*/ 1774981 w 1916383"/>
                <a:gd name="connsiteY22" fmla="*/ 359089 h 1802827"/>
                <a:gd name="connsiteX23" fmla="*/ 1708306 w 1916383"/>
                <a:gd name="connsiteY23" fmla="*/ 215557 h 1802827"/>
                <a:gd name="connsiteX24" fmla="*/ 1570194 w 1916383"/>
                <a:gd name="connsiteY24" fmla="*/ 55841 h 1802827"/>
                <a:gd name="connsiteX25" fmla="*/ 1260631 w 1916383"/>
                <a:gd name="connsiteY25" fmla="*/ 35238 h 1802827"/>
                <a:gd name="connsiteX26" fmla="*/ 816131 w 1916383"/>
                <a:gd name="connsiteY26" fmla="*/ 501 h 1802827"/>
                <a:gd name="connsiteX0" fmla="*/ 856125 w 1956375"/>
                <a:gd name="connsiteY0" fmla="*/ 501 h 1802827"/>
                <a:gd name="connsiteX1" fmla="*/ 473538 w 1956375"/>
                <a:gd name="connsiteY1" fmla="*/ 35262 h 1802827"/>
                <a:gd name="connsiteX2" fmla="*/ 275100 w 1956375"/>
                <a:gd name="connsiteY2" fmla="*/ 142377 h 1802827"/>
                <a:gd name="connsiteX3" fmla="*/ 211600 w 1956375"/>
                <a:gd name="connsiteY3" fmla="*/ 274529 h 1802827"/>
                <a:gd name="connsiteX4" fmla="*/ 163975 w 1956375"/>
                <a:gd name="connsiteY4" fmla="*/ 410076 h 1802827"/>
                <a:gd name="connsiteX5" fmla="*/ 210012 w 1956375"/>
                <a:gd name="connsiteY5" fmla="*/ 550359 h 1802827"/>
                <a:gd name="connsiteX6" fmla="*/ 151275 w 1956375"/>
                <a:gd name="connsiteY6" fmla="*/ 851401 h 1802827"/>
                <a:gd name="connsiteX7" fmla="*/ 16 w 1956375"/>
                <a:gd name="connsiteY7" fmla="*/ 954606 h 1802827"/>
                <a:gd name="connsiteX8" fmla="*/ 160800 w 1956375"/>
                <a:gd name="connsiteY8" fmla="*/ 1070476 h 1802827"/>
                <a:gd name="connsiteX9" fmla="*/ 198900 w 1956375"/>
                <a:gd name="connsiteY9" fmla="*/ 1215662 h 1802827"/>
                <a:gd name="connsiteX10" fmla="*/ 40577 w 1956375"/>
                <a:gd name="connsiteY10" fmla="*/ 1342449 h 1802827"/>
                <a:gd name="connsiteX11" fmla="*/ 144925 w 1956375"/>
                <a:gd name="connsiteY11" fmla="*/ 1499101 h 1802827"/>
                <a:gd name="connsiteX12" fmla="*/ 135400 w 1956375"/>
                <a:gd name="connsiteY12" fmla="*/ 1702301 h 1802827"/>
                <a:gd name="connsiteX13" fmla="*/ 270338 w 1956375"/>
                <a:gd name="connsiteY13" fmla="*/ 1781583 h 1802827"/>
                <a:gd name="connsiteX14" fmla="*/ 560850 w 1956375"/>
                <a:gd name="connsiteY14" fmla="*/ 1791201 h 1802827"/>
                <a:gd name="connsiteX15" fmla="*/ 1386350 w 1956375"/>
                <a:gd name="connsiteY15" fmla="*/ 1794376 h 1802827"/>
                <a:gd name="connsiteX16" fmla="*/ 1684800 w 1956375"/>
                <a:gd name="connsiteY16" fmla="*/ 1784851 h 1802827"/>
                <a:gd name="connsiteX17" fmla="*/ 1953438 w 1956375"/>
                <a:gd name="connsiteY17" fmla="*/ 1587039 h 1802827"/>
                <a:gd name="connsiteX18" fmla="*/ 1821325 w 1956375"/>
                <a:gd name="connsiteY18" fmla="*/ 1368624 h 1802827"/>
                <a:gd name="connsiteX19" fmla="*/ 1718138 w 1956375"/>
                <a:gd name="connsiteY19" fmla="*/ 1181695 h 1802827"/>
                <a:gd name="connsiteX20" fmla="*/ 1849282 w 1956375"/>
                <a:gd name="connsiteY20" fmla="*/ 788425 h 1802827"/>
                <a:gd name="connsiteX21" fmla="*/ 1919941 w 1956375"/>
                <a:gd name="connsiteY21" fmla="*/ 518580 h 1802827"/>
                <a:gd name="connsiteX22" fmla="*/ 1814975 w 1956375"/>
                <a:gd name="connsiteY22" fmla="*/ 359089 h 1802827"/>
                <a:gd name="connsiteX23" fmla="*/ 1748300 w 1956375"/>
                <a:gd name="connsiteY23" fmla="*/ 215557 h 1802827"/>
                <a:gd name="connsiteX24" fmla="*/ 1610188 w 1956375"/>
                <a:gd name="connsiteY24" fmla="*/ 55841 h 1802827"/>
                <a:gd name="connsiteX25" fmla="*/ 1300625 w 1956375"/>
                <a:gd name="connsiteY25" fmla="*/ 35238 h 1802827"/>
                <a:gd name="connsiteX26" fmla="*/ 856125 w 1956375"/>
                <a:gd name="connsiteY26" fmla="*/ 501 h 1802827"/>
                <a:gd name="connsiteX0" fmla="*/ 856123 w 1956375"/>
                <a:gd name="connsiteY0" fmla="*/ 501 h 1802827"/>
                <a:gd name="connsiteX1" fmla="*/ 473536 w 1956375"/>
                <a:gd name="connsiteY1" fmla="*/ 35262 h 1802827"/>
                <a:gd name="connsiteX2" fmla="*/ 275098 w 1956375"/>
                <a:gd name="connsiteY2" fmla="*/ 142377 h 1802827"/>
                <a:gd name="connsiteX3" fmla="*/ 211598 w 1956375"/>
                <a:gd name="connsiteY3" fmla="*/ 274529 h 1802827"/>
                <a:gd name="connsiteX4" fmla="*/ 163973 w 1956375"/>
                <a:gd name="connsiteY4" fmla="*/ 410076 h 1802827"/>
                <a:gd name="connsiteX5" fmla="*/ 66816 w 1956375"/>
                <a:gd name="connsiteY5" fmla="*/ 509666 h 1802827"/>
                <a:gd name="connsiteX6" fmla="*/ 151273 w 1956375"/>
                <a:gd name="connsiteY6" fmla="*/ 851401 h 1802827"/>
                <a:gd name="connsiteX7" fmla="*/ 14 w 1956375"/>
                <a:gd name="connsiteY7" fmla="*/ 954606 h 1802827"/>
                <a:gd name="connsiteX8" fmla="*/ 160798 w 1956375"/>
                <a:gd name="connsiteY8" fmla="*/ 1070476 h 1802827"/>
                <a:gd name="connsiteX9" fmla="*/ 198898 w 1956375"/>
                <a:gd name="connsiteY9" fmla="*/ 1215662 h 1802827"/>
                <a:gd name="connsiteX10" fmla="*/ 40575 w 1956375"/>
                <a:gd name="connsiteY10" fmla="*/ 1342449 h 1802827"/>
                <a:gd name="connsiteX11" fmla="*/ 144923 w 1956375"/>
                <a:gd name="connsiteY11" fmla="*/ 1499101 h 1802827"/>
                <a:gd name="connsiteX12" fmla="*/ 135398 w 1956375"/>
                <a:gd name="connsiteY12" fmla="*/ 1702301 h 1802827"/>
                <a:gd name="connsiteX13" fmla="*/ 270336 w 1956375"/>
                <a:gd name="connsiteY13" fmla="*/ 1781583 h 1802827"/>
                <a:gd name="connsiteX14" fmla="*/ 560848 w 1956375"/>
                <a:gd name="connsiteY14" fmla="*/ 1791201 h 1802827"/>
                <a:gd name="connsiteX15" fmla="*/ 1386348 w 1956375"/>
                <a:gd name="connsiteY15" fmla="*/ 1794376 h 1802827"/>
                <a:gd name="connsiteX16" fmla="*/ 1684798 w 1956375"/>
                <a:gd name="connsiteY16" fmla="*/ 1784851 h 1802827"/>
                <a:gd name="connsiteX17" fmla="*/ 1953436 w 1956375"/>
                <a:gd name="connsiteY17" fmla="*/ 1587039 h 1802827"/>
                <a:gd name="connsiteX18" fmla="*/ 1821323 w 1956375"/>
                <a:gd name="connsiteY18" fmla="*/ 1368624 h 1802827"/>
                <a:gd name="connsiteX19" fmla="*/ 1718136 w 1956375"/>
                <a:gd name="connsiteY19" fmla="*/ 1181695 h 1802827"/>
                <a:gd name="connsiteX20" fmla="*/ 1849280 w 1956375"/>
                <a:gd name="connsiteY20" fmla="*/ 788425 h 1802827"/>
                <a:gd name="connsiteX21" fmla="*/ 1919939 w 1956375"/>
                <a:gd name="connsiteY21" fmla="*/ 518580 h 1802827"/>
                <a:gd name="connsiteX22" fmla="*/ 1814973 w 1956375"/>
                <a:gd name="connsiteY22" fmla="*/ 359089 h 1802827"/>
                <a:gd name="connsiteX23" fmla="*/ 1748298 w 1956375"/>
                <a:gd name="connsiteY23" fmla="*/ 215557 h 1802827"/>
                <a:gd name="connsiteX24" fmla="*/ 1610186 w 1956375"/>
                <a:gd name="connsiteY24" fmla="*/ 55841 h 1802827"/>
                <a:gd name="connsiteX25" fmla="*/ 1300623 w 1956375"/>
                <a:gd name="connsiteY25" fmla="*/ 35238 h 1802827"/>
                <a:gd name="connsiteX26" fmla="*/ 856123 w 1956375"/>
                <a:gd name="connsiteY26" fmla="*/ 501 h 1802827"/>
                <a:gd name="connsiteX0" fmla="*/ 856123 w 1956373"/>
                <a:gd name="connsiteY0" fmla="*/ 501 h 1802827"/>
                <a:gd name="connsiteX1" fmla="*/ 473536 w 1956373"/>
                <a:gd name="connsiteY1" fmla="*/ 35262 h 1802827"/>
                <a:gd name="connsiteX2" fmla="*/ 275098 w 1956373"/>
                <a:gd name="connsiteY2" fmla="*/ 142377 h 1802827"/>
                <a:gd name="connsiteX3" fmla="*/ 125681 w 1956373"/>
                <a:gd name="connsiteY3" fmla="*/ 233837 h 1802827"/>
                <a:gd name="connsiteX4" fmla="*/ 163973 w 1956373"/>
                <a:gd name="connsiteY4" fmla="*/ 410076 h 1802827"/>
                <a:gd name="connsiteX5" fmla="*/ 66816 w 1956373"/>
                <a:gd name="connsiteY5" fmla="*/ 509666 h 1802827"/>
                <a:gd name="connsiteX6" fmla="*/ 151273 w 1956373"/>
                <a:gd name="connsiteY6" fmla="*/ 851401 h 1802827"/>
                <a:gd name="connsiteX7" fmla="*/ 14 w 1956373"/>
                <a:gd name="connsiteY7" fmla="*/ 954606 h 1802827"/>
                <a:gd name="connsiteX8" fmla="*/ 160798 w 1956373"/>
                <a:gd name="connsiteY8" fmla="*/ 1070476 h 1802827"/>
                <a:gd name="connsiteX9" fmla="*/ 198898 w 1956373"/>
                <a:gd name="connsiteY9" fmla="*/ 1215662 h 1802827"/>
                <a:gd name="connsiteX10" fmla="*/ 40575 w 1956373"/>
                <a:gd name="connsiteY10" fmla="*/ 1342449 h 1802827"/>
                <a:gd name="connsiteX11" fmla="*/ 144923 w 1956373"/>
                <a:gd name="connsiteY11" fmla="*/ 1499101 h 1802827"/>
                <a:gd name="connsiteX12" fmla="*/ 135398 w 1956373"/>
                <a:gd name="connsiteY12" fmla="*/ 1702301 h 1802827"/>
                <a:gd name="connsiteX13" fmla="*/ 270336 w 1956373"/>
                <a:gd name="connsiteY13" fmla="*/ 1781583 h 1802827"/>
                <a:gd name="connsiteX14" fmla="*/ 560848 w 1956373"/>
                <a:gd name="connsiteY14" fmla="*/ 1791201 h 1802827"/>
                <a:gd name="connsiteX15" fmla="*/ 1386348 w 1956373"/>
                <a:gd name="connsiteY15" fmla="*/ 1794376 h 1802827"/>
                <a:gd name="connsiteX16" fmla="*/ 1684798 w 1956373"/>
                <a:gd name="connsiteY16" fmla="*/ 1784851 h 1802827"/>
                <a:gd name="connsiteX17" fmla="*/ 1953436 w 1956373"/>
                <a:gd name="connsiteY17" fmla="*/ 1587039 h 1802827"/>
                <a:gd name="connsiteX18" fmla="*/ 1821323 w 1956373"/>
                <a:gd name="connsiteY18" fmla="*/ 1368624 h 1802827"/>
                <a:gd name="connsiteX19" fmla="*/ 1718136 w 1956373"/>
                <a:gd name="connsiteY19" fmla="*/ 1181695 h 1802827"/>
                <a:gd name="connsiteX20" fmla="*/ 1849280 w 1956373"/>
                <a:gd name="connsiteY20" fmla="*/ 788425 h 1802827"/>
                <a:gd name="connsiteX21" fmla="*/ 1919939 w 1956373"/>
                <a:gd name="connsiteY21" fmla="*/ 518580 h 1802827"/>
                <a:gd name="connsiteX22" fmla="*/ 1814973 w 1956373"/>
                <a:gd name="connsiteY22" fmla="*/ 359089 h 1802827"/>
                <a:gd name="connsiteX23" fmla="*/ 1748298 w 1956373"/>
                <a:gd name="connsiteY23" fmla="*/ 215557 h 1802827"/>
                <a:gd name="connsiteX24" fmla="*/ 1610186 w 1956373"/>
                <a:gd name="connsiteY24" fmla="*/ 55841 h 1802827"/>
                <a:gd name="connsiteX25" fmla="*/ 1300623 w 1956373"/>
                <a:gd name="connsiteY25" fmla="*/ 35238 h 1802827"/>
                <a:gd name="connsiteX26" fmla="*/ 856123 w 1956373"/>
                <a:gd name="connsiteY26" fmla="*/ 501 h 1802827"/>
                <a:gd name="connsiteX0" fmla="*/ 856123 w 1956375"/>
                <a:gd name="connsiteY0" fmla="*/ 501 h 1802827"/>
                <a:gd name="connsiteX1" fmla="*/ 473536 w 1956375"/>
                <a:gd name="connsiteY1" fmla="*/ 35262 h 1802827"/>
                <a:gd name="connsiteX2" fmla="*/ 275098 w 1956375"/>
                <a:gd name="connsiteY2" fmla="*/ 142377 h 1802827"/>
                <a:gd name="connsiteX3" fmla="*/ 125681 w 1956375"/>
                <a:gd name="connsiteY3" fmla="*/ 233837 h 1802827"/>
                <a:gd name="connsiteX4" fmla="*/ 163973 w 1956375"/>
                <a:gd name="connsiteY4" fmla="*/ 410076 h 1802827"/>
                <a:gd name="connsiteX5" fmla="*/ 66816 w 1956375"/>
                <a:gd name="connsiteY5" fmla="*/ 509666 h 1802827"/>
                <a:gd name="connsiteX6" fmla="*/ 151273 w 1956375"/>
                <a:gd name="connsiteY6" fmla="*/ 851401 h 1802827"/>
                <a:gd name="connsiteX7" fmla="*/ 14 w 1956375"/>
                <a:gd name="connsiteY7" fmla="*/ 954606 h 1802827"/>
                <a:gd name="connsiteX8" fmla="*/ 160798 w 1956375"/>
                <a:gd name="connsiteY8" fmla="*/ 1070476 h 1802827"/>
                <a:gd name="connsiteX9" fmla="*/ 198898 w 1956375"/>
                <a:gd name="connsiteY9" fmla="*/ 1215662 h 1802827"/>
                <a:gd name="connsiteX10" fmla="*/ 40575 w 1956375"/>
                <a:gd name="connsiteY10" fmla="*/ 1342449 h 1802827"/>
                <a:gd name="connsiteX11" fmla="*/ 51847 w 1956375"/>
                <a:gd name="connsiteY11" fmla="*/ 1550892 h 1802827"/>
                <a:gd name="connsiteX12" fmla="*/ 135398 w 1956375"/>
                <a:gd name="connsiteY12" fmla="*/ 1702301 h 1802827"/>
                <a:gd name="connsiteX13" fmla="*/ 270336 w 1956375"/>
                <a:gd name="connsiteY13" fmla="*/ 1781583 h 1802827"/>
                <a:gd name="connsiteX14" fmla="*/ 560848 w 1956375"/>
                <a:gd name="connsiteY14" fmla="*/ 1791201 h 1802827"/>
                <a:gd name="connsiteX15" fmla="*/ 1386348 w 1956375"/>
                <a:gd name="connsiteY15" fmla="*/ 1794376 h 1802827"/>
                <a:gd name="connsiteX16" fmla="*/ 1684798 w 1956375"/>
                <a:gd name="connsiteY16" fmla="*/ 1784851 h 1802827"/>
                <a:gd name="connsiteX17" fmla="*/ 1953436 w 1956375"/>
                <a:gd name="connsiteY17" fmla="*/ 1587039 h 1802827"/>
                <a:gd name="connsiteX18" fmla="*/ 1821323 w 1956375"/>
                <a:gd name="connsiteY18" fmla="*/ 1368624 h 1802827"/>
                <a:gd name="connsiteX19" fmla="*/ 1718136 w 1956375"/>
                <a:gd name="connsiteY19" fmla="*/ 1181695 h 1802827"/>
                <a:gd name="connsiteX20" fmla="*/ 1849280 w 1956375"/>
                <a:gd name="connsiteY20" fmla="*/ 788425 h 1802827"/>
                <a:gd name="connsiteX21" fmla="*/ 1919939 w 1956375"/>
                <a:gd name="connsiteY21" fmla="*/ 518580 h 1802827"/>
                <a:gd name="connsiteX22" fmla="*/ 1814973 w 1956375"/>
                <a:gd name="connsiteY22" fmla="*/ 359089 h 1802827"/>
                <a:gd name="connsiteX23" fmla="*/ 1748298 w 1956375"/>
                <a:gd name="connsiteY23" fmla="*/ 215557 h 1802827"/>
                <a:gd name="connsiteX24" fmla="*/ 1610186 w 1956375"/>
                <a:gd name="connsiteY24" fmla="*/ 55841 h 1802827"/>
                <a:gd name="connsiteX25" fmla="*/ 1300623 w 1956375"/>
                <a:gd name="connsiteY25" fmla="*/ 35238 h 1802827"/>
                <a:gd name="connsiteX26" fmla="*/ 856123 w 1956375"/>
                <a:gd name="connsiteY26" fmla="*/ 501 h 1802827"/>
                <a:gd name="connsiteX0" fmla="*/ 856123 w 1956373"/>
                <a:gd name="connsiteY0" fmla="*/ 501 h 1802827"/>
                <a:gd name="connsiteX1" fmla="*/ 473536 w 1956373"/>
                <a:gd name="connsiteY1" fmla="*/ 35262 h 1802827"/>
                <a:gd name="connsiteX2" fmla="*/ 275098 w 1956373"/>
                <a:gd name="connsiteY2" fmla="*/ 142377 h 1802827"/>
                <a:gd name="connsiteX3" fmla="*/ 125681 w 1956373"/>
                <a:gd name="connsiteY3" fmla="*/ 233837 h 1802827"/>
                <a:gd name="connsiteX4" fmla="*/ 163973 w 1956373"/>
                <a:gd name="connsiteY4" fmla="*/ 410076 h 1802827"/>
                <a:gd name="connsiteX5" fmla="*/ 66816 w 1956373"/>
                <a:gd name="connsiteY5" fmla="*/ 509666 h 1802827"/>
                <a:gd name="connsiteX6" fmla="*/ 151273 w 1956373"/>
                <a:gd name="connsiteY6" fmla="*/ 851401 h 1802827"/>
                <a:gd name="connsiteX7" fmla="*/ 14 w 1956373"/>
                <a:gd name="connsiteY7" fmla="*/ 954606 h 1802827"/>
                <a:gd name="connsiteX8" fmla="*/ 160798 w 1956373"/>
                <a:gd name="connsiteY8" fmla="*/ 1070476 h 1802827"/>
                <a:gd name="connsiteX9" fmla="*/ 84344 w 1956373"/>
                <a:gd name="connsiteY9" fmla="*/ 1146687 h 1802827"/>
                <a:gd name="connsiteX10" fmla="*/ 40575 w 1956373"/>
                <a:gd name="connsiteY10" fmla="*/ 1342449 h 1802827"/>
                <a:gd name="connsiteX11" fmla="*/ 51847 w 1956373"/>
                <a:gd name="connsiteY11" fmla="*/ 1550892 h 1802827"/>
                <a:gd name="connsiteX12" fmla="*/ 135398 w 1956373"/>
                <a:gd name="connsiteY12" fmla="*/ 1702301 h 1802827"/>
                <a:gd name="connsiteX13" fmla="*/ 270336 w 1956373"/>
                <a:gd name="connsiteY13" fmla="*/ 1781583 h 1802827"/>
                <a:gd name="connsiteX14" fmla="*/ 560848 w 1956373"/>
                <a:gd name="connsiteY14" fmla="*/ 1791201 h 1802827"/>
                <a:gd name="connsiteX15" fmla="*/ 1386348 w 1956373"/>
                <a:gd name="connsiteY15" fmla="*/ 1794376 h 1802827"/>
                <a:gd name="connsiteX16" fmla="*/ 1684798 w 1956373"/>
                <a:gd name="connsiteY16" fmla="*/ 1784851 h 1802827"/>
                <a:gd name="connsiteX17" fmla="*/ 1953436 w 1956373"/>
                <a:gd name="connsiteY17" fmla="*/ 1587039 h 1802827"/>
                <a:gd name="connsiteX18" fmla="*/ 1821323 w 1956373"/>
                <a:gd name="connsiteY18" fmla="*/ 1368624 h 1802827"/>
                <a:gd name="connsiteX19" fmla="*/ 1718136 w 1956373"/>
                <a:gd name="connsiteY19" fmla="*/ 1181695 h 1802827"/>
                <a:gd name="connsiteX20" fmla="*/ 1849280 w 1956373"/>
                <a:gd name="connsiteY20" fmla="*/ 788425 h 1802827"/>
                <a:gd name="connsiteX21" fmla="*/ 1919939 w 1956373"/>
                <a:gd name="connsiteY21" fmla="*/ 518580 h 1802827"/>
                <a:gd name="connsiteX22" fmla="*/ 1814973 w 1956373"/>
                <a:gd name="connsiteY22" fmla="*/ 359089 h 1802827"/>
                <a:gd name="connsiteX23" fmla="*/ 1748298 w 1956373"/>
                <a:gd name="connsiteY23" fmla="*/ 215557 h 1802827"/>
                <a:gd name="connsiteX24" fmla="*/ 1610186 w 1956373"/>
                <a:gd name="connsiteY24" fmla="*/ 55841 h 1802827"/>
                <a:gd name="connsiteX25" fmla="*/ 1300623 w 1956373"/>
                <a:gd name="connsiteY25" fmla="*/ 35238 h 1802827"/>
                <a:gd name="connsiteX26" fmla="*/ 856123 w 1956373"/>
                <a:gd name="connsiteY26" fmla="*/ 501 h 1802827"/>
                <a:gd name="connsiteX0" fmla="*/ 857151 w 1957403"/>
                <a:gd name="connsiteY0" fmla="*/ 501 h 1802827"/>
                <a:gd name="connsiteX1" fmla="*/ 474564 w 1957403"/>
                <a:gd name="connsiteY1" fmla="*/ 35262 h 1802827"/>
                <a:gd name="connsiteX2" fmla="*/ 276126 w 1957403"/>
                <a:gd name="connsiteY2" fmla="*/ 142377 h 1802827"/>
                <a:gd name="connsiteX3" fmla="*/ 126709 w 1957403"/>
                <a:gd name="connsiteY3" fmla="*/ 233837 h 1802827"/>
                <a:gd name="connsiteX4" fmla="*/ 165001 w 1957403"/>
                <a:gd name="connsiteY4" fmla="*/ 410076 h 1802827"/>
                <a:gd name="connsiteX5" fmla="*/ 67844 w 1957403"/>
                <a:gd name="connsiteY5" fmla="*/ 509666 h 1802827"/>
                <a:gd name="connsiteX6" fmla="*/ 152301 w 1957403"/>
                <a:gd name="connsiteY6" fmla="*/ 851401 h 1802827"/>
                <a:gd name="connsiteX7" fmla="*/ 1042 w 1957403"/>
                <a:gd name="connsiteY7" fmla="*/ 954606 h 1802827"/>
                <a:gd name="connsiteX8" fmla="*/ 85456 w 1957403"/>
                <a:gd name="connsiteY8" fmla="*/ 1089288 h 1802827"/>
                <a:gd name="connsiteX9" fmla="*/ 85372 w 1957403"/>
                <a:gd name="connsiteY9" fmla="*/ 1146687 h 1802827"/>
                <a:gd name="connsiteX10" fmla="*/ 41603 w 1957403"/>
                <a:gd name="connsiteY10" fmla="*/ 1342449 h 1802827"/>
                <a:gd name="connsiteX11" fmla="*/ 52875 w 1957403"/>
                <a:gd name="connsiteY11" fmla="*/ 1550892 h 1802827"/>
                <a:gd name="connsiteX12" fmla="*/ 136426 w 1957403"/>
                <a:gd name="connsiteY12" fmla="*/ 1702301 h 1802827"/>
                <a:gd name="connsiteX13" fmla="*/ 271364 w 1957403"/>
                <a:gd name="connsiteY13" fmla="*/ 1781583 h 1802827"/>
                <a:gd name="connsiteX14" fmla="*/ 561876 w 1957403"/>
                <a:gd name="connsiteY14" fmla="*/ 1791201 h 1802827"/>
                <a:gd name="connsiteX15" fmla="*/ 1387376 w 1957403"/>
                <a:gd name="connsiteY15" fmla="*/ 1794376 h 1802827"/>
                <a:gd name="connsiteX16" fmla="*/ 1685826 w 1957403"/>
                <a:gd name="connsiteY16" fmla="*/ 1784851 h 1802827"/>
                <a:gd name="connsiteX17" fmla="*/ 1954464 w 1957403"/>
                <a:gd name="connsiteY17" fmla="*/ 1587039 h 1802827"/>
                <a:gd name="connsiteX18" fmla="*/ 1822351 w 1957403"/>
                <a:gd name="connsiteY18" fmla="*/ 1368624 h 1802827"/>
                <a:gd name="connsiteX19" fmla="*/ 1719164 w 1957403"/>
                <a:gd name="connsiteY19" fmla="*/ 1181695 h 1802827"/>
                <a:gd name="connsiteX20" fmla="*/ 1850308 w 1957403"/>
                <a:gd name="connsiteY20" fmla="*/ 788425 h 1802827"/>
                <a:gd name="connsiteX21" fmla="*/ 1920967 w 1957403"/>
                <a:gd name="connsiteY21" fmla="*/ 518580 h 1802827"/>
                <a:gd name="connsiteX22" fmla="*/ 1816001 w 1957403"/>
                <a:gd name="connsiteY22" fmla="*/ 359089 h 1802827"/>
                <a:gd name="connsiteX23" fmla="*/ 1749326 w 1957403"/>
                <a:gd name="connsiteY23" fmla="*/ 215557 h 1802827"/>
                <a:gd name="connsiteX24" fmla="*/ 1611214 w 1957403"/>
                <a:gd name="connsiteY24" fmla="*/ 55841 h 1802827"/>
                <a:gd name="connsiteX25" fmla="*/ 1301651 w 1957403"/>
                <a:gd name="connsiteY25" fmla="*/ 35238 h 1802827"/>
                <a:gd name="connsiteX26" fmla="*/ 857151 w 1957403"/>
                <a:gd name="connsiteY26" fmla="*/ 501 h 1802827"/>
                <a:gd name="connsiteX0" fmla="*/ 819545 w 1919795"/>
                <a:gd name="connsiteY0" fmla="*/ 501 h 1802827"/>
                <a:gd name="connsiteX1" fmla="*/ 436958 w 1919795"/>
                <a:gd name="connsiteY1" fmla="*/ 35262 h 1802827"/>
                <a:gd name="connsiteX2" fmla="*/ 238520 w 1919795"/>
                <a:gd name="connsiteY2" fmla="*/ 142377 h 1802827"/>
                <a:gd name="connsiteX3" fmla="*/ 89103 w 1919795"/>
                <a:gd name="connsiteY3" fmla="*/ 233837 h 1802827"/>
                <a:gd name="connsiteX4" fmla="*/ 127395 w 1919795"/>
                <a:gd name="connsiteY4" fmla="*/ 410076 h 1802827"/>
                <a:gd name="connsiteX5" fmla="*/ 30238 w 1919795"/>
                <a:gd name="connsiteY5" fmla="*/ 509666 h 1802827"/>
                <a:gd name="connsiteX6" fmla="*/ 114695 w 1919795"/>
                <a:gd name="connsiteY6" fmla="*/ 851401 h 1802827"/>
                <a:gd name="connsiteX7" fmla="*/ 1621 w 1919795"/>
                <a:gd name="connsiteY7" fmla="*/ 923253 h 1802827"/>
                <a:gd name="connsiteX8" fmla="*/ 47850 w 1919795"/>
                <a:gd name="connsiteY8" fmla="*/ 1089288 h 1802827"/>
                <a:gd name="connsiteX9" fmla="*/ 47766 w 1919795"/>
                <a:gd name="connsiteY9" fmla="*/ 1146687 h 1802827"/>
                <a:gd name="connsiteX10" fmla="*/ 3997 w 1919795"/>
                <a:gd name="connsiteY10" fmla="*/ 1342449 h 1802827"/>
                <a:gd name="connsiteX11" fmla="*/ 15269 w 1919795"/>
                <a:gd name="connsiteY11" fmla="*/ 1550892 h 1802827"/>
                <a:gd name="connsiteX12" fmla="*/ 98820 w 1919795"/>
                <a:gd name="connsiteY12" fmla="*/ 1702301 h 1802827"/>
                <a:gd name="connsiteX13" fmla="*/ 233758 w 1919795"/>
                <a:gd name="connsiteY13" fmla="*/ 1781583 h 1802827"/>
                <a:gd name="connsiteX14" fmla="*/ 524270 w 1919795"/>
                <a:gd name="connsiteY14" fmla="*/ 1791201 h 1802827"/>
                <a:gd name="connsiteX15" fmla="*/ 1349770 w 1919795"/>
                <a:gd name="connsiteY15" fmla="*/ 1794376 h 1802827"/>
                <a:gd name="connsiteX16" fmla="*/ 1648220 w 1919795"/>
                <a:gd name="connsiteY16" fmla="*/ 1784851 h 1802827"/>
                <a:gd name="connsiteX17" fmla="*/ 1916858 w 1919795"/>
                <a:gd name="connsiteY17" fmla="*/ 1587039 h 1802827"/>
                <a:gd name="connsiteX18" fmla="*/ 1784745 w 1919795"/>
                <a:gd name="connsiteY18" fmla="*/ 1368624 h 1802827"/>
                <a:gd name="connsiteX19" fmla="*/ 1681558 w 1919795"/>
                <a:gd name="connsiteY19" fmla="*/ 1181695 h 1802827"/>
                <a:gd name="connsiteX20" fmla="*/ 1812702 w 1919795"/>
                <a:gd name="connsiteY20" fmla="*/ 788425 h 1802827"/>
                <a:gd name="connsiteX21" fmla="*/ 1883361 w 1919795"/>
                <a:gd name="connsiteY21" fmla="*/ 518580 h 1802827"/>
                <a:gd name="connsiteX22" fmla="*/ 1778395 w 1919795"/>
                <a:gd name="connsiteY22" fmla="*/ 359089 h 1802827"/>
                <a:gd name="connsiteX23" fmla="*/ 1711720 w 1919795"/>
                <a:gd name="connsiteY23" fmla="*/ 215557 h 1802827"/>
                <a:gd name="connsiteX24" fmla="*/ 1573608 w 1919795"/>
                <a:gd name="connsiteY24" fmla="*/ 55841 h 1802827"/>
                <a:gd name="connsiteX25" fmla="*/ 1264045 w 1919795"/>
                <a:gd name="connsiteY25" fmla="*/ 35238 h 1802827"/>
                <a:gd name="connsiteX26" fmla="*/ 819545 w 1919795"/>
                <a:gd name="connsiteY26" fmla="*/ 501 h 1802827"/>
                <a:gd name="connsiteX0" fmla="*/ 818551 w 1918803"/>
                <a:gd name="connsiteY0" fmla="*/ 501 h 1802827"/>
                <a:gd name="connsiteX1" fmla="*/ 435964 w 1918803"/>
                <a:gd name="connsiteY1" fmla="*/ 35262 h 1802827"/>
                <a:gd name="connsiteX2" fmla="*/ 237526 w 1918803"/>
                <a:gd name="connsiteY2" fmla="*/ 142377 h 1802827"/>
                <a:gd name="connsiteX3" fmla="*/ 88109 w 1918803"/>
                <a:gd name="connsiteY3" fmla="*/ 233837 h 1802827"/>
                <a:gd name="connsiteX4" fmla="*/ 126401 w 1918803"/>
                <a:gd name="connsiteY4" fmla="*/ 410076 h 1802827"/>
                <a:gd name="connsiteX5" fmla="*/ 29244 w 1918803"/>
                <a:gd name="connsiteY5" fmla="*/ 509666 h 1802827"/>
                <a:gd name="connsiteX6" fmla="*/ 51650 w 1918803"/>
                <a:gd name="connsiteY6" fmla="*/ 707180 h 1802827"/>
                <a:gd name="connsiteX7" fmla="*/ 627 w 1918803"/>
                <a:gd name="connsiteY7" fmla="*/ 923253 h 1802827"/>
                <a:gd name="connsiteX8" fmla="*/ 46856 w 1918803"/>
                <a:gd name="connsiteY8" fmla="*/ 1089288 h 1802827"/>
                <a:gd name="connsiteX9" fmla="*/ 46772 w 1918803"/>
                <a:gd name="connsiteY9" fmla="*/ 1146687 h 1802827"/>
                <a:gd name="connsiteX10" fmla="*/ 3003 w 1918803"/>
                <a:gd name="connsiteY10" fmla="*/ 1342449 h 1802827"/>
                <a:gd name="connsiteX11" fmla="*/ 14275 w 1918803"/>
                <a:gd name="connsiteY11" fmla="*/ 1550892 h 1802827"/>
                <a:gd name="connsiteX12" fmla="*/ 97826 w 1918803"/>
                <a:gd name="connsiteY12" fmla="*/ 1702301 h 1802827"/>
                <a:gd name="connsiteX13" fmla="*/ 232764 w 1918803"/>
                <a:gd name="connsiteY13" fmla="*/ 1781583 h 1802827"/>
                <a:gd name="connsiteX14" fmla="*/ 523276 w 1918803"/>
                <a:gd name="connsiteY14" fmla="*/ 1791201 h 1802827"/>
                <a:gd name="connsiteX15" fmla="*/ 1348776 w 1918803"/>
                <a:gd name="connsiteY15" fmla="*/ 1794376 h 1802827"/>
                <a:gd name="connsiteX16" fmla="*/ 1647226 w 1918803"/>
                <a:gd name="connsiteY16" fmla="*/ 1784851 h 1802827"/>
                <a:gd name="connsiteX17" fmla="*/ 1915864 w 1918803"/>
                <a:gd name="connsiteY17" fmla="*/ 1587039 h 1802827"/>
                <a:gd name="connsiteX18" fmla="*/ 1783751 w 1918803"/>
                <a:gd name="connsiteY18" fmla="*/ 1368624 h 1802827"/>
                <a:gd name="connsiteX19" fmla="*/ 1680564 w 1918803"/>
                <a:gd name="connsiteY19" fmla="*/ 1181695 h 1802827"/>
                <a:gd name="connsiteX20" fmla="*/ 1811708 w 1918803"/>
                <a:gd name="connsiteY20" fmla="*/ 788425 h 1802827"/>
                <a:gd name="connsiteX21" fmla="*/ 1882367 w 1918803"/>
                <a:gd name="connsiteY21" fmla="*/ 518580 h 1802827"/>
                <a:gd name="connsiteX22" fmla="*/ 1777401 w 1918803"/>
                <a:gd name="connsiteY22" fmla="*/ 359089 h 1802827"/>
                <a:gd name="connsiteX23" fmla="*/ 1710726 w 1918803"/>
                <a:gd name="connsiteY23" fmla="*/ 215557 h 1802827"/>
                <a:gd name="connsiteX24" fmla="*/ 1572614 w 1918803"/>
                <a:gd name="connsiteY24" fmla="*/ 55841 h 1802827"/>
                <a:gd name="connsiteX25" fmla="*/ 1263051 w 1918803"/>
                <a:gd name="connsiteY25" fmla="*/ 35238 h 1802827"/>
                <a:gd name="connsiteX26" fmla="*/ 818551 w 1918803"/>
                <a:gd name="connsiteY26" fmla="*/ 501 h 1802827"/>
                <a:gd name="connsiteX0" fmla="*/ 818551 w 1918801"/>
                <a:gd name="connsiteY0" fmla="*/ 311 h 1802637"/>
                <a:gd name="connsiteX1" fmla="*/ 435964 w 1918801"/>
                <a:gd name="connsiteY1" fmla="*/ 35072 h 1802637"/>
                <a:gd name="connsiteX2" fmla="*/ 213660 w 1918801"/>
                <a:gd name="connsiteY2" fmla="*/ 73211 h 1802637"/>
                <a:gd name="connsiteX3" fmla="*/ 88109 w 1918801"/>
                <a:gd name="connsiteY3" fmla="*/ 233647 h 1802637"/>
                <a:gd name="connsiteX4" fmla="*/ 126401 w 1918801"/>
                <a:gd name="connsiteY4" fmla="*/ 409886 h 1802637"/>
                <a:gd name="connsiteX5" fmla="*/ 29244 w 1918801"/>
                <a:gd name="connsiteY5" fmla="*/ 509476 h 1802637"/>
                <a:gd name="connsiteX6" fmla="*/ 51650 w 1918801"/>
                <a:gd name="connsiteY6" fmla="*/ 706990 h 1802637"/>
                <a:gd name="connsiteX7" fmla="*/ 627 w 1918801"/>
                <a:gd name="connsiteY7" fmla="*/ 923063 h 1802637"/>
                <a:gd name="connsiteX8" fmla="*/ 46856 w 1918801"/>
                <a:gd name="connsiteY8" fmla="*/ 1089098 h 1802637"/>
                <a:gd name="connsiteX9" fmla="*/ 46772 w 1918801"/>
                <a:gd name="connsiteY9" fmla="*/ 1146497 h 1802637"/>
                <a:gd name="connsiteX10" fmla="*/ 3003 w 1918801"/>
                <a:gd name="connsiteY10" fmla="*/ 1342259 h 1802637"/>
                <a:gd name="connsiteX11" fmla="*/ 14275 w 1918801"/>
                <a:gd name="connsiteY11" fmla="*/ 1550702 h 1802637"/>
                <a:gd name="connsiteX12" fmla="*/ 97826 w 1918801"/>
                <a:gd name="connsiteY12" fmla="*/ 1702111 h 1802637"/>
                <a:gd name="connsiteX13" fmla="*/ 232764 w 1918801"/>
                <a:gd name="connsiteY13" fmla="*/ 1781393 h 1802637"/>
                <a:gd name="connsiteX14" fmla="*/ 523276 w 1918801"/>
                <a:gd name="connsiteY14" fmla="*/ 1791011 h 1802637"/>
                <a:gd name="connsiteX15" fmla="*/ 1348776 w 1918801"/>
                <a:gd name="connsiteY15" fmla="*/ 1794186 h 1802637"/>
                <a:gd name="connsiteX16" fmla="*/ 1647226 w 1918801"/>
                <a:gd name="connsiteY16" fmla="*/ 1784661 h 1802637"/>
                <a:gd name="connsiteX17" fmla="*/ 1915864 w 1918801"/>
                <a:gd name="connsiteY17" fmla="*/ 1586849 h 1802637"/>
                <a:gd name="connsiteX18" fmla="*/ 1783751 w 1918801"/>
                <a:gd name="connsiteY18" fmla="*/ 1368434 h 1802637"/>
                <a:gd name="connsiteX19" fmla="*/ 1680564 w 1918801"/>
                <a:gd name="connsiteY19" fmla="*/ 1181505 h 1802637"/>
                <a:gd name="connsiteX20" fmla="*/ 1811708 w 1918801"/>
                <a:gd name="connsiteY20" fmla="*/ 788235 h 1802637"/>
                <a:gd name="connsiteX21" fmla="*/ 1882367 w 1918801"/>
                <a:gd name="connsiteY21" fmla="*/ 518390 h 1802637"/>
                <a:gd name="connsiteX22" fmla="*/ 1777401 w 1918801"/>
                <a:gd name="connsiteY22" fmla="*/ 358899 h 1802637"/>
                <a:gd name="connsiteX23" fmla="*/ 1710726 w 1918801"/>
                <a:gd name="connsiteY23" fmla="*/ 215367 h 1802637"/>
                <a:gd name="connsiteX24" fmla="*/ 1572614 w 1918801"/>
                <a:gd name="connsiteY24" fmla="*/ 55651 h 1802637"/>
                <a:gd name="connsiteX25" fmla="*/ 1263051 w 1918801"/>
                <a:gd name="connsiteY25" fmla="*/ 35048 h 1802637"/>
                <a:gd name="connsiteX26" fmla="*/ 818551 w 1918801"/>
                <a:gd name="connsiteY26" fmla="*/ 311 h 1802637"/>
                <a:gd name="connsiteX0" fmla="*/ 818551 w 1918496"/>
                <a:gd name="connsiteY0" fmla="*/ 311 h 1802637"/>
                <a:gd name="connsiteX1" fmla="*/ 435964 w 1918496"/>
                <a:gd name="connsiteY1" fmla="*/ 35072 h 1802637"/>
                <a:gd name="connsiteX2" fmla="*/ 213660 w 1918496"/>
                <a:gd name="connsiteY2" fmla="*/ 73211 h 1802637"/>
                <a:gd name="connsiteX3" fmla="*/ 88109 w 1918496"/>
                <a:gd name="connsiteY3" fmla="*/ 233647 h 1802637"/>
                <a:gd name="connsiteX4" fmla="*/ 126401 w 1918496"/>
                <a:gd name="connsiteY4" fmla="*/ 409886 h 1802637"/>
                <a:gd name="connsiteX5" fmla="*/ 29244 w 1918496"/>
                <a:gd name="connsiteY5" fmla="*/ 509476 h 1802637"/>
                <a:gd name="connsiteX6" fmla="*/ 51650 w 1918496"/>
                <a:gd name="connsiteY6" fmla="*/ 706990 h 1802637"/>
                <a:gd name="connsiteX7" fmla="*/ 627 w 1918496"/>
                <a:gd name="connsiteY7" fmla="*/ 923063 h 1802637"/>
                <a:gd name="connsiteX8" fmla="*/ 46856 w 1918496"/>
                <a:gd name="connsiteY8" fmla="*/ 1089098 h 1802637"/>
                <a:gd name="connsiteX9" fmla="*/ 46772 w 1918496"/>
                <a:gd name="connsiteY9" fmla="*/ 1146497 h 1802637"/>
                <a:gd name="connsiteX10" fmla="*/ 3003 w 1918496"/>
                <a:gd name="connsiteY10" fmla="*/ 1342259 h 1802637"/>
                <a:gd name="connsiteX11" fmla="*/ 14275 w 1918496"/>
                <a:gd name="connsiteY11" fmla="*/ 1550702 h 1802637"/>
                <a:gd name="connsiteX12" fmla="*/ 97826 w 1918496"/>
                <a:gd name="connsiteY12" fmla="*/ 1702111 h 1802637"/>
                <a:gd name="connsiteX13" fmla="*/ 232764 w 1918496"/>
                <a:gd name="connsiteY13" fmla="*/ 1781393 h 1802637"/>
                <a:gd name="connsiteX14" fmla="*/ 523276 w 1918496"/>
                <a:gd name="connsiteY14" fmla="*/ 1791011 h 1802637"/>
                <a:gd name="connsiteX15" fmla="*/ 1348776 w 1918496"/>
                <a:gd name="connsiteY15" fmla="*/ 1794186 h 1802637"/>
                <a:gd name="connsiteX16" fmla="*/ 1647226 w 1918496"/>
                <a:gd name="connsiteY16" fmla="*/ 1784661 h 1802637"/>
                <a:gd name="connsiteX17" fmla="*/ 1915864 w 1918496"/>
                <a:gd name="connsiteY17" fmla="*/ 1586849 h 1802637"/>
                <a:gd name="connsiteX18" fmla="*/ 1783751 w 1918496"/>
                <a:gd name="connsiteY18" fmla="*/ 1368434 h 1802637"/>
                <a:gd name="connsiteX19" fmla="*/ 1776027 w 1918496"/>
                <a:gd name="connsiteY19" fmla="*/ 1137612 h 1802637"/>
                <a:gd name="connsiteX20" fmla="*/ 1811708 w 1918496"/>
                <a:gd name="connsiteY20" fmla="*/ 788235 h 1802637"/>
                <a:gd name="connsiteX21" fmla="*/ 1882367 w 1918496"/>
                <a:gd name="connsiteY21" fmla="*/ 518390 h 1802637"/>
                <a:gd name="connsiteX22" fmla="*/ 1777401 w 1918496"/>
                <a:gd name="connsiteY22" fmla="*/ 358899 h 1802637"/>
                <a:gd name="connsiteX23" fmla="*/ 1710726 w 1918496"/>
                <a:gd name="connsiteY23" fmla="*/ 215367 h 1802637"/>
                <a:gd name="connsiteX24" fmla="*/ 1572614 w 1918496"/>
                <a:gd name="connsiteY24" fmla="*/ 55651 h 1802637"/>
                <a:gd name="connsiteX25" fmla="*/ 1263051 w 1918496"/>
                <a:gd name="connsiteY25" fmla="*/ 35048 h 1802637"/>
                <a:gd name="connsiteX26" fmla="*/ 818551 w 1918496"/>
                <a:gd name="connsiteY26" fmla="*/ 311 h 180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18496" h="1802637" fill="norm" stroke="1" extrusionOk="0">
                  <a:moveTo>
                    <a:pt x="818551" y="311"/>
                  </a:moveTo>
                  <a:cubicBezTo>
                    <a:pt x="707426" y="-3129"/>
                    <a:pt x="536779" y="22922"/>
                    <a:pt x="435964" y="35072"/>
                  </a:cubicBezTo>
                  <a:cubicBezTo>
                    <a:pt x="335149" y="47222"/>
                    <a:pt x="271636" y="40115"/>
                    <a:pt x="213660" y="73211"/>
                  </a:cubicBezTo>
                  <a:cubicBezTo>
                    <a:pt x="155684" y="106307"/>
                    <a:pt x="102652" y="177535"/>
                    <a:pt x="88109" y="233647"/>
                  </a:cubicBezTo>
                  <a:cubicBezTo>
                    <a:pt x="73566" y="289759"/>
                    <a:pt x="136212" y="363915"/>
                    <a:pt x="126401" y="409886"/>
                  </a:cubicBezTo>
                  <a:cubicBezTo>
                    <a:pt x="116590" y="455857"/>
                    <a:pt x="41702" y="459959"/>
                    <a:pt x="29244" y="509476"/>
                  </a:cubicBezTo>
                  <a:cubicBezTo>
                    <a:pt x="16786" y="558993"/>
                    <a:pt x="56419" y="638059"/>
                    <a:pt x="51650" y="706990"/>
                  </a:cubicBezTo>
                  <a:cubicBezTo>
                    <a:pt x="46881" y="775921"/>
                    <a:pt x="1426" y="859378"/>
                    <a:pt x="627" y="923063"/>
                  </a:cubicBezTo>
                  <a:cubicBezTo>
                    <a:pt x="-172" y="986748"/>
                    <a:pt x="39165" y="1051859"/>
                    <a:pt x="46856" y="1089098"/>
                  </a:cubicBezTo>
                  <a:cubicBezTo>
                    <a:pt x="54547" y="1126337"/>
                    <a:pt x="54081" y="1104304"/>
                    <a:pt x="46772" y="1146497"/>
                  </a:cubicBezTo>
                  <a:cubicBezTo>
                    <a:pt x="39463" y="1188691"/>
                    <a:pt x="8419" y="1274892"/>
                    <a:pt x="3003" y="1342259"/>
                  </a:cubicBezTo>
                  <a:cubicBezTo>
                    <a:pt x="-2413" y="1409627"/>
                    <a:pt x="-1529" y="1490727"/>
                    <a:pt x="14275" y="1550702"/>
                  </a:cubicBezTo>
                  <a:cubicBezTo>
                    <a:pt x="30079" y="1610677"/>
                    <a:pt x="61411" y="1663662"/>
                    <a:pt x="97826" y="1702111"/>
                  </a:cubicBezTo>
                  <a:cubicBezTo>
                    <a:pt x="134241" y="1740560"/>
                    <a:pt x="161856" y="1766576"/>
                    <a:pt x="232764" y="1781393"/>
                  </a:cubicBezTo>
                  <a:cubicBezTo>
                    <a:pt x="303672" y="1796210"/>
                    <a:pt x="337274" y="1788879"/>
                    <a:pt x="523276" y="1791011"/>
                  </a:cubicBezTo>
                  <a:lnTo>
                    <a:pt x="1348776" y="1794186"/>
                  </a:lnTo>
                  <a:cubicBezTo>
                    <a:pt x="1536101" y="1793128"/>
                    <a:pt x="1552711" y="1819217"/>
                    <a:pt x="1647226" y="1784661"/>
                  </a:cubicBezTo>
                  <a:cubicBezTo>
                    <a:pt x="1741741" y="1750105"/>
                    <a:pt x="1893110" y="1656220"/>
                    <a:pt x="1915864" y="1586849"/>
                  </a:cubicBezTo>
                  <a:cubicBezTo>
                    <a:pt x="1938618" y="1517478"/>
                    <a:pt x="1807057" y="1443307"/>
                    <a:pt x="1783751" y="1368434"/>
                  </a:cubicBezTo>
                  <a:cubicBezTo>
                    <a:pt x="1760445" y="1293561"/>
                    <a:pt x="1771367" y="1234312"/>
                    <a:pt x="1776027" y="1137612"/>
                  </a:cubicBezTo>
                  <a:cubicBezTo>
                    <a:pt x="1780687" y="1040912"/>
                    <a:pt x="1793985" y="891439"/>
                    <a:pt x="1811708" y="788235"/>
                  </a:cubicBezTo>
                  <a:cubicBezTo>
                    <a:pt x="1829431" y="685031"/>
                    <a:pt x="1888085" y="589946"/>
                    <a:pt x="1882367" y="518390"/>
                  </a:cubicBezTo>
                  <a:cubicBezTo>
                    <a:pt x="1876649" y="446834"/>
                    <a:pt x="1806008" y="409403"/>
                    <a:pt x="1777401" y="358899"/>
                  </a:cubicBezTo>
                  <a:cubicBezTo>
                    <a:pt x="1748794" y="308395"/>
                    <a:pt x="1744857" y="265908"/>
                    <a:pt x="1710726" y="215367"/>
                  </a:cubicBezTo>
                  <a:cubicBezTo>
                    <a:pt x="1676595" y="164826"/>
                    <a:pt x="1651989" y="79993"/>
                    <a:pt x="1572614" y="55651"/>
                  </a:cubicBezTo>
                  <a:cubicBezTo>
                    <a:pt x="1493239" y="31309"/>
                    <a:pt x="1263051" y="35048"/>
                    <a:pt x="1263051" y="35048"/>
                  </a:cubicBezTo>
                  <a:lnTo>
                    <a:pt x="818551" y="3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</p:grpSp>
      <p:sp>
        <p:nvSpPr>
          <p:cNvPr id="68" name="Прямоугольник 67" hidden="0"/>
          <p:cNvSpPr/>
          <p:nvPr isPhoto="0" userDrawn="0"/>
        </p:nvSpPr>
        <p:spPr bwMode="auto">
          <a:xfrm>
            <a:off x="4512447" y="1402957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69" name="Прямоугольник 68" hidden="0"/>
          <p:cNvSpPr/>
          <p:nvPr isPhoto="0" userDrawn="0"/>
        </p:nvSpPr>
        <p:spPr bwMode="auto">
          <a:xfrm>
            <a:off x="4513785" y="4435985"/>
            <a:ext cx="1787904" cy="1769596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0" name="Полилиния 69" hidden="0"/>
          <p:cNvSpPr/>
          <p:nvPr isPhoto="0" userDrawn="0"/>
        </p:nvSpPr>
        <p:spPr bwMode="auto">
          <a:xfrm>
            <a:off x="5093338" y="1408480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1" name="Прямоугольник 70" hidden="0"/>
          <p:cNvSpPr/>
          <p:nvPr isPhoto="0" userDrawn="0"/>
        </p:nvSpPr>
        <p:spPr bwMode="auto">
          <a:xfrm>
            <a:off x="5194399" y="1408479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cxnSp>
        <p:nvCxnSpPr>
          <p:cNvPr id="72" name="Прямая соединительная линия 71" hidden="0"/>
          <p:cNvCxnSpPr>
            <a:cxnSpLocks/>
          </p:cNvCxnSpPr>
          <p:nvPr isPhoto="0" userDrawn="0"/>
        </p:nvCxnSpPr>
        <p:spPr bwMode="auto">
          <a:xfrm>
            <a:off x="5185607" y="1408479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 hidden="0"/>
          <p:cNvCxnSpPr>
            <a:cxnSpLocks/>
          </p:cNvCxnSpPr>
          <p:nvPr isPhoto="0" userDrawn="0"/>
        </p:nvCxnSpPr>
        <p:spPr bwMode="auto">
          <a:xfrm>
            <a:off x="5603455" y="1408479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Равнобедренный треугольник 73" hidden="0"/>
          <p:cNvSpPr/>
          <p:nvPr isPhoto="0" userDrawn="0"/>
        </p:nvSpPr>
        <p:spPr bwMode="auto">
          <a:xfrm rot="5400000">
            <a:off x="5631368" y="555154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5" name="Равнобедренный треугольник 74" hidden="0"/>
          <p:cNvSpPr/>
          <p:nvPr isPhoto="0" userDrawn="0"/>
        </p:nvSpPr>
        <p:spPr bwMode="auto">
          <a:xfrm rot="5400000">
            <a:off x="5631368" y="603796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6" name="Равнобедренный треугольник 75" hidden="0"/>
          <p:cNvSpPr/>
          <p:nvPr isPhoto="0" userDrawn="0"/>
        </p:nvSpPr>
        <p:spPr bwMode="auto">
          <a:xfrm rot="5400000">
            <a:off x="5632484" y="579981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7" name="Равнобедренный треугольник 76" hidden="0"/>
          <p:cNvSpPr/>
          <p:nvPr isPhoto="0" userDrawn="0"/>
        </p:nvSpPr>
        <p:spPr bwMode="auto">
          <a:xfrm rot="5400000" flipV="1">
            <a:off x="5050593" y="555094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8" name="Равнобедренный треугольник 77" hidden="0"/>
          <p:cNvSpPr/>
          <p:nvPr isPhoto="0" userDrawn="0"/>
        </p:nvSpPr>
        <p:spPr bwMode="auto">
          <a:xfrm rot="5400000" flipV="1">
            <a:off x="5048360" y="579604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79" name="Равнобедренный треугольник 78" hidden="0"/>
          <p:cNvSpPr/>
          <p:nvPr isPhoto="0" userDrawn="0"/>
        </p:nvSpPr>
        <p:spPr bwMode="auto">
          <a:xfrm rot="5400000" flipV="1">
            <a:off x="5050593" y="603736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0" name="Равнобедренный треугольник 79" hidden="0"/>
          <p:cNvSpPr/>
          <p:nvPr isPhoto="0" userDrawn="0"/>
        </p:nvSpPr>
        <p:spPr bwMode="auto">
          <a:xfrm rot="5400000">
            <a:off x="5633153" y="483734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1" name="Равнобедренный треугольник 80" hidden="0"/>
          <p:cNvSpPr/>
          <p:nvPr isPhoto="0" userDrawn="0"/>
        </p:nvSpPr>
        <p:spPr bwMode="auto">
          <a:xfrm rot="5400000">
            <a:off x="5633153" y="532376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2" name="Равнобедренный треугольник 81" hidden="0"/>
          <p:cNvSpPr/>
          <p:nvPr isPhoto="0" userDrawn="0"/>
        </p:nvSpPr>
        <p:spPr bwMode="auto">
          <a:xfrm rot="5400000">
            <a:off x="5632484" y="508561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3" name="Равнобедренный треугольник 82" hidden="0"/>
          <p:cNvSpPr/>
          <p:nvPr isPhoto="0" userDrawn="0"/>
        </p:nvSpPr>
        <p:spPr bwMode="auto">
          <a:xfrm rot="5400000" flipV="1">
            <a:off x="5052377" y="483674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4" name="Равнобедренный треугольник 83" hidden="0"/>
          <p:cNvSpPr/>
          <p:nvPr isPhoto="0" userDrawn="0"/>
        </p:nvSpPr>
        <p:spPr bwMode="auto">
          <a:xfrm rot="5400000" flipV="1">
            <a:off x="5050145" y="508184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5" name="Равнобедренный треугольник 84" hidden="0"/>
          <p:cNvSpPr/>
          <p:nvPr isPhoto="0" userDrawn="0"/>
        </p:nvSpPr>
        <p:spPr bwMode="auto">
          <a:xfrm rot="5400000" flipV="1">
            <a:off x="5052377" y="532316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6" name="Равнобедренный треугольник 85" hidden="0"/>
          <p:cNvSpPr/>
          <p:nvPr isPhoto="0" userDrawn="0"/>
        </p:nvSpPr>
        <p:spPr bwMode="auto">
          <a:xfrm rot="5400000">
            <a:off x="5633153" y="461024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7" name="Равнобедренный треугольник 86" hidden="0"/>
          <p:cNvSpPr/>
          <p:nvPr isPhoto="0" userDrawn="0"/>
        </p:nvSpPr>
        <p:spPr bwMode="auto">
          <a:xfrm rot="5400000">
            <a:off x="5632484" y="437209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8" name="Равнобедренный треугольник 87" hidden="0"/>
          <p:cNvSpPr/>
          <p:nvPr isPhoto="0" userDrawn="0"/>
        </p:nvSpPr>
        <p:spPr bwMode="auto">
          <a:xfrm rot="5400000" flipV="1">
            <a:off x="5050145" y="436832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89" name="Равнобедренный треугольник 88" hidden="0"/>
          <p:cNvSpPr/>
          <p:nvPr isPhoto="0" userDrawn="0"/>
        </p:nvSpPr>
        <p:spPr bwMode="auto">
          <a:xfrm rot="5400000" flipV="1">
            <a:off x="5052377" y="460964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0" name="Прямоугольник 71" hidden="0"/>
          <p:cNvSpPr/>
          <p:nvPr isPhoto="0" userDrawn="0"/>
        </p:nvSpPr>
        <p:spPr bwMode="auto">
          <a:xfrm>
            <a:off x="5319147" y="1400159"/>
            <a:ext cx="167251" cy="2963312"/>
          </a:xfrm>
          <a:custGeom>
            <a:avLst/>
            <a:gdLst>
              <a:gd name="connsiteX0" fmla="*/ 0 w 166792"/>
              <a:gd name="connsiteY0" fmla="*/ 0 h 4874663"/>
              <a:gd name="connsiteX1" fmla="*/ 166792 w 166792"/>
              <a:gd name="connsiteY1" fmla="*/ 0 h 4874663"/>
              <a:gd name="connsiteX2" fmla="*/ 166792 w 166792"/>
              <a:gd name="connsiteY2" fmla="*/ 4874663 h 4874663"/>
              <a:gd name="connsiteX3" fmla="*/ 0 w 166792"/>
              <a:gd name="connsiteY3" fmla="*/ 4874663 h 4874663"/>
              <a:gd name="connsiteX4" fmla="*/ 0 w 166792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27026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3178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465753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1451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67250"/>
              <a:gd name="connsiteY0" fmla="*/ 0 h 4874663"/>
              <a:gd name="connsiteX1" fmla="*/ 166792 w 167250"/>
              <a:gd name="connsiteY1" fmla="*/ 0 h 4874663"/>
              <a:gd name="connsiteX2" fmla="*/ 166791 w 167250"/>
              <a:gd name="connsiteY2" fmla="*/ 4539599 h 4874663"/>
              <a:gd name="connsiteX3" fmla="*/ 0 w 167250"/>
              <a:gd name="connsiteY3" fmla="*/ 4874663 h 4874663"/>
              <a:gd name="connsiteX4" fmla="*/ 0 w 167250"/>
              <a:gd name="connsiteY4" fmla="*/ 0 h 4874663"/>
              <a:gd name="connsiteX0" fmla="*/ 0 w 167250"/>
              <a:gd name="connsiteY0" fmla="*/ 0 h 4874663"/>
              <a:gd name="connsiteX1" fmla="*/ 166792 w 167250"/>
              <a:gd name="connsiteY1" fmla="*/ 0 h 4874663"/>
              <a:gd name="connsiteX2" fmla="*/ 166791 w 167250"/>
              <a:gd name="connsiteY2" fmla="*/ 4696285 h 4874663"/>
              <a:gd name="connsiteX3" fmla="*/ 0 w 167250"/>
              <a:gd name="connsiteY3" fmla="*/ 4874663 h 4874663"/>
              <a:gd name="connsiteX4" fmla="*/ 0 w 167250"/>
              <a:gd name="connsiteY4" fmla="*/ 0 h 487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0" h="4874663" fill="norm" stroke="1" extrusionOk="0">
                <a:moveTo>
                  <a:pt x="0" y="0"/>
                </a:moveTo>
                <a:lnTo>
                  <a:pt x="166792" y="0"/>
                </a:lnTo>
                <a:cubicBezTo>
                  <a:pt x="168379" y="1575675"/>
                  <a:pt x="165204" y="3120610"/>
                  <a:pt x="166791" y="4696285"/>
                </a:cubicBezTo>
                <a:lnTo>
                  <a:pt x="0" y="48746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1" name="Прямоугольник 90" hidden="0"/>
          <p:cNvSpPr/>
          <p:nvPr isPhoto="0" userDrawn="0"/>
        </p:nvSpPr>
        <p:spPr bwMode="auto">
          <a:xfrm>
            <a:off x="5225371" y="6014469"/>
            <a:ext cx="353671" cy="361603"/>
          </a:xfrm>
          <a:prstGeom prst="rect">
            <a:avLst/>
          </a:pr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2" name="Полилиния 91" hidden="0"/>
          <p:cNvSpPr/>
          <p:nvPr isPhoto="0" userDrawn="0"/>
        </p:nvSpPr>
        <p:spPr bwMode="auto">
          <a:xfrm>
            <a:off x="4688112" y="4415700"/>
            <a:ext cx="1426770" cy="166547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84344 w 1956373"/>
              <a:gd name="connsiteY9" fmla="*/ 1146687 h 1802827"/>
              <a:gd name="connsiteX10" fmla="*/ 40575 w 1956373"/>
              <a:gd name="connsiteY10" fmla="*/ 1342449 h 1802827"/>
              <a:gd name="connsiteX11" fmla="*/ 51847 w 1956373"/>
              <a:gd name="connsiteY11" fmla="*/ 1550892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7151 w 1957403"/>
              <a:gd name="connsiteY0" fmla="*/ 501 h 1802827"/>
              <a:gd name="connsiteX1" fmla="*/ 474564 w 1957403"/>
              <a:gd name="connsiteY1" fmla="*/ 35262 h 1802827"/>
              <a:gd name="connsiteX2" fmla="*/ 276126 w 1957403"/>
              <a:gd name="connsiteY2" fmla="*/ 142377 h 1802827"/>
              <a:gd name="connsiteX3" fmla="*/ 126709 w 1957403"/>
              <a:gd name="connsiteY3" fmla="*/ 233837 h 1802827"/>
              <a:gd name="connsiteX4" fmla="*/ 165001 w 1957403"/>
              <a:gd name="connsiteY4" fmla="*/ 410076 h 1802827"/>
              <a:gd name="connsiteX5" fmla="*/ 67844 w 1957403"/>
              <a:gd name="connsiteY5" fmla="*/ 509666 h 1802827"/>
              <a:gd name="connsiteX6" fmla="*/ 152301 w 1957403"/>
              <a:gd name="connsiteY6" fmla="*/ 851401 h 1802827"/>
              <a:gd name="connsiteX7" fmla="*/ 1042 w 1957403"/>
              <a:gd name="connsiteY7" fmla="*/ 954606 h 1802827"/>
              <a:gd name="connsiteX8" fmla="*/ 85456 w 1957403"/>
              <a:gd name="connsiteY8" fmla="*/ 1089288 h 1802827"/>
              <a:gd name="connsiteX9" fmla="*/ 85372 w 1957403"/>
              <a:gd name="connsiteY9" fmla="*/ 1146687 h 1802827"/>
              <a:gd name="connsiteX10" fmla="*/ 41603 w 1957403"/>
              <a:gd name="connsiteY10" fmla="*/ 1342449 h 1802827"/>
              <a:gd name="connsiteX11" fmla="*/ 52875 w 1957403"/>
              <a:gd name="connsiteY11" fmla="*/ 1550892 h 1802827"/>
              <a:gd name="connsiteX12" fmla="*/ 136426 w 1957403"/>
              <a:gd name="connsiteY12" fmla="*/ 1702301 h 1802827"/>
              <a:gd name="connsiteX13" fmla="*/ 271364 w 1957403"/>
              <a:gd name="connsiteY13" fmla="*/ 1781583 h 1802827"/>
              <a:gd name="connsiteX14" fmla="*/ 561876 w 1957403"/>
              <a:gd name="connsiteY14" fmla="*/ 1791201 h 1802827"/>
              <a:gd name="connsiteX15" fmla="*/ 1387376 w 1957403"/>
              <a:gd name="connsiteY15" fmla="*/ 1794376 h 1802827"/>
              <a:gd name="connsiteX16" fmla="*/ 1685826 w 1957403"/>
              <a:gd name="connsiteY16" fmla="*/ 1784851 h 1802827"/>
              <a:gd name="connsiteX17" fmla="*/ 1954464 w 1957403"/>
              <a:gd name="connsiteY17" fmla="*/ 1587039 h 1802827"/>
              <a:gd name="connsiteX18" fmla="*/ 1822351 w 1957403"/>
              <a:gd name="connsiteY18" fmla="*/ 1368624 h 1802827"/>
              <a:gd name="connsiteX19" fmla="*/ 1719164 w 1957403"/>
              <a:gd name="connsiteY19" fmla="*/ 1181695 h 1802827"/>
              <a:gd name="connsiteX20" fmla="*/ 1850308 w 1957403"/>
              <a:gd name="connsiteY20" fmla="*/ 788425 h 1802827"/>
              <a:gd name="connsiteX21" fmla="*/ 1920967 w 1957403"/>
              <a:gd name="connsiteY21" fmla="*/ 518580 h 1802827"/>
              <a:gd name="connsiteX22" fmla="*/ 1816001 w 1957403"/>
              <a:gd name="connsiteY22" fmla="*/ 359089 h 1802827"/>
              <a:gd name="connsiteX23" fmla="*/ 1749326 w 1957403"/>
              <a:gd name="connsiteY23" fmla="*/ 215557 h 1802827"/>
              <a:gd name="connsiteX24" fmla="*/ 1611214 w 1957403"/>
              <a:gd name="connsiteY24" fmla="*/ 55841 h 1802827"/>
              <a:gd name="connsiteX25" fmla="*/ 1301651 w 1957403"/>
              <a:gd name="connsiteY25" fmla="*/ 35238 h 1802827"/>
              <a:gd name="connsiteX26" fmla="*/ 857151 w 1957403"/>
              <a:gd name="connsiteY26" fmla="*/ 501 h 1802827"/>
              <a:gd name="connsiteX0" fmla="*/ 819545 w 1919795"/>
              <a:gd name="connsiteY0" fmla="*/ 501 h 1802827"/>
              <a:gd name="connsiteX1" fmla="*/ 436958 w 1919795"/>
              <a:gd name="connsiteY1" fmla="*/ 35262 h 1802827"/>
              <a:gd name="connsiteX2" fmla="*/ 238520 w 1919795"/>
              <a:gd name="connsiteY2" fmla="*/ 142377 h 1802827"/>
              <a:gd name="connsiteX3" fmla="*/ 89103 w 1919795"/>
              <a:gd name="connsiteY3" fmla="*/ 233837 h 1802827"/>
              <a:gd name="connsiteX4" fmla="*/ 127395 w 1919795"/>
              <a:gd name="connsiteY4" fmla="*/ 410076 h 1802827"/>
              <a:gd name="connsiteX5" fmla="*/ 30238 w 1919795"/>
              <a:gd name="connsiteY5" fmla="*/ 509666 h 1802827"/>
              <a:gd name="connsiteX6" fmla="*/ 114695 w 1919795"/>
              <a:gd name="connsiteY6" fmla="*/ 851401 h 1802827"/>
              <a:gd name="connsiteX7" fmla="*/ 1621 w 1919795"/>
              <a:gd name="connsiteY7" fmla="*/ 923253 h 1802827"/>
              <a:gd name="connsiteX8" fmla="*/ 47850 w 1919795"/>
              <a:gd name="connsiteY8" fmla="*/ 1089288 h 1802827"/>
              <a:gd name="connsiteX9" fmla="*/ 47766 w 1919795"/>
              <a:gd name="connsiteY9" fmla="*/ 1146687 h 1802827"/>
              <a:gd name="connsiteX10" fmla="*/ 3997 w 1919795"/>
              <a:gd name="connsiteY10" fmla="*/ 1342449 h 1802827"/>
              <a:gd name="connsiteX11" fmla="*/ 15269 w 1919795"/>
              <a:gd name="connsiteY11" fmla="*/ 1550892 h 1802827"/>
              <a:gd name="connsiteX12" fmla="*/ 98820 w 1919795"/>
              <a:gd name="connsiteY12" fmla="*/ 1702301 h 1802827"/>
              <a:gd name="connsiteX13" fmla="*/ 233758 w 1919795"/>
              <a:gd name="connsiteY13" fmla="*/ 1781583 h 1802827"/>
              <a:gd name="connsiteX14" fmla="*/ 524270 w 1919795"/>
              <a:gd name="connsiteY14" fmla="*/ 1791201 h 1802827"/>
              <a:gd name="connsiteX15" fmla="*/ 1349770 w 1919795"/>
              <a:gd name="connsiteY15" fmla="*/ 1794376 h 1802827"/>
              <a:gd name="connsiteX16" fmla="*/ 1648220 w 1919795"/>
              <a:gd name="connsiteY16" fmla="*/ 1784851 h 1802827"/>
              <a:gd name="connsiteX17" fmla="*/ 1916858 w 1919795"/>
              <a:gd name="connsiteY17" fmla="*/ 1587039 h 1802827"/>
              <a:gd name="connsiteX18" fmla="*/ 1784745 w 1919795"/>
              <a:gd name="connsiteY18" fmla="*/ 1368624 h 1802827"/>
              <a:gd name="connsiteX19" fmla="*/ 1681558 w 1919795"/>
              <a:gd name="connsiteY19" fmla="*/ 1181695 h 1802827"/>
              <a:gd name="connsiteX20" fmla="*/ 1812702 w 1919795"/>
              <a:gd name="connsiteY20" fmla="*/ 788425 h 1802827"/>
              <a:gd name="connsiteX21" fmla="*/ 1883361 w 1919795"/>
              <a:gd name="connsiteY21" fmla="*/ 518580 h 1802827"/>
              <a:gd name="connsiteX22" fmla="*/ 1778395 w 1919795"/>
              <a:gd name="connsiteY22" fmla="*/ 359089 h 1802827"/>
              <a:gd name="connsiteX23" fmla="*/ 1711720 w 1919795"/>
              <a:gd name="connsiteY23" fmla="*/ 215557 h 1802827"/>
              <a:gd name="connsiteX24" fmla="*/ 1573608 w 1919795"/>
              <a:gd name="connsiteY24" fmla="*/ 55841 h 1802827"/>
              <a:gd name="connsiteX25" fmla="*/ 1264045 w 1919795"/>
              <a:gd name="connsiteY25" fmla="*/ 35238 h 1802827"/>
              <a:gd name="connsiteX26" fmla="*/ 819545 w 1919795"/>
              <a:gd name="connsiteY26" fmla="*/ 501 h 1802827"/>
              <a:gd name="connsiteX0" fmla="*/ 818551 w 1918803"/>
              <a:gd name="connsiteY0" fmla="*/ 501 h 1802827"/>
              <a:gd name="connsiteX1" fmla="*/ 435964 w 1918803"/>
              <a:gd name="connsiteY1" fmla="*/ 35262 h 1802827"/>
              <a:gd name="connsiteX2" fmla="*/ 237526 w 1918803"/>
              <a:gd name="connsiteY2" fmla="*/ 142377 h 1802827"/>
              <a:gd name="connsiteX3" fmla="*/ 88109 w 1918803"/>
              <a:gd name="connsiteY3" fmla="*/ 233837 h 1802827"/>
              <a:gd name="connsiteX4" fmla="*/ 126401 w 1918803"/>
              <a:gd name="connsiteY4" fmla="*/ 410076 h 1802827"/>
              <a:gd name="connsiteX5" fmla="*/ 29244 w 1918803"/>
              <a:gd name="connsiteY5" fmla="*/ 509666 h 1802827"/>
              <a:gd name="connsiteX6" fmla="*/ 51650 w 1918803"/>
              <a:gd name="connsiteY6" fmla="*/ 707180 h 1802827"/>
              <a:gd name="connsiteX7" fmla="*/ 627 w 1918803"/>
              <a:gd name="connsiteY7" fmla="*/ 923253 h 1802827"/>
              <a:gd name="connsiteX8" fmla="*/ 46856 w 1918803"/>
              <a:gd name="connsiteY8" fmla="*/ 1089288 h 1802827"/>
              <a:gd name="connsiteX9" fmla="*/ 46772 w 1918803"/>
              <a:gd name="connsiteY9" fmla="*/ 1146687 h 1802827"/>
              <a:gd name="connsiteX10" fmla="*/ 3003 w 1918803"/>
              <a:gd name="connsiteY10" fmla="*/ 1342449 h 1802827"/>
              <a:gd name="connsiteX11" fmla="*/ 14275 w 1918803"/>
              <a:gd name="connsiteY11" fmla="*/ 1550892 h 1802827"/>
              <a:gd name="connsiteX12" fmla="*/ 97826 w 1918803"/>
              <a:gd name="connsiteY12" fmla="*/ 1702301 h 1802827"/>
              <a:gd name="connsiteX13" fmla="*/ 232764 w 1918803"/>
              <a:gd name="connsiteY13" fmla="*/ 1781583 h 1802827"/>
              <a:gd name="connsiteX14" fmla="*/ 523276 w 1918803"/>
              <a:gd name="connsiteY14" fmla="*/ 1791201 h 1802827"/>
              <a:gd name="connsiteX15" fmla="*/ 1348776 w 1918803"/>
              <a:gd name="connsiteY15" fmla="*/ 1794376 h 1802827"/>
              <a:gd name="connsiteX16" fmla="*/ 1647226 w 1918803"/>
              <a:gd name="connsiteY16" fmla="*/ 1784851 h 1802827"/>
              <a:gd name="connsiteX17" fmla="*/ 1915864 w 1918803"/>
              <a:gd name="connsiteY17" fmla="*/ 1587039 h 1802827"/>
              <a:gd name="connsiteX18" fmla="*/ 1783751 w 1918803"/>
              <a:gd name="connsiteY18" fmla="*/ 1368624 h 1802827"/>
              <a:gd name="connsiteX19" fmla="*/ 1680564 w 1918803"/>
              <a:gd name="connsiteY19" fmla="*/ 1181695 h 1802827"/>
              <a:gd name="connsiteX20" fmla="*/ 1811708 w 1918803"/>
              <a:gd name="connsiteY20" fmla="*/ 788425 h 1802827"/>
              <a:gd name="connsiteX21" fmla="*/ 1882367 w 1918803"/>
              <a:gd name="connsiteY21" fmla="*/ 518580 h 1802827"/>
              <a:gd name="connsiteX22" fmla="*/ 1777401 w 1918803"/>
              <a:gd name="connsiteY22" fmla="*/ 359089 h 1802827"/>
              <a:gd name="connsiteX23" fmla="*/ 1710726 w 1918803"/>
              <a:gd name="connsiteY23" fmla="*/ 215557 h 1802827"/>
              <a:gd name="connsiteX24" fmla="*/ 1572614 w 1918803"/>
              <a:gd name="connsiteY24" fmla="*/ 55841 h 1802827"/>
              <a:gd name="connsiteX25" fmla="*/ 1263051 w 1918803"/>
              <a:gd name="connsiteY25" fmla="*/ 35238 h 1802827"/>
              <a:gd name="connsiteX26" fmla="*/ 818551 w 1918803"/>
              <a:gd name="connsiteY26" fmla="*/ 501 h 1802827"/>
              <a:gd name="connsiteX0" fmla="*/ 818551 w 1918801"/>
              <a:gd name="connsiteY0" fmla="*/ 311 h 1802637"/>
              <a:gd name="connsiteX1" fmla="*/ 435964 w 1918801"/>
              <a:gd name="connsiteY1" fmla="*/ 35072 h 1802637"/>
              <a:gd name="connsiteX2" fmla="*/ 213660 w 1918801"/>
              <a:gd name="connsiteY2" fmla="*/ 73211 h 1802637"/>
              <a:gd name="connsiteX3" fmla="*/ 88109 w 1918801"/>
              <a:gd name="connsiteY3" fmla="*/ 233647 h 1802637"/>
              <a:gd name="connsiteX4" fmla="*/ 126401 w 1918801"/>
              <a:gd name="connsiteY4" fmla="*/ 409886 h 1802637"/>
              <a:gd name="connsiteX5" fmla="*/ 29244 w 1918801"/>
              <a:gd name="connsiteY5" fmla="*/ 509476 h 1802637"/>
              <a:gd name="connsiteX6" fmla="*/ 51650 w 1918801"/>
              <a:gd name="connsiteY6" fmla="*/ 706990 h 1802637"/>
              <a:gd name="connsiteX7" fmla="*/ 627 w 1918801"/>
              <a:gd name="connsiteY7" fmla="*/ 923063 h 1802637"/>
              <a:gd name="connsiteX8" fmla="*/ 46856 w 1918801"/>
              <a:gd name="connsiteY8" fmla="*/ 1089098 h 1802637"/>
              <a:gd name="connsiteX9" fmla="*/ 46772 w 1918801"/>
              <a:gd name="connsiteY9" fmla="*/ 1146497 h 1802637"/>
              <a:gd name="connsiteX10" fmla="*/ 3003 w 1918801"/>
              <a:gd name="connsiteY10" fmla="*/ 1342259 h 1802637"/>
              <a:gd name="connsiteX11" fmla="*/ 14275 w 1918801"/>
              <a:gd name="connsiteY11" fmla="*/ 1550702 h 1802637"/>
              <a:gd name="connsiteX12" fmla="*/ 97826 w 1918801"/>
              <a:gd name="connsiteY12" fmla="*/ 1702111 h 1802637"/>
              <a:gd name="connsiteX13" fmla="*/ 232764 w 1918801"/>
              <a:gd name="connsiteY13" fmla="*/ 1781393 h 1802637"/>
              <a:gd name="connsiteX14" fmla="*/ 523276 w 1918801"/>
              <a:gd name="connsiteY14" fmla="*/ 1791011 h 1802637"/>
              <a:gd name="connsiteX15" fmla="*/ 1348776 w 1918801"/>
              <a:gd name="connsiteY15" fmla="*/ 1794186 h 1802637"/>
              <a:gd name="connsiteX16" fmla="*/ 1647226 w 1918801"/>
              <a:gd name="connsiteY16" fmla="*/ 1784661 h 1802637"/>
              <a:gd name="connsiteX17" fmla="*/ 1915864 w 1918801"/>
              <a:gd name="connsiteY17" fmla="*/ 1586849 h 1802637"/>
              <a:gd name="connsiteX18" fmla="*/ 1783751 w 1918801"/>
              <a:gd name="connsiteY18" fmla="*/ 1368434 h 1802637"/>
              <a:gd name="connsiteX19" fmla="*/ 1680564 w 1918801"/>
              <a:gd name="connsiteY19" fmla="*/ 1181505 h 1802637"/>
              <a:gd name="connsiteX20" fmla="*/ 1811708 w 1918801"/>
              <a:gd name="connsiteY20" fmla="*/ 788235 h 1802637"/>
              <a:gd name="connsiteX21" fmla="*/ 1882367 w 1918801"/>
              <a:gd name="connsiteY21" fmla="*/ 518390 h 1802637"/>
              <a:gd name="connsiteX22" fmla="*/ 1777401 w 1918801"/>
              <a:gd name="connsiteY22" fmla="*/ 358899 h 1802637"/>
              <a:gd name="connsiteX23" fmla="*/ 1710726 w 1918801"/>
              <a:gd name="connsiteY23" fmla="*/ 215367 h 1802637"/>
              <a:gd name="connsiteX24" fmla="*/ 1572614 w 1918801"/>
              <a:gd name="connsiteY24" fmla="*/ 55651 h 1802637"/>
              <a:gd name="connsiteX25" fmla="*/ 1263051 w 1918801"/>
              <a:gd name="connsiteY25" fmla="*/ 35048 h 1802637"/>
              <a:gd name="connsiteX26" fmla="*/ 818551 w 1918801"/>
              <a:gd name="connsiteY26" fmla="*/ 311 h 1802637"/>
              <a:gd name="connsiteX0" fmla="*/ 818551 w 1918496"/>
              <a:gd name="connsiteY0" fmla="*/ 311 h 1802637"/>
              <a:gd name="connsiteX1" fmla="*/ 435964 w 1918496"/>
              <a:gd name="connsiteY1" fmla="*/ 35072 h 1802637"/>
              <a:gd name="connsiteX2" fmla="*/ 213660 w 1918496"/>
              <a:gd name="connsiteY2" fmla="*/ 73211 h 1802637"/>
              <a:gd name="connsiteX3" fmla="*/ 88109 w 1918496"/>
              <a:gd name="connsiteY3" fmla="*/ 233647 h 1802637"/>
              <a:gd name="connsiteX4" fmla="*/ 126401 w 1918496"/>
              <a:gd name="connsiteY4" fmla="*/ 409886 h 1802637"/>
              <a:gd name="connsiteX5" fmla="*/ 29244 w 1918496"/>
              <a:gd name="connsiteY5" fmla="*/ 509476 h 1802637"/>
              <a:gd name="connsiteX6" fmla="*/ 51650 w 1918496"/>
              <a:gd name="connsiteY6" fmla="*/ 706990 h 1802637"/>
              <a:gd name="connsiteX7" fmla="*/ 627 w 1918496"/>
              <a:gd name="connsiteY7" fmla="*/ 923063 h 1802637"/>
              <a:gd name="connsiteX8" fmla="*/ 46856 w 1918496"/>
              <a:gd name="connsiteY8" fmla="*/ 1089098 h 1802637"/>
              <a:gd name="connsiteX9" fmla="*/ 46772 w 1918496"/>
              <a:gd name="connsiteY9" fmla="*/ 1146497 h 1802637"/>
              <a:gd name="connsiteX10" fmla="*/ 3003 w 1918496"/>
              <a:gd name="connsiteY10" fmla="*/ 1342259 h 1802637"/>
              <a:gd name="connsiteX11" fmla="*/ 14275 w 1918496"/>
              <a:gd name="connsiteY11" fmla="*/ 1550702 h 1802637"/>
              <a:gd name="connsiteX12" fmla="*/ 97826 w 1918496"/>
              <a:gd name="connsiteY12" fmla="*/ 1702111 h 1802637"/>
              <a:gd name="connsiteX13" fmla="*/ 232764 w 1918496"/>
              <a:gd name="connsiteY13" fmla="*/ 1781393 h 1802637"/>
              <a:gd name="connsiteX14" fmla="*/ 523276 w 1918496"/>
              <a:gd name="connsiteY14" fmla="*/ 1791011 h 1802637"/>
              <a:gd name="connsiteX15" fmla="*/ 1348776 w 1918496"/>
              <a:gd name="connsiteY15" fmla="*/ 1794186 h 1802637"/>
              <a:gd name="connsiteX16" fmla="*/ 1647226 w 1918496"/>
              <a:gd name="connsiteY16" fmla="*/ 1784661 h 1802637"/>
              <a:gd name="connsiteX17" fmla="*/ 1915864 w 1918496"/>
              <a:gd name="connsiteY17" fmla="*/ 1586849 h 1802637"/>
              <a:gd name="connsiteX18" fmla="*/ 1783751 w 1918496"/>
              <a:gd name="connsiteY18" fmla="*/ 1368434 h 1802637"/>
              <a:gd name="connsiteX19" fmla="*/ 1776027 w 1918496"/>
              <a:gd name="connsiteY19" fmla="*/ 1137612 h 1802637"/>
              <a:gd name="connsiteX20" fmla="*/ 1811708 w 1918496"/>
              <a:gd name="connsiteY20" fmla="*/ 788235 h 1802637"/>
              <a:gd name="connsiteX21" fmla="*/ 1882367 w 1918496"/>
              <a:gd name="connsiteY21" fmla="*/ 518390 h 1802637"/>
              <a:gd name="connsiteX22" fmla="*/ 1777401 w 1918496"/>
              <a:gd name="connsiteY22" fmla="*/ 358899 h 1802637"/>
              <a:gd name="connsiteX23" fmla="*/ 1710726 w 1918496"/>
              <a:gd name="connsiteY23" fmla="*/ 215367 h 1802637"/>
              <a:gd name="connsiteX24" fmla="*/ 1572614 w 1918496"/>
              <a:gd name="connsiteY24" fmla="*/ 55651 h 1802637"/>
              <a:gd name="connsiteX25" fmla="*/ 1263051 w 1918496"/>
              <a:gd name="connsiteY25" fmla="*/ 35048 h 1802637"/>
              <a:gd name="connsiteX26" fmla="*/ 818551 w 1918496"/>
              <a:gd name="connsiteY26" fmla="*/ 311 h 180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8496" h="1802637" fill="norm" stroke="1" extrusionOk="0">
                <a:moveTo>
                  <a:pt x="818551" y="311"/>
                </a:moveTo>
                <a:cubicBezTo>
                  <a:pt x="707426" y="-3129"/>
                  <a:pt x="536779" y="22922"/>
                  <a:pt x="435964" y="35072"/>
                </a:cubicBezTo>
                <a:cubicBezTo>
                  <a:pt x="335149" y="47222"/>
                  <a:pt x="271636" y="40115"/>
                  <a:pt x="213660" y="73211"/>
                </a:cubicBezTo>
                <a:cubicBezTo>
                  <a:pt x="155684" y="106307"/>
                  <a:pt x="102652" y="177535"/>
                  <a:pt x="88109" y="233647"/>
                </a:cubicBezTo>
                <a:cubicBezTo>
                  <a:pt x="73566" y="289759"/>
                  <a:pt x="136212" y="363915"/>
                  <a:pt x="126401" y="409886"/>
                </a:cubicBezTo>
                <a:cubicBezTo>
                  <a:pt x="116590" y="455857"/>
                  <a:pt x="41702" y="459959"/>
                  <a:pt x="29244" y="509476"/>
                </a:cubicBezTo>
                <a:cubicBezTo>
                  <a:pt x="16786" y="558993"/>
                  <a:pt x="56419" y="638059"/>
                  <a:pt x="51650" y="706990"/>
                </a:cubicBezTo>
                <a:cubicBezTo>
                  <a:pt x="46881" y="775921"/>
                  <a:pt x="1426" y="859378"/>
                  <a:pt x="627" y="923063"/>
                </a:cubicBezTo>
                <a:cubicBezTo>
                  <a:pt x="-172" y="986748"/>
                  <a:pt x="39165" y="1051859"/>
                  <a:pt x="46856" y="1089098"/>
                </a:cubicBezTo>
                <a:cubicBezTo>
                  <a:pt x="54547" y="1126337"/>
                  <a:pt x="54081" y="1104304"/>
                  <a:pt x="46772" y="1146497"/>
                </a:cubicBezTo>
                <a:cubicBezTo>
                  <a:pt x="39463" y="1188691"/>
                  <a:pt x="8419" y="1274892"/>
                  <a:pt x="3003" y="1342259"/>
                </a:cubicBezTo>
                <a:cubicBezTo>
                  <a:pt x="-2413" y="1409627"/>
                  <a:pt x="-1529" y="1490727"/>
                  <a:pt x="14275" y="1550702"/>
                </a:cubicBezTo>
                <a:cubicBezTo>
                  <a:pt x="30079" y="1610677"/>
                  <a:pt x="61411" y="1663662"/>
                  <a:pt x="97826" y="1702111"/>
                </a:cubicBezTo>
                <a:cubicBezTo>
                  <a:pt x="134241" y="1740560"/>
                  <a:pt x="161856" y="1766576"/>
                  <a:pt x="232764" y="1781393"/>
                </a:cubicBezTo>
                <a:cubicBezTo>
                  <a:pt x="303672" y="1796210"/>
                  <a:pt x="337274" y="1788879"/>
                  <a:pt x="523276" y="1791011"/>
                </a:cubicBezTo>
                <a:lnTo>
                  <a:pt x="1348776" y="1794186"/>
                </a:lnTo>
                <a:cubicBezTo>
                  <a:pt x="1536101" y="1793128"/>
                  <a:pt x="1552711" y="1819217"/>
                  <a:pt x="1647226" y="1784661"/>
                </a:cubicBezTo>
                <a:cubicBezTo>
                  <a:pt x="1741741" y="1750105"/>
                  <a:pt x="1893110" y="1656220"/>
                  <a:pt x="1915864" y="1586849"/>
                </a:cubicBezTo>
                <a:cubicBezTo>
                  <a:pt x="1938618" y="1517478"/>
                  <a:pt x="1807057" y="1443307"/>
                  <a:pt x="1783751" y="1368434"/>
                </a:cubicBezTo>
                <a:cubicBezTo>
                  <a:pt x="1760445" y="1293561"/>
                  <a:pt x="1771367" y="1234312"/>
                  <a:pt x="1776027" y="1137612"/>
                </a:cubicBezTo>
                <a:cubicBezTo>
                  <a:pt x="1780687" y="1040912"/>
                  <a:pt x="1793985" y="891439"/>
                  <a:pt x="1811708" y="788235"/>
                </a:cubicBezTo>
                <a:cubicBezTo>
                  <a:pt x="1829431" y="685031"/>
                  <a:pt x="1888085" y="589946"/>
                  <a:pt x="1882367" y="518390"/>
                </a:cubicBezTo>
                <a:cubicBezTo>
                  <a:pt x="1876649" y="446834"/>
                  <a:pt x="1806008" y="409403"/>
                  <a:pt x="1777401" y="358899"/>
                </a:cubicBezTo>
                <a:cubicBezTo>
                  <a:pt x="1748794" y="308395"/>
                  <a:pt x="1744857" y="265908"/>
                  <a:pt x="1710726" y="215367"/>
                </a:cubicBezTo>
                <a:cubicBezTo>
                  <a:pt x="1676595" y="164826"/>
                  <a:pt x="1651989" y="79993"/>
                  <a:pt x="1572614" y="55651"/>
                </a:cubicBezTo>
                <a:cubicBezTo>
                  <a:pt x="1493239" y="31309"/>
                  <a:pt x="1263051" y="35048"/>
                  <a:pt x="1263051" y="35048"/>
                </a:cubicBezTo>
                <a:lnTo>
                  <a:pt x="818551" y="31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3" name="Полилиния 92" hidden="0"/>
          <p:cNvSpPr/>
          <p:nvPr isPhoto="0" userDrawn="0"/>
        </p:nvSpPr>
        <p:spPr bwMode="auto">
          <a:xfrm>
            <a:off x="4985254" y="4428321"/>
            <a:ext cx="813735" cy="166547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84344 w 1956373"/>
              <a:gd name="connsiteY9" fmla="*/ 1146687 h 1802827"/>
              <a:gd name="connsiteX10" fmla="*/ 40575 w 1956373"/>
              <a:gd name="connsiteY10" fmla="*/ 1342449 h 1802827"/>
              <a:gd name="connsiteX11" fmla="*/ 51847 w 1956373"/>
              <a:gd name="connsiteY11" fmla="*/ 1550892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7151 w 1957403"/>
              <a:gd name="connsiteY0" fmla="*/ 501 h 1802827"/>
              <a:gd name="connsiteX1" fmla="*/ 474564 w 1957403"/>
              <a:gd name="connsiteY1" fmla="*/ 35262 h 1802827"/>
              <a:gd name="connsiteX2" fmla="*/ 276126 w 1957403"/>
              <a:gd name="connsiteY2" fmla="*/ 142377 h 1802827"/>
              <a:gd name="connsiteX3" fmla="*/ 126709 w 1957403"/>
              <a:gd name="connsiteY3" fmla="*/ 233837 h 1802827"/>
              <a:gd name="connsiteX4" fmla="*/ 165001 w 1957403"/>
              <a:gd name="connsiteY4" fmla="*/ 410076 h 1802827"/>
              <a:gd name="connsiteX5" fmla="*/ 67844 w 1957403"/>
              <a:gd name="connsiteY5" fmla="*/ 509666 h 1802827"/>
              <a:gd name="connsiteX6" fmla="*/ 152301 w 1957403"/>
              <a:gd name="connsiteY6" fmla="*/ 851401 h 1802827"/>
              <a:gd name="connsiteX7" fmla="*/ 1042 w 1957403"/>
              <a:gd name="connsiteY7" fmla="*/ 954606 h 1802827"/>
              <a:gd name="connsiteX8" fmla="*/ 85456 w 1957403"/>
              <a:gd name="connsiteY8" fmla="*/ 1089288 h 1802827"/>
              <a:gd name="connsiteX9" fmla="*/ 85372 w 1957403"/>
              <a:gd name="connsiteY9" fmla="*/ 1146687 h 1802827"/>
              <a:gd name="connsiteX10" fmla="*/ 41603 w 1957403"/>
              <a:gd name="connsiteY10" fmla="*/ 1342449 h 1802827"/>
              <a:gd name="connsiteX11" fmla="*/ 52875 w 1957403"/>
              <a:gd name="connsiteY11" fmla="*/ 1550892 h 1802827"/>
              <a:gd name="connsiteX12" fmla="*/ 136426 w 1957403"/>
              <a:gd name="connsiteY12" fmla="*/ 1702301 h 1802827"/>
              <a:gd name="connsiteX13" fmla="*/ 271364 w 1957403"/>
              <a:gd name="connsiteY13" fmla="*/ 1781583 h 1802827"/>
              <a:gd name="connsiteX14" fmla="*/ 561876 w 1957403"/>
              <a:gd name="connsiteY14" fmla="*/ 1791201 h 1802827"/>
              <a:gd name="connsiteX15" fmla="*/ 1387376 w 1957403"/>
              <a:gd name="connsiteY15" fmla="*/ 1794376 h 1802827"/>
              <a:gd name="connsiteX16" fmla="*/ 1685826 w 1957403"/>
              <a:gd name="connsiteY16" fmla="*/ 1784851 h 1802827"/>
              <a:gd name="connsiteX17" fmla="*/ 1954464 w 1957403"/>
              <a:gd name="connsiteY17" fmla="*/ 1587039 h 1802827"/>
              <a:gd name="connsiteX18" fmla="*/ 1822351 w 1957403"/>
              <a:gd name="connsiteY18" fmla="*/ 1368624 h 1802827"/>
              <a:gd name="connsiteX19" fmla="*/ 1719164 w 1957403"/>
              <a:gd name="connsiteY19" fmla="*/ 1181695 h 1802827"/>
              <a:gd name="connsiteX20" fmla="*/ 1850308 w 1957403"/>
              <a:gd name="connsiteY20" fmla="*/ 788425 h 1802827"/>
              <a:gd name="connsiteX21" fmla="*/ 1920967 w 1957403"/>
              <a:gd name="connsiteY21" fmla="*/ 518580 h 1802827"/>
              <a:gd name="connsiteX22" fmla="*/ 1816001 w 1957403"/>
              <a:gd name="connsiteY22" fmla="*/ 359089 h 1802827"/>
              <a:gd name="connsiteX23" fmla="*/ 1749326 w 1957403"/>
              <a:gd name="connsiteY23" fmla="*/ 215557 h 1802827"/>
              <a:gd name="connsiteX24" fmla="*/ 1611214 w 1957403"/>
              <a:gd name="connsiteY24" fmla="*/ 55841 h 1802827"/>
              <a:gd name="connsiteX25" fmla="*/ 1301651 w 1957403"/>
              <a:gd name="connsiteY25" fmla="*/ 35238 h 1802827"/>
              <a:gd name="connsiteX26" fmla="*/ 857151 w 1957403"/>
              <a:gd name="connsiteY26" fmla="*/ 501 h 1802827"/>
              <a:gd name="connsiteX0" fmla="*/ 819545 w 1919795"/>
              <a:gd name="connsiteY0" fmla="*/ 501 h 1802827"/>
              <a:gd name="connsiteX1" fmla="*/ 436958 w 1919795"/>
              <a:gd name="connsiteY1" fmla="*/ 35262 h 1802827"/>
              <a:gd name="connsiteX2" fmla="*/ 238520 w 1919795"/>
              <a:gd name="connsiteY2" fmla="*/ 142377 h 1802827"/>
              <a:gd name="connsiteX3" fmla="*/ 89103 w 1919795"/>
              <a:gd name="connsiteY3" fmla="*/ 233837 h 1802827"/>
              <a:gd name="connsiteX4" fmla="*/ 127395 w 1919795"/>
              <a:gd name="connsiteY4" fmla="*/ 410076 h 1802827"/>
              <a:gd name="connsiteX5" fmla="*/ 30238 w 1919795"/>
              <a:gd name="connsiteY5" fmla="*/ 509666 h 1802827"/>
              <a:gd name="connsiteX6" fmla="*/ 114695 w 1919795"/>
              <a:gd name="connsiteY6" fmla="*/ 851401 h 1802827"/>
              <a:gd name="connsiteX7" fmla="*/ 1621 w 1919795"/>
              <a:gd name="connsiteY7" fmla="*/ 923253 h 1802827"/>
              <a:gd name="connsiteX8" fmla="*/ 47850 w 1919795"/>
              <a:gd name="connsiteY8" fmla="*/ 1089288 h 1802827"/>
              <a:gd name="connsiteX9" fmla="*/ 47766 w 1919795"/>
              <a:gd name="connsiteY9" fmla="*/ 1146687 h 1802827"/>
              <a:gd name="connsiteX10" fmla="*/ 3997 w 1919795"/>
              <a:gd name="connsiteY10" fmla="*/ 1342449 h 1802827"/>
              <a:gd name="connsiteX11" fmla="*/ 15269 w 1919795"/>
              <a:gd name="connsiteY11" fmla="*/ 1550892 h 1802827"/>
              <a:gd name="connsiteX12" fmla="*/ 98820 w 1919795"/>
              <a:gd name="connsiteY12" fmla="*/ 1702301 h 1802827"/>
              <a:gd name="connsiteX13" fmla="*/ 233758 w 1919795"/>
              <a:gd name="connsiteY13" fmla="*/ 1781583 h 1802827"/>
              <a:gd name="connsiteX14" fmla="*/ 524270 w 1919795"/>
              <a:gd name="connsiteY14" fmla="*/ 1791201 h 1802827"/>
              <a:gd name="connsiteX15" fmla="*/ 1349770 w 1919795"/>
              <a:gd name="connsiteY15" fmla="*/ 1794376 h 1802827"/>
              <a:gd name="connsiteX16" fmla="*/ 1648220 w 1919795"/>
              <a:gd name="connsiteY16" fmla="*/ 1784851 h 1802827"/>
              <a:gd name="connsiteX17" fmla="*/ 1916858 w 1919795"/>
              <a:gd name="connsiteY17" fmla="*/ 1587039 h 1802827"/>
              <a:gd name="connsiteX18" fmla="*/ 1784745 w 1919795"/>
              <a:gd name="connsiteY18" fmla="*/ 1368624 h 1802827"/>
              <a:gd name="connsiteX19" fmla="*/ 1681558 w 1919795"/>
              <a:gd name="connsiteY19" fmla="*/ 1181695 h 1802827"/>
              <a:gd name="connsiteX20" fmla="*/ 1812702 w 1919795"/>
              <a:gd name="connsiteY20" fmla="*/ 788425 h 1802827"/>
              <a:gd name="connsiteX21" fmla="*/ 1883361 w 1919795"/>
              <a:gd name="connsiteY21" fmla="*/ 518580 h 1802827"/>
              <a:gd name="connsiteX22" fmla="*/ 1778395 w 1919795"/>
              <a:gd name="connsiteY22" fmla="*/ 359089 h 1802827"/>
              <a:gd name="connsiteX23" fmla="*/ 1711720 w 1919795"/>
              <a:gd name="connsiteY23" fmla="*/ 215557 h 1802827"/>
              <a:gd name="connsiteX24" fmla="*/ 1573608 w 1919795"/>
              <a:gd name="connsiteY24" fmla="*/ 55841 h 1802827"/>
              <a:gd name="connsiteX25" fmla="*/ 1264045 w 1919795"/>
              <a:gd name="connsiteY25" fmla="*/ 35238 h 1802827"/>
              <a:gd name="connsiteX26" fmla="*/ 819545 w 1919795"/>
              <a:gd name="connsiteY26" fmla="*/ 501 h 1802827"/>
              <a:gd name="connsiteX0" fmla="*/ 818551 w 1918803"/>
              <a:gd name="connsiteY0" fmla="*/ 501 h 1802827"/>
              <a:gd name="connsiteX1" fmla="*/ 435964 w 1918803"/>
              <a:gd name="connsiteY1" fmla="*/ 35262 h 1802827"/>
              <a:gd name="connsiteX2" fmla="*/ 237526 w 1918803"/>
              <a:gd name="connsiteY2" fmla="*/ 142377 h 1802827"/>
              <a:gd name="connsiteX3" fmla="*/ 88109 w 1918803"/>
              <a:gd name="connsiteY3" fmla="*/ 233837 h 1802827"/>
              <a:gd name="connsiteX4" fmla="*/ 126401 w 1918803"/>
              <a:gd name="connsiteY4" fmla="*/ 410076 h 1802827"/>
              <a:gd name="connsiteX5" fmla="*/ 29244 w 1918803"/>
              <a:gd name="connsiteY5" fmla="*/ 509666 h 1802827"/>
              <a:gd name="connsiteX6" fmla="*/ 51650 w 1918803"/>
              <a:gd name="connsiteY6" fmla="*/ 707180 h 1802827"/>
              <a:gd name="connsiteX7" fmla="*/ 627 w 1918803"/>
              <a:gd name="connsiteY7" fmla="*/ 923253 h 1802827"/>
              <a:gd name="connsiteX8" fmla="*/ 46856 w 1918803"/>
              <a:gd name="connsiteY8" fmla="*/ 1089288 h 1802827"/>
              <a:gd name="connsiteX9" fmla="*/ 46772 w 1918803"/>
              <a:gd name="connsiteY9" fmla="*/ 1146687 h 1802827"/>
              <a:gd name="connsiteX10" fmla="*/ 3003 w 1918803"/>
              <a:gd name="connsiteY10" fmla="*/ 1342449 h 1802827"/>
              <a:gd name="connsiteX11" fmla="*/ 14275 w 1918803"/>
              <a:gd name="connsiteY11" fmla="*/ 1550892 h 1802827"/>
              <a:gd name="connsiteX12" fmla="*/ 97826 w 1918803"/>
              <a:gd name="connsiteY12" fmla="*/ 1702301 h 1802827"/>
              <a:gd name="connsiteX13" fmla="*/ 232764 w 1918803"/>
              <a:gd name="connsiteY13" fmla="*/ 1781583 h 1802827"/>
              <a:gd name="connsiteX14" fmla="*/ 523276 w 1918803"/>
              <a:gd name="connsiteY14" fmla="*/ 1791201 h 1802827"/>
              <a:gd name="connsiteX15" fmla="*/ 1348776 w 1918803"/>
              <a:gd name="connsiteY15" fmla="*/ 1794376 h 1802827"/>
              <a:gd name="connsiteX16" fmla="*/ 1647226 w 1918803"/>
              <a:gd name="connsiteY16" fmla="*/ 1784851 h 1802827"/>
              <a:gd name="connsiteX17" fmla="*/ 1915864 w 1918803"/>
              <a:gd name="connsiteY17" fmla="*/ 1587039 h 1802827"/>
              <a:gd name="connsiteX18" fmla="*/ 1783751 w 1918803"/>
              <a:gd name="connsiteY18" fmla="*/ 1368624 h 1802827"/>
              <a:gd name="connsiteX19" fmla="*/ 1680564 w 1918803"/>
              <a:gd name="connsiteY19" fmla="*/ 1181695 h 1802827"/>
              <a:gd name="connsiteX20" fmla="*/ 1811708 w 1918803"/>
              <a:gd name="connsiteY20" fmla="*/ 788425 h 1802827"/>
              <a:gd name="connsiteX21" fmla="*/ 1882367 w 1918803"/>
              <a:gd name="connsiteY21" fmla="*/ 518580 h 1802827"/>
              <a:gd name="connsiteX22" fmla="*/ 1777401 w 1918803"/>
              <a:gd name="connsiteY22" fmla="*/ 359089 h 1802827"/>
              <a:gd name="connsiteX23" fmla="*/ 1710726 w 1918803"/>
              <a:gd name="connsiteY23" fmla="*/ 215557 h 1802827"/>
              <a:gd name="connsiteX24" fmla="*/ 1572614 w 1918803"/>
              <a:gd name="connsiteY24" fmla="*/ 55841 h 1802827"/>
              <a:gd name="connsiteX25" fmla="*/ 1263051 w 1918803"/>
              <a:gd name="connsiteY25" fmla="*/ 35238 h 1802827"/>
              <a:gd name="connsiteX26" fmla="*/ 818551 w 1918803"/>
              <a:gd name="connsiteY26" fmla="*/ 501 h 1802827"/>
              <a:gd name="connsiteX0" fmla="*/ 818551 w 1918801"/>
              <a:gd name="connsiteY0" fmla="*/ 311 h 1802637"/>
              <a:gd name="connsiteX1" fmla="*/ 435964 w 1918801"/>
              <a:gd name="connsiteY1" fmla="*/ 35072 h 1802637"/>
              <a:gd name="connsiteX2" fmla="*/ 213660 w 1918801"/>
              <a:gd name="connsiteY2" fmla="*/ 73211 h 1802637"/>
              <a:gd name="connsiteX3" fmla="*/ 88109 w 1918801"/>
              <a:gd name="connsiteY3" fmla="*/ 233647 h 1802637"/>
              <a:gd name="connsiteX4" fmla="*/ 126401 w 1918801"/>
              <a:gd name="connsiteY4" fmla="*/ 409886 h 1802637"/>
              <a:gd name="connsiteX5" fmla="*/ 29244 w 1918801"/>
              <a:gd name="connsiteY5" fmla="*/ 509476 h 1802637"/>
              <a:gd name="connsiteX6" fmla="*/ 51650 w 1918801"/>
              <a:gd name="connsiteY6" fmla="*/ 706990 h 1802637"/>
              <a:gd name="connsiteX7" fmla="*/ 627 w 1918801"/>
              <a:gd name="connsiteY7" fmla="*/ 923063 h 1802637"/>
              <a:gd name="connsiteX8" fmla="*/ 46856 w 1918801"/>
              <a:gd name="connsiteY8" fmla="*/ 1089098 h 1802637"/>
              <a:gd name="connsiteX9" fmla="*/ 46772 w 1918801"/>
              <a:gd name="connsiteY9" fmla="*/ 1146497 h 1802637"/>
              <a:gd name="connsiteX10" fmla="*/ 3003 w 1918801"/>
              <a:gd name="connsiteY10" fmla="*/ 1342259 h 1802637"/>
              <a:gd name="connsiteX11" fmla="*/ 14275 w 1918801"/>
              <a:gd name="connsiteY11" fmla="*/ 1550702 h 1802637"/>
              <a:gd name="connsiteX12" fmla="*/ 97826 w 1918801"/>
              <a:gd name="connsiteY12" fmla="*/ 1702111 h 1802637"/>
              <a:gd name="connsiteX13" fmla="*/ 232764 w 1918801"/>
              <a:gd name="connsiteY13" fmla="*/ 1781393 h 1802637"/>
              <a:gd name="connsiteX14" fmla="*/ 523276 w 1918801"/>
              <a:gd name="connsiteY14" fmla="*/ 1791011 h 1802637"/>
              <a:gd name="connsiteX15" fmla="*/ 1348776 w 1918801"/>
              <a:gd name="connsiteY15" fmla="*/ 1794186 h 1802637"/>
              <a:gd name="connsiteX16" fmla="*/ 1647226 w 1918801"/>
              <a:gd name="connsiteY16" fmla="*/ 1784661 h 1802637"/>
              <a:gd name="connsiteX17" fmla="*/ 1915864 w 1918801"/>
              <a:gd name="connsiteY17" fmla="*/ 1586849 h 1802637"/>
              <a:gd name="connsiteX18" fmla="*/ 1783751 w 1918801"/>
              <a:gd name="connsiteY18" fmla="*/ 1368434 h 1802637"/>
              <a:gd name="connsiteX19" fmla="*/ 1680564 w 1918801"/>
              <a:gd name="connsiteY19" fmla="*/ 1181505 h 1802637"/>
              <a:gd name="connsiteX20" fmla="*/ 1811708 w 1918801"/>
              <a:gd name="connsiteY20" fmla="*/ 788235 h 1802637"/>
              <a:gd name="connsiteX21" fmla="*/ 1882367 w 1918801"/>
              <a:gd name="connsiteY21" fmla="*/ 518390 h 1802637"/>
              <a:gd name="connsiteX22" fmla="*/ 1777401 w 1918801"/>
              <a:gd name="connsiteY22" fmla="*/ 358899 h 1802637"/>
              <a:gd name="connsiteX23" fmla="*/ 1710726 w 1918801"/>
              <a:gd name="connsiteY23" fmla="*/ 215367 h 1802637"/>
              <a:gd name="connsiteX24" fmla="*/ 1572614 w 1918801"/>
              <a:gd name="connsiteY24" fmla="*/ 55651 h 1802637"/>
              <a:gd name="connsiteX25" fmla="*/ 1263051 w 1918801"/>
              <a:gd name="connsiteY25" fmla="*/ 35048 h 1802637"/>
              <a:gd name="connsiteX26" fmla="*/ 818551 w 1918801"/>
              <a:gd name="connsiteY26" fmla="*/ 311 h 1802637"/>
              <a:gd name="connsiteX0" fmla="*/ 818551 w 1918496"/>
              <a:gd name="connsiteY0" fmla="*/ 311 h 1802637"/>
              <a:gd name="connsiteX1" fmla="*/ 435964 w 1918496"/>
              <a:gd name="connsiteY1" fmla="*/ 35072 h 1802637"/>
              <a:gd name="connsiteX2" fmla="*/ 213660 w 1918496"/>
              <a:gd name="connsiteY2" fmla="*/ 73211 h 1802637"/>
              <a:gd name="connsiteX3" fmla="*/ 88109 w 1918496"/>
              <a:gd name="connsiteY3" fmla="*/ 233647 h 1802637"/>
              <a:gd name="connsiteX4" fmla="*/ 126401 w 1918496"/>
              <a:gd name="connsiteY4" fmla="*/ 409886 h 1802637"/>
              <a:gd name="connsiteX5" fmla="*/ 29244 w 1918496"/>
              <a:gd name="connsiteY5" fmla="*/ 509476 h 1802637"/>
              <a:gd name="connsiteX6" fmla="*/ 51650 w 1918496"/>
              <a:gd name="connsiteY6" fmla="*/ 706990 h 1802637"/>
              <a:gd name="connsiteX7" fmla="*/ 627 w 1918496"/>
              <a:gd name="connsiteY7" fmla="*/ 923063 h 1802637"/>
              <a:gd name="connsiteX8" fmla="*/ 46856 w 1918496"/>
              <a:gd name="connsiteY8" fmla="*/ 1089098 h 1802637"/>
              <a:gd name="connsiteX9" fmla="*/ 46772 w 1918496"/>
              <a:gd name="connsiteY9" fmla="*/ 1146497 h 1802637"/>
              <a:gd name="connsiteX10" fmla="*/ 3003 w 1918496"/>
              <a:gd name="connsiteY10" fmla="*/ 1342259 h 1802637"/>
              <a:gd name="connsiteX11" fmla="*/ 14275 w 1918496"/>
              <a:gd name="connsiteY11" fmla="*/ 1550702 h 1802637"/>
              <a:gd name="connsiteX12" fmla="*/ 97826 w 1918496"/>
              <a:gd name="connsiteY12" fmla="*/ 1702111 h 1802637"/>
              <a:gd name="connsiteX13" fmla="*/ 232764 w 1918496"/>
              <a:gd name="connsiteY13" fmla="*/ 1781393 h 1802637"/>
              <a:gd name="connsiteX14" fmla="*/ 523276 w 1918496"/>
              <a:gd name="connsiteY14" fmla="*/ 1791011 h 1802637"/>
              <a:gd name="connsiteX15" fmla="*/ 1348776 w 1918496"/>
              <a:gd name="connsiteY15" fmla="*/ 1794186 h 1802637"/>
              <a:gd name="connsiteX16" fmla="*/ 1647226 w 1918496"/>
              <a:gd name="connsiteY16" fmla="*/ 1784661 h 1802637"/>
              <a:gd name="connsiteX17" fmla="*/ 1915864 w 1918496"/>
              <a:gd name="connsiteY17" fmla="*/ 1586849 h 1802637"/>
              <a:gd name="connsiteX18" fmla="*/ 1783751 w 1918496"/>
              <a:gd name="connsiteY18" fmla="*/ 1368434 h 1802637"/>
              <a:gd name="connsiteX19" fmla="*/ 1776027 w 1918496"/>
              <a:gd name="connsiteY19" fmla="*/ 1137612 h 1802637"/>
              <a:gd name="connsiteX20" fmla="*/ 1811708 w 1918496"/>
              <a:gd name="connsiteY20" fmla="*/ 788235 h 1802637"/>
              <a:gd name="connsiteX21" fmla="*/ 1882367 w 1918496"/>
              <a:gd name="connsiteY21" fmla="*/ 518390 h 1802637"/>
              <a:gd name="connsiteX22" fmla="*/ 1777401 w 1918496"/>
              <a:gd name="connsiteY22" fmla="*/ 358899 h 1802637"/>
              <a:gd name="connsiteX23" fmla="*/ 1710726 w 1918496"/>
              <a:gd name="connsiteY23" fmla="*/ 215367 h 1802637"/>
              <a:gd name="connsiteX24" fmla="*/ 1572614 w 1918496"/>
              <a:gd name="connsiteY24" fmla="*/ 55651 h 1802637"/>
              <a:gd name="connsiteX25" fmla="*/ 1263051 w 1918496"/>
              <a:gd name="connsiteY25" fmla="*/ 35048 h 1802637"/>
              <a:gd name="connsiteX26" fmla="*/ 818551 w 1918496"/>
              <a:gd name="connsiteY26" fmla="*/ 311 h 180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8496" h="1802637" fill="norm" stroke="1" extrusionOk="0">
                <a:moveTo>
                  <a:pt x="818551" y="311"/>
                </a:moveTo>
                <a:cubicBezTo>
                  <a:pt x="707426" y="-3129"/>
                  <a:pt x="536779" y="22922"/>
                  <a:pt x="435964" y="35072"/>
                </a:cubicBezTo>
                <a:cubicBezTo>
                  <a:pt x="335149" y="47222"/>
                  <a:pt x="271636" y="40115"/>
                  <a:pt x="213660" y="73211"/>
                </a:cubicBezTo>
                <a:cubicBezTo>
                  <a:pt x="155684" y="106307"/>
                  <a:pt x="102652" y="177535"/>
                  <a:pt x="88109" y="233647"/>
                </a:cubicBezTo>
                <a:cubicBezTo>
                  <a:pt x="73566" y="289759"/>
                  <a:pt x="136212" y="363915"/>
                  <a:pt x="126401" y="409886"/>
                </a:cubicBezTo>
                <a:cubicBezTo>
                  <a:pt x="116590" y="455857"/>
                  <a:pt x="41702" y="459959"/>
                  <a:pt x="29244" y="509476"/>
                </a:cubicBezTo>
                <a:cubicBezTo>
                  <a:pt x="16786" y="558993"/>
                  <a:pt x="56419" y="638059"/>
                  <a:pt x="51650" y="706990"/>
                </a:cubicBezTo>
                <a:cubicBezTo>
                  <a:pt x="46881" y="775921"/>
                  <a:pt x="1426" y="859378"/>
                  <a:pt x="627" y="923063"/>
                </a:cubicBezTo>
                <a:cubicBezTo>
                  <a:pt x="-172" y="986748"/>
                  <a:pt x="39165" y="1051859"/>
                  <a:pt x="46856" y="1089098"/>
                </a:cubicBezTo>
                <a:cubicBezTo>
                  <a:pt x="54547" y="1126337"/>
                  <a:pt x="54081" y="1104304"/>
                  <a:pt x="46772" y="1146497"/>
                </a:cubicBezTo>
                <a:cubicBezTo>
                  <a:pt x="39463" y="1188691"/>
                  <a:pt x="8419" y="1274892"/>
                  <a:pt x="3003" y="1342259"/>
                </a:cubicBezTo>
                <a:cubicBezTo>
                  <a:pt x="-2413" y="1409627"/>
                  <a:pt x="-1529" y="1490727"/>
                  <a:pt x="14275" y="1550702"/>
                </a:cubicBezTo>
                <a:cubicBezTo>
                  <a:pt x="30079" y="1610677"/>
                  <a:pt x="61411" y="1663662"/>
                  <a:pt x="97826" y="1702111"/>
                </a:cubicBezTo>
                <a:cubicBezTo>
                  <a:pt x="134241" y="1740560"/>
                  <a:pt x="161856" y="1766576"/>
                  <a:pt x="232764" y="1781393"/>
                </a:cubicBezTo>
                <a:cubicBezTo>
                  <a:pt x="303672" y="1796210"/>
                  <a:pt x="337274" y="1788879"/>
                  <a:pt x="523276" y="1791011"/>
                </a:cubicBezTo>
                <a:lnTo>
                  <a:pt x="1348776" y="1794186"/>
                </a:lnTo>
                <a:cubicBezTo>
                  <a:pt x="1536101" y="1793128"/>
                  <a:pt x="1552711" y="1819217"/>
                  <a:pt x="1647226" y="1784661"/>
                </a:cubicBezTo>
                <a:cubicBezTo>
                  <a:pt x="1741741" y="1750105"/>
                  <a:pt x="1893110" y="1656220"/>
                  <a:pt x="1915864" y="1586849"/>
                </a:cubicBezTo>
                <a:cubicBezTo>
                  <a:pt x="1938618" y="1517478"/>
                  <a:pt x="1807057" y="1443307"/>
                  <a:pt x="1783751" y="1368434"/>
                </a:cubicBezTo>
                <a:cubicBezTo>
                  <a:pt x="1760445" y="1293561"/>
                  <a:pt x="1771367" y="1234312"/>
                  <a:pt x="1776027" y="1137612"/>
                </a:cubicBezTo>
                <a:cubicBezTo>
                  <a:pt x="1780687" y="1040912"/>
                  <a:pt x="1793985" y="891439"/>
                  <a:pt x="1811708" y="788235"/>
                </a:cubicBezTo>
                <a:cubicBezTo>
                  <a:pt x="1829431" y="685031"/>
                  <a:pt x="1888085" y="589946"/>
                  <a:pt x="1882367" y="518390"/>
                </a:cubicBezTo>
                <a:cubicBezTo>
                  <a:pt x="1876649" y="446834"/>
                  <a:pt x="1806008" y="409403"/>
                  <a:pt x="1777401" y="358899"/>
                </a:cubicBezTo>
                <a:cubicBezTo>
                  <a:pt x="1748794" y="308395"/>
                  <a:pt x="1744857" y="265908"/>
                  <a:pt x="1710726" y="215367"/>
                </a:cubicBezTo>
                <a:cubicBezTo>
                  <a:pt x="1676595" y="164826"/>
                  <a:pt x="1651989" y="79993"/>
                  <a:pt x="1572614" y="55651"/>
                </a:cubicBezTo>
                <a:cubicBezTo>
                  <a:pt x="1493239" y="31309"/>
                  <a:pt x="1263051" y="35048"/>
                  <a:pt x="1263051" y="35048"/>
                </a:cubicBezTo>
                <a:lnTo>
                  <a:pt x="818551" y="31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4" name="Скругленная прямоугольная выноска 3" hidden="0"/>
          <p:cNvSpPr/>
          <p:nvPr isPhoto="0" userDrawn="0"/>
        </p:nvSpPr>
        <p:spPr bwMode="auto">
          <a:xfrm>
            <a:off x="2047102" y="3982453"/>
            <a:ext cx="989729" cy="432275"/>
          </a:xfrm>
          <a:prstGeom prst="wedgeRoundRectCallout">
            <a:avLst>
              <a:gd name="adj1" fmla="val 48793"/>
              <a:gd name="adj2" fmla="val 89183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Эксимол</a:t>
            </a: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94" name="Скругленная прямоугольная выноска 93" hidden="0"/>
          <p:cNvSpPr/>
          <p:nvPr isPhoto="0" userDrawn="0"/>
        </p:nvSpPr>
        <p:spPr bwMode="auto">
          <a:xfrm>
            <a:off x="4033130" y="3985079"/>
            <a:ext cx="916167" cy="432275"/>
          </a:xfrm>
          <a:prstGeom prst="wedgeRoundRectCallout">
            <a:avLst>
              <a:gd name="adj1" fmla="val 73109"/>
              <a:gd name="adj2" fmla="val 72806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Унисолт</a:t>
            </a: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97" name="Полилиния 96" hidden="0"/>
          <p:cNvSpPr/>
          <p:nvPr isPhoto="0" userDrawn="0"/>
        </p:nvSpPr>
        <p:spPr bwMode="auto">
          <a:xfrm>
            <a:off x="6988011" y="1410896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98" name="Прямоугольник 97" hidden="0"/>
          <p:cNvSpPr/>
          <p:nvPr isPhoto="0" userDrawn="0"/>
        </p:nvSpPr>
        <p:spPr bwMode="auto">
          <a:xfrm>
            <a:off x="7089071" y="1410895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cxnSp>
        <p:nvCxnSpPr>
          <p:cNvPr id="99" name="Прямая соединительная линия 98" hidden="0"/>
          <p:cNvCxnSpPr>
            <a:cxnSpLocks/>
          </p:cNvCxnSpPr>
          <p:nvPr isPhoto="0" userDrawn="0"/>
        </p:nvCxnSpPr>
        <p:spPr bwMode="auto">
          <a:xfrm>
            <a:off x="7080279" y="1410895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 hidden="0"/>
          <p:cNvCxnSpPr>
            <a:cxnSpLocks/>
          </p:cNvCxnSpPr>
          <p:nvPr isPhoto="0" userDrawn="0"/>
        </p:nvCxnSpPr>
        <p:spPr bwMode="auto">
          <a:xfrm>
            <a:off x="7498127" y="1410895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Равнобедренный треугольник 100" hidden="0"/>
          <p:cNvSpPr/>
          <p:nvPr isPhoto="0" userDrawn="0"/>
        </p:nvSpPr>
        <p:spPr bwMode="auto">
          <a:xfrm rot="5400000">
            <a:off x="7526041" y="5553963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2" name="Равнобедренный треугольник 101" hidden="0"/>
          <p:cNvSpPr/>
          <p:nvPr isPhoto="0" userDrawn="0"/>
        </p:nvSpPr>
        <p:spPr bwMode="auto">
          <a:xfrm rot="5400000">
            <a:off x="7526041" y="604037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3" name="Равнобедренный треугольник 102" hidden="0"/>
          <p:cNvSpPr/>
          <p:nvPr isPhoto="0" userDrawn="0"/>
        </p:nvSpPr>
        <p:spPr bwMode="auto">
          <a:xfrm rot="5400000">
            <a:off x="7527157" y="5802235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4" name="Равнобедренный треугольник 103" hidden="0"/>
          <p:cNvSpPr/>
          <p:nvPr isPhoto="0" userDrawn="0"/>
        </p:nvSpPr>
        <p:spPr bwMode="auto">
          <a:xfrm rot="5400000" flipV="1">
            <a:off x="6945265" y="5553363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5" name="Равнобедренный треугольник 104" hidden="0"/>
          <p:cNvSpPr/>
          <p:nvPr isPhoto="0" userDrawn="0"/>
        </p:nvSpPr>
        <p:spPr bwMode="auto">
          <a:xfrm rot="5400000" flipV="1">
            <a:off x="6943033" y="5798461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6" name="Равнобедренный треугольник 105" hidden="0"/>
          <p:cNvSpPr/>
          <p:nvPr isPhoto="0" userDrawn="0"/>
        </p:nvSpPr>
        <p:spPr bwMode="auto">
          <a:xfrm rot="5400000" flipV="1">
            <a:off x="6945265" y="6039778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7" name="Равнобедренный треугольник 106" hidden="0"/>
          <p:cNvSpPr/>
          <p:nvPr isPhoto="0" userDrawn="0"/>
        </p:nvSpPr>
        <p:spPr bwMode="auto">
          <a:xfrm rot="5400000">
            <a:off x="7527825" y="4839763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8" name="Равнобедренный треугольник 107" hidden="0"/>
          <p:cNvSpPr/>
          <p:nvPr isPhoto="0" userDrawn="0"/>
        </p:nvSpPr>
        <p:spPr bwMode="auto">
          <a:xfrm rot="5400000">
            <a:off x="7527825" y="532617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09" name="Равнобедренный треугольник 108" hidden="0"/>
          <p:cNvSpPr/>
          <p:nvPr isPhoto="0" userDrawn="0"/>
        </p:nvSpPr>
        <p:spPr bwMode="auto">
          <a:xfrm rot="5400000">
            <a:off x="7527157" y="5088035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0" name="Равнобедренный треугольник 109" hidden="0"/>
          <p:cNvSpPr/>
          <p:nvPr isPhoto="0" userDrawn="0"/>
        </p:nvSpPr>
        <p:spPr bwMode="auto">
          <a:xfrm rot="5400000" flipV="1">
            <a:off x="6947051" y="4839163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1" name="Равнобедренный треугольник 110" hidden="0"/>
          <p:cNvSpPr/>
          <p:nvPr isPhoto="0" userDrawn="0"/>
        </p:nvSpPr>
        <p:spPr bwMode="auto">
          <a:xfrm rot="5400000" flipV="1">
            <a:off x="6944817" y="5084261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2" name="Равнобедренный треугольник 111" hidden="0"/>
          <p:cNvSpPr/>
          <p:nvPr isPhoto="0" userDrawn="0"/>
        </p:nvSpPr>
        <p:spPr bwMode="auto">
          <a:xfrm rot="5400000" flipV="1">
            <a:off x="6947051" y="5325578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3" name="Равнобедренный треугольник 112" hidden="0"/>
          <p:cNvSpPr/>
          <p:nvPr isPhoto="0" userDrawn="0"/>
        </p:nvSpPr>
        <p:spPr bwMode="auto">
          <a:xfrm rot="5400000">
            <a:off x="7527825" y="461265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4" name="Равнобедренный треугольник 113" hidden="0"/>
          <p:cNvSpPr/>
          <p:nvPr isPhoto="0" userDrawn="0"/>
        </p:nvSpPr>
        <p:spPr bwMode="auto">
          <a:xfrm rot="5400000">
            <a:off x="7527157" y="4374515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5" name="Равнобедренный треугольник 114" hidden="0"/>
          <p:cNvSpPr/>
          <p:nvPr isPhoto="0" userDrawn="0"/>
        </p:nvSpPr>
        <p:spPr bwMode="auto">
          <a:xfrm rot="5400000" flipV="1">
            <a:off x="6944817" y="4370741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6" name="Равнобедренный треугольник 115" hidden="0"/>
          <p:cNvSpPr/>
          <p:nvPr isPhoto="0" userDrawn="0"/>
        </p:nvSpPr>
        <p:spPr bwMode="auto">
          <a:xfrm rot="5400000" flipV="1">
            <a:off x="6947051" y="4612058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7" name="Прямоугольник 71" hidden="0"/>
          <p:cNvSpPr/>
          <p:nvPr isPhoto="0" userDrawn="0"/>
        </p:nvSpPr>
        <p:spPr bwMode="auto">
          <a:xfrm>
            <a:off x="7213820" y="1402575"/>
            <a:ext cx="167251" cy="2963312"/>
          </a:xfrm>
          <a:custGeom>
            <a:avLst/>
            <a:gdLst>
              <a:gd name="connsiteX0" fmla="*/ 0 w 166792"/>
              <a:gd name="connsiteY0" fmla="*/ 0 h 4874663"/>
              <a:gd name="connsiteX1" fmla="*/ 166792 w 166792"/>
              <a:gd name="connsiteY1" fmla="*/ 0 h 4874663"/>
              <a:gd name="connsiteX2" fmla="*/ 166792 w 166792"/>
              <a:gd name="connsiteY2" fmla="*/ 4874663 h 4874663"/>
              <a:gd name="connsiteX3" fmla="*/ 0 w 166792"/>
              <a:gd name="connsiteY3" fmla="*/ 4874663 h 4874663"/>
              <a:gd name="connsiteX4" fmla="*/ 0 w 166792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27026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3178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465753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1451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67250"/>
              <a:gd name="connsiteY0" fmla="*/ 0 h 4874663"/>
              <a:gd name="connsiteX1" fmla="*/ 166792 w 167250"/>
              <a:gd name="connsiteY1" fmla="*/ 0 h 4874663"/>
              <a:gd name="connsiteX2" fmla="*/ 166791 w 167250"/>
              <a:gd name="connsiteY2" fmla="*/ 4539599 h 4874663"/>
              <a:gd name="connsiteX3" fmla="*/ 0 w 167250"/>
              <a:gd name="connsiteY3" fmla="*/ 4874663 h 4874663"/>
              <a:gd name="connsiteX4" fmla="*/ 0 w 167250"/>
              <a:gd name="connsiteY4" fmla="*/ 0 h 4874663"/>
              <a:gd name="connsiteX0" fmla="*/ 0 w 167250"/>
              <a:gd name="connsiteY0" fmla="*/ 0 h 4874663"/>
              <a:gd name="connsiteX1" fmla="*/ 166792 w 167250"/>
              <a:gd name="connsiteY1" fmla="*/ 0 h 4874663"/>
              <a:gd name="connsiteX2" fmla="*/ 166791 w 167250"/>
              <a:gd name="connsiteY2" fmla="*/ 4696285 h 4874663"/>
              <a:gd name="connsiteX3" fmla="*/ 0 w 167250"/>
              <a:gd name="connsiteY3" fmla="*/ 4874663 h 4874663"/>
              <a:gd name="connsiteX4" fmla="*/ 0 w 167250"/>
              <a:gd name="connsiteY4" fmla="*/ 0 h 487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0" h="4874663" fill="norm" stroke="1" extrusionOk="0">
                <a:moveTo>
                  <a:pt x="0" y="0"/>
                </a:moveTo>
                <a:lnTo>
                  <a:pt x="166792" y="0"/>
                </a:lnTo>
                <a:cubicBezTo>
                  <a:pt x="168379" y="1575675"/>
                  <a:pt x="165204" y="3120610"/>
                  <a:pt x="166791" y="4696285"/>
                </a:cubicBezTo>
                <a:lnTo>
                  <a:pt x="0" y="48746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18" name="Прямоугольник 117" hidden="0"/>
          <p:cNvSpPr/>
          <p:nvPr isPhoto="0" userDrawn="0"/>
        </p:nvSpPr>
        <p:spPr bwMode="auto">
          <a:xfrm>
            <a:off x="7120045" y="6016885"/>
            <a:ext cx="353671" cy="361603"/>
          </a:xfrm>
          <a:prstGeom prst="rect">
            <a:avLst/>
          </a:pr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121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/>
              <a:t>10</a:t>
            </a:r>
            <a:endParaRPr lang="ru-RU"/>
          </a:p>
        </p:txBody>
      </p:sp>
      <p:sp>
        <p:nvSpPr>
          <p:cNvPr id="122" name="TextBox 121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ГЛУШЕНИЯ НА СКВАЖИНЕ ОРЕНБУРГСКОГО НГКМ («ГАЗПРОМ ДОБЫЧА ОРЕНБУРГ»)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0"/>
          <p:cNvGraphicFramePr>
            <a:graphicFrameLocks xmlns:a="http://schemas.openxmlformats.org/drawingml/2006/main" noGrp="1"/>
          </p:cNvGraphicFramePr>
          <p:nvPr isPhoto="0" userDrawn="0">
            <p:ph idx="1" hasCustomPrompt="0"/>
          </p:nvPr>
        </p:nvGraphicFramePr>
        <p:xfrm>
          <a:off x="6889062" y="1609119"/>
          <a:ext cx="4897150" cy="1694863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4897150"/>
              </a:tblGrid>
              <a:tr h="294639">
                <a:tc>
                  <a:txBody>
                    <a:bodyPr/>
                    <a:p>
                      <a:pPr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P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пл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                                                               2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,4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МПа                                                                                    </a:t>
                      </a:r>
                      <a:endParaRPr/>
                    </a:p>
                  </a:txBody>
                  <a:tcPr/>
                </a:tc>
              </a:tr>
              <a:tr h="29463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Искусственный забой                               1265 м                            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310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Эксплуатационная колонна         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0-1289м, 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-146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мм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63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Интервалы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перфорации                       1235-1249 м</a:t>
                      </a:r>
                      <a:endParaRPr lang="ru-RU" sz="1300">
                        <a:latin typeface="Segoe UI"/>
                        <a:cs typeface="Segoe UI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784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 НКТ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                                                               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D-73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мм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                                                                 до глубины 1178 м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                                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Объект 2" hidden="0"/>
          <p:cNvSpPr txBox="1"/>
          <p:nvPr isPhoto="0" userDrawn="0"/>
        </p:nvSpPr>
        <p:spPr bwMode="auto">
          <a:xfrm>
            <a:off x="6889062" y="3313247"/>
            <a:ext cx="4897149" cy="2932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>
                <a:solidFill>
                  <a:srgbClr val="096D6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>
                <a:solidFill>
                  <a:srgbClr val="096D63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>
                <a:solidFill>
                  <a:srgbClr val="096D6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rgbClr val="096D63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rgbClr val="096D6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1350" b="1">
                <a:solidFill>
                  <a:schemeClr val="tx1"/>
                </a:solidFill>
                <a:latin typeface="Segoe UI"/>
                <a:cs typeface="Segoe UI"/>
              </a:rPr>
              <a:t>Порядок проведения работ: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Закачали в трубное пространство при закрытом 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затрубном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10 м</a:t>
            </a:r>
            <a:r>
              <a:rPr lang="ru-RU" sz="1350" baseline="30000">
                <a:solidFill>
                  <a:schemeClr val="tx1"/>
                </a:solidFill>
                <a:latin typeface="Segoe UI"/>
                <a:cs typeface="Segoe UI"/>
              </a:rPr>
              <a:t>3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эмульсии «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Эксимол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» на поглощении.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Закачали в трубное пространство при закрытом 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затрубном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11 м</a:t>
            </a:r>
            <a:r>
              <a:rPr lang="ru-RU" sz="1350" baseline="30000">
                <a:solidFill>
                  <a:schemeClr val="tx1"/>
                </a:solidFill>
                <a:latin typeface="Segoe UI"/>
                <a:cs typeface="Segoe UI"/>
              </a:rPr>
              <a:t>3 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блокирующего состава «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Unisolt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-M» с добавлением карбонатного 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кольматанта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на поглощении. 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Продавили блокирующий состав закачкой в трубное 3,6 м</a:t>
            </a:r>
            <a:r>
              <a:rPr lang="ru-RU" sz="1350" baseline="30000">
                <a:solidFill>
                  <a:schemeClr val="tx1"/>
                </a:solidFill>
                <a:latin typeface="Segoe UI"/>
                <a:cs typeface="Segoe UI"/>
              </a:rPr>
              <a:t>3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тех. жидкости р = 1,0 г/см</a:t>
            </a:r>
            <a:r>
              <a:rPr lang="ru-RU" sz="1350" baseline="30000">
                <a:solidFill>
                  <a:schemeClr val="tx1"/>
                </a:solidFill>
                <a:latin typeface="Segoe UI"/>
                <a:cs typeface="Segoe UI"/>
              </a:rPr>
              <a:t>3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Загерметизировали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 скважину. После выдержки не менее 6 часов, отбили уровнемером статический уровень в скважине, стравили остаточные давления и долили скважину рабочим раствором согласно расчётам по гидростатике</a:t>
            </a:r>
            <a:r>
              <a:rPr lang="en-US" sz="1350">
                <a:solidFill>
                  <a:schemeClr val="tx1"/>
                </a:solidFill>
                <a:latin typeface="Segoe UI"/>
                <a:cs typeface="Segoe UI"/>
              </a:rPr>
              <a:t>/</a:t>
            </a:r>
            <a:endParaRPr lang="ru-RU" sz="1350" b="1">
              <a:solidFill>
                <a:schemeClr val="tx1"/>
              </a:solidFill>
              <a:latin typeface="Segoe UI"/>
              <a:cs typeface="Segoe UI"/>
            </a:endParaRPr>
          </a:p>
          <a:p>
            <a:pPr marL="0" indent="0">
              <a:buNone/>
              <a:defRPr/>
            </a:pPr>
            <a:r>
              <a:rPr lang="ru-RU" sz="1350" b="1">
                <a:solidFill>
                  <a:schemeClr val="tx1"/>
                </a:solidFill>
                <a:latin typeface="Segoe UI"/>
                <a:cs typeface="Segoe UI"/>
              </a:rPr>
              <a:t>Итог</a:t>
            </a:r>
            <a:r>
              <a:rPr lang="en-US" sz="1350" b="1">
                <a:solidFill>
                  <a:schemeClr val="tx1"/>
                </a:solidFill>
                <a:latin typeface="Segoe UI"/>
                <a:cs typeface="Segoe UI"/>
              </a:rPr>
              <a:t>: </a:t>
            </a:r>
            <a:r>
              <a:rPr lang="ru-RU" sz="1350" b="1">
                <a:solidFill>
                  <a:schemeClr val="tx1"/>
                </a:solidFill>
                <a:latin typeface="Segoe UI"/>
                <a:cs typeface="Segoe UI"/>
              </a:rPr>
              <a:t>скважина заглушена с первого раза без осложнений .</a:t>
            </a: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pic>
        <p:nvPicPr>
          <p:cNvPr id="3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73189" y="2086264"/>
            <a:ext cx="5897777" cy="3906983"/>
          </a:xfrm>
          <a:prstGeom prst="rect">
            <a:avLst/>
          </a:prstGeom>
        </p:spPr>
      </p:pic>
      <p:sp>
        <p:nvSpPr>
          <p:cNvPr id="7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85307" y="118430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/>
              <a:t>11</a:t>
            </a:r>
            <a:endParaRPr lang="ru-RU"/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ГЛУШЕНИЯ НА СКВАЖИНЕ СТАРО-КАЗАНКОВСКОГО НЕФТЯНОГО МЕСТОРОЖДЕНИЯ (ООО «БАШНЕФТЬ-ДОБЫЧА»)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0"/>
          <p:cNvSpPr/>
          <p:nvPr isPhoto="0" userDrawn="0"/>
        </p:nvSpPr>
        <p:spPr bwMode="auto">
          <a:xfrm>
            <a:off x="1058779" y="1648990"/>
            <a:ext cx="10386533" cy="422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/>
              <a:buChar char="Ø"/>
              <a:defRPr/>
            </a:pPr>
            <a:r>
              <a:rPr lang="ru-RU" sz="1600" b="1">
                <a:latin typeface="Segoe UI"/>
                <a:cs typeface="Segoe UI"/>
              </a:rPr>
              <a:t>ПАВ для самоотклоняющегося кислотного состава </a:t>
            </a:r>
            <a:endParaRPr lang="en-US" sz="1600" b="1">
              <a:latin typeface="Segoe UI"/>
              <a:cs typeface="Segoe UI"/>
            </a:endParaRPr>
          </a:p>
          <a:p>
            <a:pPr>
              <a:defRPr/>
            </a:pPr>
            <a:r>
              <a:rPr lang="en-US" sz="1600" b="1">
                <a:latin typeface="Segoe UI"/>
                <a:cs typeface="Segoe UI"/>
              </a:rPr>
              <a:t>     </a:t>
            </a:r>
            <a:r>
              <a:rPr lang="ru-RU" sz="1600" b="1">
                <a:latin typeface="Segoe UI"/>
                <a:cs typeface="Segoe UI"/>
              </a:rPr>
              <a:t>«СТРИМ-С»</a:t>
            </a:r>
            <a:r>
              <a:rPr lang="en-US" sz="1600" b="1">
                <a:latin typeface="Segoe UI"/>
                <a:cs typeface="Segoe UI"/>
              </a:rPr>
              <a:t> </a:t>
            </a:r>
            <a:r>
              <a:rPr lang="ru-RU" sz="1600" b="1">
                <a:latin typeface="Segoe UI"/>
                <a:cs typeface="Segoe UI"/>
              </a:rPr>
              <a:t>и «СТРИМ-</a:t>
            </a:r>
            <a:r>
              <a:rPr lang="en-US" sz="1600" b="1">
                <a:latin typeface="Segoe UI"/>
                <a:cs typeface="Segoe UI"/>
              </a:rPr>
              <a:t>G</a:t>
            </a:r>
            <a:r>
              <a:rPr lang="ru-RU" sz="1600" b="1">
                <a:latin typeface="Segoe UI"/>
                <a:cs typeface="Segoe UI"/>
              </a:rPr>
              <a:t>».</a:t>
            </a:r>
            <a:endParaRPr/>
          </a:p>
          <a:p>
            <a:pPr marL="285744" indent="-285744">
              <a:buFont typeface="Wingdings"/>
              <a:buChar char="Ø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Wingdings"/>
              <a:buChar char="Ø"/>
              <a:defRPr/>
            </a:pPr>
            <a:r>
              <a:rPr lang="ru-RU" sz="1600" b="1">
                <a:latin typeface="Segoe UI"/>
                <a:cs typeface="Segoe UI"/>
              </a:rPr>
              <a:t>Моющие составы серии «</a:t>
            </a:r>
            <a:r>
              <a:rPr lang="ru-RU" sz="1600" b="1">
                <a:latin typeface="Segoe UI"/>
                <a:cs typeface="Segoe UI"/>
              </a:rPr>
              <a:t>Неоминол</a:t>
            </a:r>
            <a:r>
              <a:rPr lang="ru-RU" sz="1600" b="1">
                <a:latin typeface="Segoe UI"/>
                <a:cs typeface="Segoe UI"/>
              </a:rPr>
              <a:t>» и «</a:t>
            </a:r>
            <a:r>
              <a:rPr lang="ru-RU" sz="1600" b="1">
                <a:latin typeface="Segoe UI"/>
                <a:cs typeface="Segoe UI"/>
              </a:rPr>
              <a:t>Биксол</a:t>
            </a:r>
            <a:r>
              <a:rPr lang="ru-RU" sz="1600" b="1">
                <a:latin typeface="Segoe UI"/>
                <a:cs typeface="Segoe UI"/>
              </a:rPr>
              <a:t>».</a:t>
            </a:r>
            <a:endParaRPr/>
          </a:p>
          <a:p>
            <a:pPr marL="285744" indent="-285744">
              <a:buFont typeface="Wingdings"/>
              <a:buChar char="Ø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Wingdings"/>
              <a:buChar char="Ø"/>
              <a:defRPr/>
            </a:pPr>
            <a:r>
              <a:rPr lang="ru-RU" sz="1600" b="1">
                <a:latin typeface="Segoe UI"/>
                <a:cs typeface="Segoe UI"/>
              </a:rPr>
              <a:t>Кислотные составы: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Замедленные кислотные составы «</a:t>
            </a:r>
            <a:r>
              <a:rPr lang="ru-RU" sz="1350">
                <a:latin typeface="Segoe UI"/>
                <a:cs typeface="Segoe UI"/>
              </a:rPr>
              <a:t>Дискор</a:t>
            </a:r>
            <a:r>
              <a:rPr lang="ru-RU" sz="1350">
                <a:latin typeface="Segoe UI"/>
                <a:cs typeface="Segoe UI"/>
              </a:rPr>
              <a:t> 10», «</a:t>
            </a:r>
            <a:r>
              <a:rPr lang="ru-RU" sz="1350">
                <a:latin typeface="Segoe UI"/>
                <a:cs typeface="Segoe UI"/>
              </a:rPr>
              <a:t>Дискор</a:t>
            </a:r>
            <a:r>
              <a:rPr lang="ru-RU" sz="1350">
                <a:latin typeface="Segoe UI"/>
                <a:cs typeface="Segoe UI"/>
              </a:rPr>
              <a:t> 20»;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Органический кислотный состав «</a:t>
            </a:r>
            <a:r>
              <a:rPr lang="ru-RU" sz="1350">
                <a:latin typeface="Segoe UI"/>
                <a:cs typeface="Segoe UI"/>
              </a:rPr>
              <a:t>Орикс</a:t>
            </a:r>
            <a:r>
              <a:rPr lang="ru-RU" sz="135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Растворитель АСПО «</a:t>
            </a:r>
            <a:r>
              <a:rPr lang="ru-RU" sz="1350">
                <a:latin typeface="Segoe UI"/>
                <a:cs typeface="Segoe UI"/>
              </a:rPr>
              <a:t>Синтасол</a:t>
            </a:r>
            <a:r>
              <a:rPr lang="ru-RU" sz="135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Термопенокислотный</a:t>
            </a:r>
            <a:r>
              <a:rPr lang="ru-RU" sz="1350">
                <a:latin typeface="Segoe UI"/>
                <a:cs typeface="Segoe UI"/>
              </a:rPr>
              <a:t> состав «</a:t>
            </a:r>
            <a:r>
              <a:rPr lang="ru-RU" sz="1350">
                <a:latin typeface="Segoe UI"/>
                <a:cs typeface="Segoe UI"/>
              </a:rPr>
              <a:t>Термосин</a:t>
            </a:r>
            <a:r>
              <a:rPr lang="ru-RU" sz="1350">
                <a:latin typeface="Segoe UI"/>
                <a:cs typeface="Segoe UI"/>
              </a:rPr>
              <a:t>». </a:t>
            </a:r>
            <a:endParaRPr/>
          </a:p>
          <a:p>
            <a:pPr marL="285744" indent="-285744">
              <a:buFont typeface="Wingdings"/>
              <a:buChar char="Ø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Wingdings"/>
              <a:buChar char="Ø"/>
              <a:defRPr/>
            </a:pPr>
            <a:r>
              <a:rPr lang="ru-RU" sz="1600" b="1">
                <a:latin typeface="Segoe UI"/>
                <a:cs typeface="Segoe UI"/>
              </a:rPr>
              <a:t>Добавки к кислоте: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Многофункциональный ПАВ «</a:t>
            </a:r>
            <a:r>
              <a:rPr lang="ru-RU" sz="1350">
                <a:latin typeface="Segoe UI"/>
                <a:cs typeface="Segoe UI"/>
              </a:rPr>
              <a:t>Сурфасол</a:t>
            </a:r>
            <a:r>
              <a:rPr lang="ru-RU" sz="135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Реагент «</a:t>
            </a:r>
            <a:r>
              <a:rPr lang="ru-RU" sz="1350">
                <a:latin typeface="Segoe UI"/>
                <a:cs typeface="Segoe UI"/>
              </a:rPr>
              <a:t>Сурфил</a:t>
            </a:r>
            <a:r>
              <a:rPr lang="ru-RU" sz="1350">
                <a:latin typeface="Segoe UI"/>
                <a:cs typeface="Segoe UI"/>
              </a:rPr>
              <a:t>»: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 i="1">
                <a:latin typeface="Segoe UI"/>
                <a:cs typeface="Segoe UI"/>
              </a:rPr>
              <a:t>марка А – деэмульгатор кислотного состава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 i="1">
                <a:latin typeface="Segoe UI"/>
                <a:cs typeface="Segoe UI"/>
              </a:rPr>
              <a:t>марка Б – диспергатор кислотного состава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Стабилизатор железа «</a:t>
            </a:r>
            <a:r>
              <a:rPr lang="ru-RU" sz="1350">
                <a:latin typeface="Segoe UI"/>
                <a:cs typeface="Segoe UI"/>
              </a:rPr>
              <a:t>Стаб</a:t>
            </a:r>
            <a:r>
              <a:rPr lang="ru-RU" sz="1350">
                <a:latin typeface="Segoe UI"/>
                <a:cs typeface="Segoe UI"/>
              </a:rPr>
              <a:t>-Фри»;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Ингибитор коррозии «Сатис» марок А и Б.</a:t>
            </a:r>
            <a:endParaRPr lang="en-US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Растворитель АСПО и гипсовых отложений «</a:t>
            </a:r>
            <a:r>
              <a:rPr lang="ru-RU" sz="1350">
                <a:latin typeface="Segoe UI"/>
                <a:cs typeface="Segoe UI"/>
              </a:rPr>
              <a:t>Синтасол</a:t>
            </a:r>
            <a:r>
              <a:rPr lang="ru-RU" sz="1350">
                <a:latin typeface="Segoe UI"/>
                <a:cs typeface="Segoe UI"/>
              </a:rPr>
              <a:t>»</a:t>
            </a:r>
            <a:endParaRPr/>
          </a:p>
        </p:txBody>
      </p:sp>
      <p:pic>
        <p:nvPicPr>
          <p:cNvPr id="6" name="Изображение 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653652" y="1469234"/>
            <a:ext cx="2993571" cy="2208665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653652" y="4065133"/>
            <a:ext cx="2993571" cy="2245179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/>
              <a:t>12</a:t>
            </a:r>
            <a:endParaRPr lang="ru-RU"/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РЕАГЕНТЫ ДЛЯ ОБРАБОТКИ ПРИЗАБОЙНОЙ ЧАСТИ ПЛАСТА И ИНТЕНСИФИКАЦИИ ПРИТОКА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1118289" y="1378123"/>
            <a:ext cx="10636079" cy="193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Составы «СТРИМ-С» и «СТРИМ-</a:t>
            </a:r>
            <a:r>
              <a:rPr lang="en-US" sz="1350">
                <a:latin typeface="Segoe UI"/>
                <a:cs typeface="Segoe UI"/>
              </a:rPr>
              <a:t>G</a:t>
            </a:r>
            <a:r>
              <a:rPr lang="ru-RU" sz="1350">
                <a:latin typeface="Segoe UI"/>
                <a:cs typeface="Segoe UI"/>
              </a:rPr>
              <a:t>» предназначены для эффективной обработки скважин эксплуатирующих пласты с неоднородным коллекторами и температурами от 20 до 130 С° и большими интервалами обработки.</a:t>
            </a:r>
            <a:endParaRPr/>
          </a:p>
          <a:p>
            <a:pPr algn="just">
              <a:defRPr/>
            </a:pPr>
            <a:endParaRPr lang="ru-RU" sz="1350">
              <a:latin typeface="Segoe UI"/>
              <a:cs typeface="Segoe UI"/>
            </a:endParaRPr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Данные кислотные составы многократно увеличивает вязкость в ходе реакции с карбонатной и терригенной породой пласта, тем самым отклоняя кислотный раствор в сторону низкопроницаемого коллектора. </a:t>
            </a:r>
            <a:endParaRPr/>
          </a:p>
          <a:p>
            <a:pPr algn="just">
              <a:defRPr/>
            </a:pPr>
            <a:endParaRPr lang="ru-RU" sz="1350">
              <a:latin typeface="Segoe UI"/>
              <a:cs typeface="Segoe UI"/>
            </a:endParaRPr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Раствор СКС проникает в зоны с высокой проницаемостью (рис.1). </a:t>
            </a:r>
            <a:endParaRPr/>
          </a:p>
          <a:p>
            <a:pPr algn="just">
              <a:defRPr/>
            </a:pPr>
            <a:endParaRPr lang="ru-RU" sz="1350">
              <a:latin typeface="Segoe UI"/>
              <a:cs typeface="Segoe UI"/>
            </a:endParaRPr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По мере нейтрализации кислоты происходит резкое загущение системы и образуется вязкостный барьер (рис.2).</a:t>
            </a:r>
            <a:endParaRPr/>
          </a:p>
        </p:txBody>
      </p:sp>
      <p:grpSp>
        <p:nvGrpSpPr>
          <p:cNvPr id="56" name="Группа 55" hidden="0"/>
          <p:cNvGrpSpPr/>
          <p:nvPr isPhoto="0" userDrawn="0"/>
        </p:nvGrpSpPr>
        <p:grpSpPr bwMode="auto">
          <a:xfrm>
            <a:off x="1239253" y="3695189"/>
            <a:ext cx="1588169" cy="2793480"/>
            <a:chOff x="1136821" y="1609724"/>
            <a:chExt cx="3273254" cy="4878943"/>
          </a:xfrm>
        </p:grpSpPr>
        <p:grpSp>
          <p:nvGrpSpPr>
            <p:cNvPr id="57" name="Группа 56" hidden="0"/>
            <p:cNvGrpSpPr/>
            <p:nvPr isPhoto="0" userDrawn="0"/>
          </p:nvGrpSpPr>
          <p:grpSpPr bwMode="auto">
            <a:xfrm>
              <a:off x="1136821" y="1609724"/>
              <a:ext cx="3273254" cy="4878943"/>
              <a:chOff x="1136821" y="1609724"/>
              <a:chExt cx="3273254" cy="4878943"/>
            </a:xfrm>
          </p:grpSpPr>
          <p:sp>
            <p:nvSpPr>
              <p:cNvPr id="64" name="Прямоугольник 63" hidden="0"/>
              <p:cNvSpPr/>
              <p:nvPr isPhoto="0" userDrawn="0"/>
            </p:nvSpPr>
            <p:spPr bwMode="auto">
              <a:xfrm>
                <a:off x="1136821" y="4810124"/>
                <a:ext cx="3273254" cy="1678543"/>
              </a:xfrm>
              <a:prstGeom prst="rect">
                <a:avLst/>
              </a:prstGeom>
              <a:blipFill>
                <a:blip r:embed="rId2"/>
                <a:stretch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10" name="Полилиния 109" hidden="0"/>
              <p:cNvSpPr/>
              <p:nvPr isPhoto="0" userDrawn="0"/>
            </p:nvSpPr>
            <p:spPr bwMode="auto">
              <a:xfrm>
                <a:off x="1309739" y="4802130"/>
                <a:ext cx="2998543" cy="1464649"/>
              </a:xfrm>
              <a:custGeom>
                <a:avLst/>
                <a:gdLst>
                  <a:gd name="connsiteX0" fmla="*/ 892040 w 2998544"/>
                  <a:gd name="connsiteY0" fmla="*/ 39356 h 1677195"/>
                  <a:gd name="connsiteX1" fmla="*/ 567187 w 2998544"/>
                  <a:gd name="connsiteY1" fmla="*/ 27325 h 1677195"/>
                  <a:gd name="connsiteX2" fmla="*/ 290461 w 2998544"/>
                  <a:gd name="connsiteY2" fmla="*/ 51388 h 1677195"/>
                  <a:gd name="connsiteX3" fmla="*/ 242335 w 2998544"/>
                  <a:gd name="connsiteY3" fmla="*/ 219830 h 1677195"/>
                  <a:gd name="connsiteX4" fmla="*/ 85924 w 2998544"/>
                  <a:gd name="connsiteY4" fmla="*/ 292019 h 1677195"/>
                  <a:gd name="connsiteX5" fmla="*/ 194208 w 2998544"/>
                  <a:gd name="connsiteY5" fmla="*/ 520619 h 1677195"/>
                  <a:gd name="connsiteX6" fmla="*/ 1703 w 2998544"/>
                  <a:gd name="connsiteY6" fmla="*/ 773283 h 1677195"/>
                  <a:gd name="connsiteX7" fmla="*/ 97956 w 2998544"/>
                  <a:gd name="connsiteY7" fmla="*/ 1025946 h 1677195"/>
                  <a:gd name="connsiteX8" fmla="*/ 61861 w 2998544"/>
                  <a:gd name="connsiteY8" fmla="*/ 1278609 h 1677195"/>
                  <a:gd name="connsiteX9" fmla="*/ 230303 w 2998544"/>
                  <a:gd name="connsiteY9" fmla="*/ 1410956 h 1677195"/>
                  <a:gd name="connsiteX10" fmla="*/ 254366 w 2998544"/>
                  <a:gd name="connsiteY10" fmla="*/ 1567367 h 1677195"/>
                  <a:gd name="connsiteX11" fmla="*/ 519061 w 2998544"/>
                  <a:gd name="connsiteY11" fmla="*/ 1663619 h 1677195"/>
                  <a:gd name="connsiteX12" fmla="*/ 2203482 w 2998544"/>
                  <a:gd name="connsiteY12" fmla="*/ 1663619 h 1677195"/>
                  <a:gd name="connsiteX13" fmla="*/ 2660682 w 2998544"/>
                  <a:gd name="connsiteY13" fmla="*/ 1543304 h 1677195"/>
                  <a:gd name="connsiteX14" fmla="*/ 2528335 w 2998544"/>
                  <a:gd name="connsiteY14" fmla="*/ 1398925 h 1677195"/>
                  <a:gd name="connsiteX15" fmla="*/ 2889282 w 2998544"/>
                  <a:gd name="connsiteY15" fmla="*/ 1290641 h 1677195"/>
                  <a:gd name="connsiteX16" fmla="*/ 2997566 w 2998544"/>
                  <a:gd name="connsiteY16" fmla="*/ 1086104 h 1677195"/>
                  <a:gd name="connsiteX17" fmla="*/ 2853187 w 2998544"/>
                  <a:gd name="connsiteY17" fmla="*/ 929693 h 1677195"/>
                  <a:gd name="connsiteX18" fmla="*/ 2997566 w 2998544"/>
                  <a:gd name="connsiteY18" fmla="*/ 761251 h 1677195"/>
                  <a:gd name="connsiteX19" fmla="*/ 2901314 w 2998544"/>
                  <a:gd name="connsiteY19" fmla="*/ 472493 h 1677195"/>
                  <a:gd name="connsiteX20" fmla="*/ 2624587 w 2998544"/>
                  <a:gd name="connsiteY20" fmla="*/ 484525 h 1677195"/>
                  <a:gd name="connsiteX21" fmla="*/ 2672714 w 2998544"/>
                  <a:gd name="connsiteY21" fmla="*/ 304051 h 1677195"/>
                  <a:gd name="connsiteX22" fmla="*/ 2672714 w 2998544"/>
                  <a:gd name="connsiteY22" fmla="*/ 147641 h 1677195"/>
                  <a:gd name="connsiteX23" fmla="*/ 2468177 w 2998544"/>
                  <a:gd name="connsiteY23" fmla="*/ 3262 h 1677195"/>
                  <a:gd name="connsiteX24" fmla="*/ 892040 w 2998544"/>
                  <a:gd name="connsiteY24" fmla="*/ 39356 h 16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998544" h="1677195" fill="norm" stroke="1" extrusionOk="0">
                    <a:moveTo>
                      <a:pt x="892040" y="39356"/>
                    </a:moveTo>
                    <a:cubicBezTo>
                      <a:pt x="575208" y="43367"/>
                      <a:pt x="667450" y="25320"/>
                      <a:pt x="567187" y="27325"/>
                    </a:cubicBezTo>
                    <a:cubicBezTo>
                      <a:pt x="466924" y="29330"/>
                      <a:pt x="344603" y="19304"/>
                      <a:pt x="290461" y="51388"/>
                    </a:cubicBezTo>
                    <a:cubicBezTo>
                      <a:pt x="236319" y="83472"/>
                      <a:pt x="276424" y="179725"/>
                      <a:pt x="242335" y="219830"/>
                    </a:cubicBezTo>
                    <a:cubicBezTo>
                      <a:pt x="208246" y="259935"/>
                      <a:pt x="93945" y="241888"/>
                      <a:pt x="85924" y="292019"/>
                    </a:cubicBezTo>
                    <a:cubicBezTo>
                      <a:pt x="77903" y="342150"/>
                      <a:pt x="208245" y="440408"/>
                      <a:pt x="194208" y="520619"/>
                    </a:cubicBezTo>
                    <a:cubicBezTo>
                      <a:pt x="180171" y="600830"/>
                      <a:pt x="17745" y="689062"/>
                      <a:pt x="1703" y="773283"/>
                    </a:cubicBezTo>
                    <a:cubicBezTo>
                      <a:pt x="-14339" y="857504"/>
                      <a:pt x="87930" y="941725"/>
                      <a:pt x="97956" y="1025946"/>
                    </a:cubicBezTo>
                    <a:cubicBezTo>
                      <a:pt x="107982" y="1110167"/>
                      <a:pt x="39803" y="1214441"/>
                      <a:pt x="61861" y="1278609"/>
                    </a:cubicBezTo>
                    <a:cubicBezTo>
                      <a:pt x="83919" y="1342777"/>
                      <a:pt x="198219" y="1362830"/>
                      <a:pt x="230303" y="1410956"/>
                    </a:cubicBezTo>
                    <a:cubicBezTo>
                      <a:pt x="262387" y="1459082"/>
                      <a:pt x="206240" y="1525257"/>
                      <a:pt x="254366" y="1567367"/>
                    </a:cubicBezTo>
                    <a:cubicBezTo>
                      <a:pt x="302492" y="1609477"/>
                      <a:pt x="194208" y="1647577"/>
                      <a:pt x="519061" y="1663619"/>
                    </a:cubicBezTo>
                    <a:cubicBezTo>
                      <a:pt x="843914" y="1679661"/>
                      <a:pt x="1846545" y="1683671"/>
                      <a:pt x="2203482" y="1663619"/>
                    </a:cubicBezTo>
                    <a:cubicBezTo>
                      <a:pt x="2560419" y="1643567"/>
                      <a:pt x="2606540" y="1587420"/>
                      <a:pt x="2660682" y="1543304"/>
                    </a:cubicBezTo>
                    <a:cubicBezTo>
                      <a:pt x="2714824" y="1499188"/>
                      <a:pt x="2490235" y="1441036"/>
                      <a:pt x="2528335" y="1398925"/>
                    </a:cubicBezTo>
                    <a:cubicBezTo>
                      <a:pt x="2566435" y="1356815"/>
                      <a:pt x="2811077" y="1342778"/>
                      <a:pt x="2889282" y="1290641"/>
                    </a:cubicBezTo>
                    <a:cubicBezTo>
                      <a:pt x="2967487" y="1238504"/>
                      <a:pt x="3003582" y="1146262"/>
                      <a:pt x="2997566" y="1086104"/>
                    </a:cubicBezTo>
                    <a:cubicBezTo>
                      <a:pt x="2991550" y="1025946"/>
                      <a:pt x="2853187" y="983835"/>
                      <a:pt x="2853187" y="929693"/>
                    </a:cubicBezTo>
                    <a:cubicBezTo>
                      <a:pt x="2853187" y="875551"/>
                      <a:pt x="2989545" y="837451"/>
                      <a:pt x="2997566" y="761251"/>
                    </a:cubicBezTo>
                    <a:cubicBezTo>
                      <a:pt x="3005587" y="685051"/>
                      <a:pt x="2963477" y="518614"/>
                      <a:pt x="2901314" y="472493"/>
                    </a:cubicBezTo>
                    <a:cubicBezTo>
                      <a:pt x="2839151" y="426372"/>
                      <a:pt x="2662687" y="512599"/>
                      <a:pt x="2624587" y="484525"/>
                    </a:cubicBezTo>
                    <a:cubicBezTo>
                      <a:pt x="2586487" y="456451"/>
                      <a:pt x="2664693" y="360198"/>
                      <a:pt x="2672714" y="304051"/>
                    </a:cubicBezTo>
                    <a:cubicBezTo>
                      <a:pt x="2680735" y="247904"/>
                      <a:pt x="2706804" y="197773"/>
                      <a:pt x="2672714" y="147641"/>
                    </a:cubicBezTo>
                    <a:cubicBezTo>
                      <a:pt x="2638624" y="97509"/>
                      <a:pt x="2756935" y="19304"/>
                      <a:pt x="2468177" y="3262"/>
                    </a:cubicBezTo>
                    <a:cubicBezTo>
                      <a:pt x="2179419" y="-12780"/>
                      <a:pt x="1208872" y="35345"/>
                      <a:pt x="892040" y="39356"/>
                    </a:cubicBezTo>
                    <a:close/>
                  </a:path>
                </a:pathLst>
              </a:custGeom>
              <a:solidFill>
                <a:srgbClr val="FF9999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65" name="Прямоугольник 64" hidden="0"/>
              <p:cNvSpPr/>
              <p:nvPr isPhoto="0" userDrawn="0"/>
            </p:nvSpPr>
            <p:spPr bwMode="auto">
              <a:xfrm>
                <a:off x="1136821" y="3305175"/>
                <a:ext cx="3273254" cy="1504950"/>
              </a:xfrm>
              <a:prstGeom prst="rect">
                <a:avLst/>
              </a:prstGeom>
              <a:blipFill>
                <a:blip r:embed="rId2">
                  <a:alphaModFix amt="80000"/>
                </a:blip>
                <a:stretch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66" name="Прямоугольник 65" hidden="0"/>
              <p:cNvSpPr/>
              <p:nvPr isPhoto="0" userDrawn="0"/>
            </p:nvSpPr>
            <p:spPr bwMode="auto">
              <a:xfrm>
                <a:off x="1136821" y="1609724"/>
                <a:ext cx="3273254" cy="1695450"/>
              </a:xfrm>
              <a:prstGeom prst="rect">
                <a:avLst/>
              </a:prstGeom>
              <a:blipFill>
                <a:blip r:embed="rId3">
                  <a:alphaModFix amt="80000"/>
                </a:blip>
                <a:stretch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67" name="Полилиния 66" hidden="0"/>
              <p:cNvSpPr/>
              <p:nvPr isPhoto="0" userDrawn="0"/>
            </p:nvSpPr>
            <p:spPr bwMode="auto">
              <a:xfrm>
                <a:off x="2000136" y="1609724"/>
                <a:ext cx="1477020" cy="4878232"/>
              </a:xfrm>
              <a:custGeom>
                <a:avLst/>
                <a:gdLst>
                  <a:gd name="connsiteX0" fmla="*/ 38214 w 1477020"/>
                  <a:gd name="connsiteY0" fmla="*/ 0 h 4878232"/>
                  <a:gd name="connsiteX1" fmla="*/ 95364 w 1477020"/>
                  <a:gd name="connsiteY1" fmla="*/ 295275 h 4878232"/>
                  <a:gd name="connsiteX2" fmla="*/ 66789 w 1477020"/>
                  <a:gd name="connsiteY2" fmla="*/ 809625 h 4878232"/>
                  <a:gd name="connsiteX3" fmla="*/ 114414 w 1477020"/>
                  <a:gd name="connsiteY3" fmla="*/ 1295400 h 4878232"/>
                  <a:gd name="connsiteX4" fmla="*/ 57264 w 1477020"/>
                  <a:gd name="connsiteY4" fmla="*/ 1714500 h 4878232"/>
                  <a:gd name="connsiteX5" fmla="*/ 133464 w 1477020"/>
                  <a:gd name="connsiteY5" fmla="*/ 2085975 h 4878232"/>
                  <a:gd name="connsiteX6" fmla="*/ 85839 w 1477020"/>
                  <a:gd name="connsiteY6" fmla="*/ 2571750 h 4878232"/>
                  <a:gd name="connsiteX7" fmla="*/ 85839 w 1477020"/>
                  <a:gd name="connsiteY7" fmla="*/ 2952750 h 4878232"/>
                  <a:gd name="connsiteX8" fmla="*/ 66789 w 1477020"/>
                  <a:gd name="connsiteY8" fmla="*/ 3457575 h 4878232"/>
                  <a:gd name="connsiteX9" fmla="*/ 95364 w 1477020"/>
                  <a:gd name="connsiteY9" fmla="*/ 3848100 h 4878232"/>
                  <a:gd name="connsiteX10" fmla="*/ 114 w 1477020"/>
                  <a:gd name="connsiteY10" fmla="*/ 4362450 h 4878232"/>
                  <a:gd name="connsiteX11" fmla="*/ 76314 w 1477020"/>
                  <a:gd name="connsiteY11" fmla="*/ 4762500 h 4878232"/>
                  <a:gd name="connsiteX12" fmla="*/ 95364 w 1477020"/>
                  <a:gd name="connsiteY12" fmla="*/ 4876800 h 4878232"/>
                  <a:gd name="connsiteX13" fmla="*/ 533514 w 1477020"/>
                  <a:gd name="connsiteY13" fmla="*/ 4829175 h 4878232"/>
                  <a:gd name="connsiteX14" fmla="*/ 1314564 w 1477020"/>
                  <a:gd name="connsiteY14" fmla="*/ 4867275 h 4878232"/>
                  <a:gd name="connsiteX15" fmla="*/ 1457439 w 1477020"/>
                  <a:gd name="connsiteY15" fmla="*/ 4800600 h 4878232"/>
                  <a:gd name="connsiteX16" fmla="*/ 1409814 w 1477020"/>
                  <a:gd name="connsiteY16" fmla="*/ 4486275 h 4878232"/>
                  <a:gd name="connsiteX17" fmla="*/ 1466964 w 1477020"/>
                  <a:gd name="connsiteY17" fmla="*/ 4019550 h 4878232"/>
                  <a:gd name="connsiteX18" fmla="*/ 1409814 w 1477020"/>
                  <a:gd name="connsiteY18" fmla="*/ 3562350 h 4878232"/>
                  <a:gd name="connsiteX19" fmla="*/ 1419339 w 1477020"/>
                  <a:gd name="connsiteY19" fmla="*/ 2847975 h 4878232"/>
                  <a:gd name="connsiteX20" fmla="*/ 1476489 w 1477020"/>
                  <a:gd name="connsiteY20" fmla="*/ 2505075 h 4878232"/>
                  <a:gd name="connsiteX21" fmla="*/ 1381239 w 1477020"/>
                  <a:gd name="connsiteY21" fmla="*/ 1876425 h 4878232"/>
                  <a:gd name="connsiteX22" fmla="*/ 1457439 w 1477020"/>
                  <a:gd name="connsiteY22" fmla="*/ 1428750 h 4878232"/>
                  <a:gd name="connsiteX23" fmla="*/ 1428864 w 1477020"/>
                  <a:gd name="connsiteY23" fmla="*/ 885825 h 4878232"/>
                  <a:gd name="connsiteX24" fmla="*/ 1409814 w 1477020"/>
                  <a:gd name="connsiteY24" fmla="*/ 542925 h 4878232"/>
                  <a:gd name="connsiteX25" fmla="*/ 1447914 w 1477020"/>
                  <a:gd name="connsiteY25" fmla="*/ 19050 h 487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77020" h="4878232" fill="norm" stroke="1" extrusionOk="0">
                    <a:moveTo>
                      <a:pt x="38214" y="0"/>
                    </a:moveTo>
                    <a:cubicBezTo>
                      <a:pt x="64408" y="80169"/>
                      <a:pt x="90602" y="160338"/>
                      <a:pt x="95364" y="295275"/>
                    </a:cubicBezTo>
                    <a:cubicBezTo>
                      <a:pt x="100126" y="430212"/>
                      <a:pt x="63614" y="642938"/>
                      <a:pt x="66789" y="809625"/>
                    </a:cubicBezTo>
                    <a:cubicBezTo>
                      <a:pt x="69964" y="976312"/>
                      <a:pt x="116001" y="1144588"/>
                      <a:pt x="114414" y="1295400"/>
                    </a:cubicBezTo>
                    <a:cubicBezTo>
                      <a:pt x="112827" y="1446212"/>
                      <a:pt x="54089" y="1582738"/>
                      <a:pt x="57264" y="1714500"/>
                    </a:cubicBezTo>
                    <a:cubicBezTo>
                      <a:pt x="60439" y="1846262"/>
                      <a:pt x="128702" y="1943100"/>
                      <a:pt x="133464" y="2085975"/>
                    </a:cubicBezTo>
                    <a:cubicBezTo>
                      <a:pt x="138227" y="2228850"/>
                      <a:pt x="93777" y="2427288"/>
                      <a:pt x="85839" y="2571750"/>
                    </a:cubicBezTo>
                    <a:cubicBezTo>
                      <a:pt x="77902" y="2716213"/>
                      <a:pt x="89014" y="2805113"/>
                      <a:pt x="85839" y="2952750"/>
                    </a:cubicBezTo>
                    <a:cubicBezTo>
                      <a:pt x="82664" y="3100388"/>
                      <a:pt x="65202" y="3308350"/>
                      <a:pt x="66789" y="3457575"/>
                    </a:cubicBezTo>
                    <a:cubicBezTo>
                      <a:pt x="68377" y="3606800"/>
                      <a:pt x="106477" y="3697287"/>
                      <a:pt x="95364" y="3848100"/>
                    </a:cubicBezTo>
                    <a:cubicBezTo>
                      <a:pt x="84251" y="3998913"/>
                      <a:pt x="3289" y="4210050"/>
                      <a:pt x="114" y="4362450"/>
                    </a:cubicBezTo>
                    <a:cubicBezTo>
                      <a:pt x="-3061" y="4514850"/>
                      <a:pt x="60439" y="4676775"/>
                      <a:pt x="76314" y="4762500"/>
                    </a:cubicBezTo>
                    <a:cubicBezTo>
                      <a:pt x="92189" y="4848225"/>
                      <a:pt x="19164" y="4865688"/>
                      <a:pt x="95364" y="4876800"/>
                    </a:cubicBezTo>
                    <a:cubicBezTo>
                      <a:pt x="171564" y="4887912"/>
                      <a:pt x="330314" y="4830762"/>
                      <a:pt x="533514" y="4829175"/>
                    </a:cubicBezTo>
                    <a:cubicBezTo>
                      <a:pt x="736714" y="4827588"/>
                      <a:pt x="1160577" y="4872037"/>
                      <a:pt x="1314564" y="4867275"/>
                    </a:cubicBezTo>
                    <a:cubicBezTo>
                      <a:pt x="1468551" y="4862513"/>
                      <a:pt x="1441564" y="4864100"/>
                      <a:pt x="1457439" y="4800600"/>
                    </a:cubicBezTo>
                    <a:cubicBezTo>
                      <a:pt x="1473314" y="4737100"/>
                      <a:pt x="1408227" y="4616450"/>
                      <a:pt x="1409814" y="4486275"/>
                    </a:cubicBezTo>
                    <a:cubicBezTo>
                      <a:pt x="1411402" y="4356100"/>
                      <a:pt x="1466964" y="4173537"/>
                      <a:pt x="1466964" y="4019550"/>
                    </a:cubicBezTo>
                    <a:cubicBezTo>
                      <a:pt x="1466964" y="3865563"/>
                      <a:pt x="1417751" y="3757612"/>
                      <a:pt x="1409814" y="3562350"/>
                    </a:cubicBezTo>
                    <a:cubicBezTo>
                      <a:pt x="1401877" y="3367088"/>
                      <a:pt x="1408227" y="3024188"/>
                      <a:pt x="1419339" y="2847975"/>
                    </a:cubicBezTo>
                    <a:cubicBezTo>
                      <a:pt x="1430452" y="2671763"/>
                      <a:pt x="1482839" y="2667000"/>
                      <a:pt x="1476489" y="2505075"/>
                    </a:cubicBezTo>
                    <a:cubicBezTo>
                      <a:pt x="1470139" y="2343150"/>
                      <a:pt x="1384414" y="2055812"/>
                      <a:pt x="1381239" y="1876425"/>
                    </a:cubicBezTo>
                    <a:cubicBezTo>
                      <a:pt x="1378064" y="1697038"/>
                      <a:pt x="1449502" y="1593850"/>
                      <a:pt x="1457439" y="1428750"/>
                    </a:cubicBezTo>
                    <a:cubicBezTo>
                      <a:pt x="1465376" y="1263650"/>
                      <a:pt x="1436801" y="1033462"/>
                      <a:pt x="1428864" y="885825"/>
                    </a:cubicBezTo>
                    <a:cubicBezTo>
                      <a:pt x="1420927" y="738188"/>
                      <a:pt x="1406639" y="687387"/>
                      <a:pt x="1409814" y="542925"/>
                    </a:cubicBezTo>
                    <a:cubicBezTo>
                      <a:pt x="1412989" y="398463"/>
                      <a:pt x="1430451" y="208756"/>
                      <a:pt x="1447914" y="19050"/>
                    </a:cubicBezTo>
                  </a:path>
                </a:pathLst>
              </a:custGeom>
              <a:blipFill>
                <a:blip r:embed="rId4"/>
                <a:tile algn="tl" flip="none" sx="100000" sy="100000" tx="0" ty="0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68" name="Прямоугольник 67" hidden="0"/>
              <p:cNvSpPr/>
              <p:nvPr isPhoto="0" userDrawn="0"/>
            </p:nvSpPr>
            <p:spPr bwMode="auto">
              <a:xfrm>
                <a:off x="2190750" y="1609724"/>
                <a:ext cx="1114425" cy="487894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8000">
                    <a:schemeClr val="bg1">
                      <a:lumMod val="85000"/>
                    </a:schemeClr>
                  </a:gs>
                  <a:gs pos="65000">
                    <a:srgbClr val="9D9D9D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cxnSp>
            <p:nvCxnSpPr>
              <p:cNvPr id="69" name="Прямая соединительная линия 68" hidden="0"/>
              <p:cNvCxnSpPr>
                <a:cxnSpLocks/>
              </p:cNvCxnSpPr>
              <p:nvPr isPhoto="0" userDrawn="0"/>
            </p:nvCxnSpPr>
            <p:spPr bwMode="auto">
              <a:xfrm>
                <a:off x="2190750" y="1609724"/>
                <a:ext cx="0" cy="4878943"/>
              </a:xfrm>
              <a:prstGeom prst="line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 hidden="0"/>
              <p:cNvCxnSpPr>
                <a:cxnSpLocks/>
              </p:cNvCxnSpPr>
              <p:nvPr isPhoto="0" userDrawn="0"/>
            </p:nvCxnSpPr>
            <p:spPr bwMode="auto">
              <a:xfrm>
                <a:off x="3305175" y="1609724"/>
                <a:ext cx="0" cy="4878943"/>
              </a:xfrm>
              <a:prstGeom prst="line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Равнобедренный треугольник 70" hidden="0"/>
              <p:cNvSpPr/>
              <p:nvPr isPhoto="0" userDrawn="0"/>
            </p:nvSpPr>
            <p:spPr bwMode="auto">
              <a:xfrm rot="5400000">
                <a:off x="3393977" y="1727201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2" name="Равнобедренный треугольник 71" hidden="0"/>
              <p:cNvSpPr/>
              <p:nvPr isPhoto="0" userDrawn="0"/>
            </p:nvSpPr>
            <p:spPr bwMode="auto">
              <a:xfrm rot="5400000">
                <a:off x="3393977" y="1972651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3" name="Равнобедренный треугольник 72" hidden="0"/>
              <p:cNvSpPr/>
              <p:nvPr isPhoto="0" userDrawn="0"/>
            </p:nvSpPr>
            <p:spPr bwMode="auto">
              <a:xfrm rot="5400000">
                <a:off x="3393977" y="2203757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4" name="Равнобедренный треугольник 73" hidden="0"/>
              <p:cNvSpPr/>
              <p:nvPr isPhoto="0" userDrawn="0"/>
            </p:nvSpPr>
            <p:spPr bwMode="auto">
              <a:xfrm rot="5400000">
                <a:off x="3393977" y="2449207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5" name="Равнобедренный треугольник 74" hidden="0"/>
              <p:cNvSpPr/>
              <p:nvPr isPhoto="0" userDrawn="0"/>
            </p:nvSpPr>
            <p:spPr bwMode="auto">
              <a:xfrm rot="5400000">
                <a:off x="3393977" y="2693318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6" name="Равнобедренный треугольник 75" hidden="0"/>
              <p:cNvSpPr/>
              <p:nvPr isPhoto="0" userDrawn="0"/>
            </p:nvSpPr>
            <p:spPr bwMode="auto">
              <a:xfrm rot="5400000">
                <a:off x="3393977" y="2938768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7" name="Равнобедренный треугольник 76" hidden="0"/>
              <p:cNvSpPr/>
              <p:nvPr isPhoto="0" userDrawn="0"/>
            </p:nvSpPr>
            <p:spPr bwMode="auto">
              <a:xfrm rot="5400000">
                <a:off x="3393977" y="3169874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8" name="Равнобедренный треугольник 77" hidden="0"/>
              <p:cNvSpPr/>
              <p:nvPr isPhoto="0" userDrawn="0"/>
            </p:nvSpPr>
            <p:spPr bwMode="auto">
              <a:xfrm rot="5400000">
                <a:off x="3393977" y="3415324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79" name="Равнобедренный треугольник 78" hidden="0"/>
              <p:cNvSpPr/>
              <p:nvPr isPhoto="0" userDrawn="0"/>
            </p:nvSpPr>
            <p:spPr bwMode="auto">
              <a:xfrm rot="5400000">
                <a:off x="3390802" y="3648994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0" name="Равнобедренный треугольник 79" hidden="0"/>
              <p:cNvSpPr/>
              <p:nvPr isPhoto="0" userDrawn="0"/>
            </p:nvSpPr>
            <p:spPr bwMode="auto">
              <a:xfrm rot="5400000">
                <a:off x="3390802" y="3894444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1" name="Равнобедренный треугольник 80" hidden="0"/>
              <p:cNvSpPr/>
              <p:nvPr isPhoto="0" userDrawn="0"/>
            </p:nvSpPr>
            <p:spPr bwMode="auto">
              <a:xfrm rot="5400000">
                <a:off x="3390802" y="412555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2" name="Равнобедренный треугольник 81" hidden="0"/>
              <p:cNvSpPr/>
              <p:nvPr isPhoto="0" userDrawn="0"/>
            </p:nvSpPr>
            <p:spPr bwMode="auto">
              <a:xfrm rot="5400000">
                <a:off x="3390802" y="437100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3" name="Равнобедренный треугольник 82" hidden="0"/>
              <p:cNvSpPr/>
              <p:nvPr isPhoto="0" userDrawn="0"/>
            </p:nvSpPr>
            <p:spPr bwMode="auto">
              <a:xfrm rot="5400000">
                <a:off x="3393977" y="460595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4" name="Равнобедренный треугольник 83" hidden="0"/>
              <p:cNvSpPr/>
              <p:nvPr isPhoto="0" userDrawn="0"/>
            </p:nvSpPr>
            <p:spPr bwMode="auto">
              <a:xfrm rot="5400000">
                <a:off x="3390802" y="483962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5" name="Равнобедренный треугольник 84" hidden="0"/>
              <p:cNvSpPr/>
              <p:nvPr isPhoto="0" userDrawn="0"/>
            </p:nvSpPr>
            <p:spPr bwMode="auto">
              <a:xfrm rot="5400000">
                <a:off x="3390802" y="508507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6" name="Равнобедренный треугольник 85" hidden="0"/>
              <p:cNvSpPr/>
              <p:nvPr isPhoto="0" userDrawn="0"/>
            </p:nvSpPr>
            <p:spPr bwMode="auto">
              <a:xfrm rot="5400000">
                <a:off x="3390802" y="5316176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7" name="Равнобедренный треугольник 86" hidden="0"/>
              <p:cNvSpPr/>
              <p:nvPr isPhoto="0" userDrawn="0"/>
            </p:nvSpPr>
            <p:spPr bwMode="auto">
              <a:xfrm rot="5400000">
                <a:off x="3390802" y="5561626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8" name="Равнобедренный треугольник 87" hidden="0"/>
              <p:cNvSpPr/>
              <p:nvPr isPhoto="0" userDrawn="0"/>
            </p:nvSpPr>
            <p:spPr bwMode="auto">
              <a:xfrm rot="5400000">
                <a:off x="3393977" y="5802924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89" name="Равнобедренный треугольник 88" hidden="0"/>
              <p:cNvSpPr/>
              <p:nvPr isPhoto="0" userDrawn="0"/>
            </p:nvSpPr>
            <p:spPr bwMode="auto">
              <a:xfrm rot="5400000">
                <a:off x="3393976" y="6058510"/>
                <a:ext cx="114300" cy="333375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0" name="Равнобедренный треугольник 89" hidden="0"/>
              <p:cNvSpPr/>
              <p:nvPr isPhoto="0" userDrawn="0"/>
            </p:nvSpPr>
            <p:spPr bwMode="auto">
              <a:xfrm rot="5400000" flipV="1">
                <a:off x="2007352" y="1729238"/>
                <a:ext cx="114300" cy="298164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1" name="Равнобедренный треугольник 90" hidden="0"/>
              <p:cNvSpPr/>
              <p:nvPr isPhoto="0" userDrawn="0"/>
            </p:nvSpPr>
            <p:spPr bwMode="auto">
              <a:xfrm rot="5400000" flipV="1">
                <a:off x="2007353" y="1974689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2" name="Равнобедренный треугольник 91" hidden="0"/>
              <p:cNvSpPr/>
              <p:nvPr isPhoto="0" userDrawn="0"/>
            </p:nvSpPr>
            <p:spPr bwMode="auto">
              <a:xfrm rot="5400000" flipV="1">
                <a:off x="2007353" y="2205795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3" name="Равнобедренный треугольник 92" hidden="0"/>
              <p:cNvSpPr/>
              <p:nvPr isPhoto="0" userDrawn="0"/>
            </p:nvSpPr>
            <p:spPr bwMode="auto">
              <a:xfrm rot="5400000" flipV="1">
                <a:off x="2007353" y="2451245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4" name="Равнобедренный треугольник 93" hidden="0"/>
              <p:cNvSpPr/>
              <p:nvPr isPhoto="0" userDrawn="0"/>
            </p:nvSpPr>
            <p:spPr bwMode="auto">
              <a:xfrm rot="5400000" flipV="1">
                <a:off x="2007353" y="2695356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5" name="Равнобедренный треугольник 94" hidden="0"/>
              <p:cNvSpPr/>
              <p:nvPr isPhoto="0" userDrawn="0"/>
            </p:nvSpPr>
            <p:spPr bwMode="auto">
              <a:xfrm rot="5400000" flipV="1">
                <a:off x="2007353" y="2940806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6" name="Равнобедренный треугольник 95" hidden="0"/>
              <p:cNvSpPr/>
              <p:nvPr isPhoto="0" userDrawn="0"/>
            </p:nvSpPr>
            <p:spPr bwMode="auto">
              <a:xfrm rot="5400000" flipV="1">
                <a:off x="2007353" y="3171912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7" name="Равнобедренный треугольник 96" hidden="0"/>
              <p:cNvSpPr/>
              <p:nvPr isPhoto="0" userDrawn="0"/>
            </p:nvSpPr>
            <p:spPr bwMode="auto">
              <a:xfrm rot="5400000" flipV="1">
                <a:off x="2007353" y="3417362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8" name="Равнобедренный треугольник 97" hidden="0"/>
              <p:cNvSpPr/>
              <p:nvPr isPhoto="0" userDrawn="0"/>
            </p:nvSpPr>
            <p:spPr bwMode="auto">
              <a:xfrm rot="5400000" flipV="1">
                <a:off x="2004177" y="3651031"/>
                <a:ext cx="114300" cy="298163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99" name="Равнобедренный треугольник 98" hidden="0"/>
              <p:cNvSpPr/>
              <p:nvPr isPhoto="0" userDrawn="0"/>
            </p:nvSpPr>
            <p:spPr bwMode="auto">
              <a:xfrm rot="5400000" flipV="1">
                <a:off x="2004178" y="3896482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0" name="Равнобедренный треугольник 99" hidden="0"/>
              <p:cNvSpPr/>
              <p:nvPr isPhoto="0" userDrawn="0"/>
            </p:nvSpPr>
            <p:spPr bwMode="auto">
              <a:xfrm rot="5400000" flipV="1">
                <a:off x="2004178" y="412758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1" name="Равнобедренный треугольник 100" hidden="0"/>
              <p:cNvSpPr/>
              <p:nvPr isPhoto="0" userDrawn="0"/>
            </p:nvSpPr>
            <p:spPr bwMode="auto">
              <a:xfrm rot="5400000" flipV="1">
                <a:off x="2004178" y="437303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2" name="Равнобедренный треугольник 101" hidden="0"/>
              <p:cNvSpPr/>
              <p:nvPr isPhoto="0" userDrawn="0"/>
            </p:nvSpPr>
            <p:spPr bwMode="auto">
              <a:xfrm rot="5400000" flipV="1">
                <a:off x="2007353" y="460798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3" name="Равнобедренный треугольник 102" hidden="0"/>
              <p:cNvSpPr/>
              <p:nvPr isPhoto="0" userDrawn="0"/>
            </p:nvSpPr>
            <p:spPr bwMode="auto">
              <a:xfrm rot="5400000" flipV="1">
                <a:off x="2004178" y="484165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4" name="Равнобедренный треугольник 103" hidden="0"/>
              <p:cNvSpPr/>
              <p:nvPr isPhoto="0" userDrawn="0"/>
            </p:nvSpPr>
            <p:spPr bwMode="auto">
              <a:xfrm rot="5400000" flipV="1">
                <a:off x="2004178" y="508710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5" name="Равнобедренный треугольник 104" hidden="0"/>
              <p:cNvSpPr/>
              <p:nvPr isPhoto="0" userDrawn="0"/>
            </p:nvSpPr>
            <p:spPr bwMode="auto">
              <a:xfrm rot="5400000" flipV="1">
                <a:off x="2004178" y="5318214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6" name="Равнобедренный треугольник 105" hidden="0"/>
              <p:cNvSpPr/>
              <p:nvPr isPhoto="0" userDrawn="0"/>
            </p:nvSpPr>
            <p:spPr bwMode="auto">
              <a:xfrm rot="5400000" flipV="1">
                <a:off x="2004178" y="5563664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7" name="Равнобедренный треугольник 106" hidden="0"/>
              <p:cNvSpPr/>
              <p:nvPr isPhoto="0" userDrawn="0"/>
            </p:nvSpPr>
            <p:spPr bwMode="auto">
              <a:xfrm rot="5400000" flipV="1">
                <a:off x="2007353" y="5804962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8" name="Равнобедренный треугольник 107" hidden="0"/>
              <p:cNvSpPr/>
              <p:nvPr isPhoto="0" userDrawn="0"/>
            </p:nvSpPr>
            <p:spPr bwMode="auto">
              <a:xfrm rot="5400000" flipV="1">
                <a:off x="2007352" y="6060548"/>
                <a:ext cx="114300" cy="298161"/>
              </a:xfrm>
              <a:prstGeom prst="triangle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  <p:sp>
            <p:nvSpPr>
              <p:cNvPr id="109" name="Прямоугольник 108" hidden="0"/>
              <p:cNvSpPr/>
              <p:nvPr isPhoto="0" userDrawn="0"/>
            </p:nvSpPr>
            <p:spPr bwMode="auto">
              <a:xfrm>
                <a:off x="2224489" y="1619521"/>
                <a:ext cx="1046642" cy="4662827"/>
              </a:xfrm>
              <a:prstGeom prst="rect">
                <a:avLst/>
              </a:prstGeom>
              <a:solidFill>
                <a:srgbClr val="FF9999">
                  <a:alpha val="2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58" name="Прямая со стрелкой 57" hidden="0"/>
            <p:cNvCxnSpPr>
              <a:cxnSpLocks/>
            </p:cNvCxnSpPr>
            <p:nvPr isPhoto="0" userDrawn="0"/>
          </p:nvCxnSpPr>
          <p:spPr bwMode="auto">
            <a:xfrm>
              <a:off x="2498103" y="1836738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 hidden="0"/>
            <p:cNvCxnSpPr>
              <a:cxnSpLocks/>
            </p:cNvCxnSpPr>
            <p:nvPr isPhoto="0" userDrawn="0"/>
          </p:nvCxnSpPr>
          <p:spPr bwMode="auto">
            <a:xfrm>
              <a:off x="2969442" y="2297726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 hidden="0"/>
            <p:cNvCxnSpPr>
              <a:cxnSpLocks/>
            </p:cNvCxnSpPr>
            <p:nvPr isPhoto="0" userDrawn="0"/>
          </p:nvCxnSpPr>
          <p:spPr bwMode="auto">
            <a:xfrm>
              <a:off x="2498103" y="3106707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 hidden="0"/>
            <p:cNvCxnSpPr>
              <a:cxnSpLocks/>
            </p:cNvCxnSpPr>
            <p:nvPr isPhoto="0" userDrawn="0"/>
          </p:nvCxnSpPr>
          <p:spPr bwMode="auto">
            <a:xfrm>
              <a:off x="2960016" y="3915665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олилиния 61" hidden="0"/>
            <p:cNvSpPr/>
            <p:nvPr isPhoto="0" userDrawn="0"/>
          </p:nvSpPr>
          <p:spPr bwMode="auto">
            <a:xfrm>
              <a:off x="1866507" y="4713402"/>
              <a:ext cx="647815" cy="772998"/>
            </a:xfrm>
            <a:custGeom>
              <a:avLst/>
              <a:gdLst>
                <a:gd name="connsiteX0" fmla="*/ 641023 w 647815"/>
                <a:gd name="connsiteY0" fmla="*/ 0 h 772998"/>
                <a:gd name="connsiteX1" fmla="*/ 631596 w 647815"/>
                <a:gd name="connsiteY1" fmla="*/ 499621 h 772998"/>
                <a:gd name="connsiteX2" fmla="*/ 499621 w 647815"/>
                <a:gd name="connsiteY2" fmla="*/ 678730 h 772998"/>
                <a:gd name="connsiteX3" fmla="*/ 0 w 647815"/>
                <a:gd name="connsiteY3" fmla="*/ 772998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815" h="772998" fill="norm" stroke="1" extrusionOk="0">
                  <a:moveTo>
                    <a:pt x="641023" y="0"/>
                  </a:moveTo>
                  <a:cubicBezTo>
                    <a:pt x="648093" y="193249"/>
                    <a:pt x="655163" y="386499"/>
                    <a:pt x="631596" y="499621"/>
                  </a:cubicBezTo>
                  <a:cubicBezTo>
                    <a:pt x="608029" y="612743"/>
                    <a:pt x="604887" y="633167"/>
                    <a:pt x="499621" y="678730"/>
                  </a:cubicBezTo>
                  <a:cubicBezTo>
                    <a:pt x="394355" y="724293"/>
                    <a:pt x="197177" y="748645"/>
                    <a:pt x="0" y="7729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63" name="Полилиния 62" hidden="0"/>
            <p:cNvSpPr/>
            <p:nvPr isPhoto="0" userDrawn="0"/>
          </p:nvSpPr>
          <p:spPr bwMode="auto">
            <a:xfrm flipH="1">
              <a:off x="3005824" y="5182493"/>
              <a:ext cx="663384" cy="772998"/>
            </a:xfrm>
            <a:custGeom>
              <a:avLst/>
              <a:gdLst>
                <a:gd name="connsiteX0" fmla="*/ 641023 w 647815"/>
                <a:gd name="connsiteY0" fmla="*/ 0 h 772998"/>
                <a:gd name="connsiteX1" fmla="*/ 631596 w 647815"/>
                <a:gd name="connsiteY1" fmla="*/ 499621 h 772998"/>
                <a:gd name="connsiteX2" fmla="*/ 499621 w 647815"/>
                <a:gd name="connsiteY2" fmla="*/ 678730 h 772998"/>
                <a:gd name="connsiteX3" fmla="*/ 0 w 647815"/>
                <a:gd name="connsiteY3" fmla="*/ 772998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815" h="772998" fill="norm" stroke="1" extrusionOk="0">
                  <a:moveTo>
                    <a:pt x="641023" y="0"/>
                  </a:moveTo>
                  <a:cubicBezTo>
                    <a:pt x="648093" y="193249"/>
                    <a:pt x="655163" y="386499"/>
                    <a:pt x="631596" y="499621"/>
                  </a:cubicBezTo>
                  <a:cubicBezTo>
                    <a:pt x="608029" y="612743"/>
                    <a:pt x="604887" y="633167"/>
                    <a:pt x="499621" y="678730"/>
                  </a:cubicBezTo>
                  <a:cubicBezTo>
                    <a:pt x="394355" y="724293"/>
                    <a:pt x="197177" y="748645"/>
                    <a:pt x="0" y="7729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</p:grpSp>
      <p:grpSp>
        <p:nvGrpSpPr>
          <p:cNvPr id="111" name="Группа 110" hidden="0"/>
          <p:cNvGrpSpPr/>
          <p:nvPr isPhoto="0" userDrawn="0"/>
        </p:nvGrpSpPr>
        <p:grpSpPr bwMode="auto">
          <a:xfrm>
            <a:off x="3368136" y="3700232"/>
            <a:ext cx="1588169" cy="2793074"/>
            <a:chOff x="4596458" y="1609724"/>
            <a:chExt cx="3273254" cy="4878943"/>
          </a:xfrm>
        </p:grpSpPr>
        <p:sp>
          <p:nvSpPr>
            <p:cNvPr id="114" name="Прямоугольник 113" hidden="0"/>
            <p:cNvSpPr/>
            <p:nvPr isPhoto="0" userDrawn="0"/>
          </p:nvSpPr>
          <p:spPr bwMode="auto">
            <a:xfrm>
              <a:off x="4596458" y="3305175"/>
              <a:ext cx="3273254" cy="1504950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9" name="Полилиния 158" hidden="0"/>
            <p:cNvSpPr/>
            <p:nvPr isPhoto="0" userDrawn="0"/>
          </p:nvSpPr>
          <p:spPr bwMode="auto">
            <a:xfrm>
              <a:off x="4699011" y="3341269"/>
              <a:ext cx="2998543" cy="1464649"/>
            </a:xfrm>
            <a:custGeom>
              <a:avLst/>
              <a:gdLst>
                <a:gd name="connsiteX0" fmla="*/ 892040 w 2998544"/>
                <a:gd name="connsiteY0" fmla="*/ 39356 h 1677195"/>
                <a:gd name="connsiteX1" fmla="*/ 567187 w 2998544"/>
                <a:gd name="connsiteY1" fmla="*/ 27325 h 1677195"/>
                <a:gd name="connsiteX2" fmla="*/ 290461 w 2998544"/>
                <a:gd name="connsiteY2" fmla="*/ 51388 h 1677195"/>
                <a:gd name="connsiteX3" fmla="*/ 242335 w 2998544"/>
                <a:gd name="connsiteY3" fmla="*/ 219830 h 1677195"/>
                <a:gd name="connsiteX4" fmla="*/ 85924 w 2998544"/>
                <a:gd name="connsiteY4" fmla="*/ 292019 h 1677195"/>
                <a:gd name="connsiteX5" fmla="*/ 194208 w 2998544"/>
                <a:gd name="connsiteY5" fmla="*/ 520619 h 1677195"/>
                <a:gd name="connsiteX6" fmla="*/ 1703 w 2998544"/>
                <a:gd name="connsiteY6" fmla="*/ 773283 h 1677195"/>
                <a:gd name="connsiteX7" fmla="*/ 97956 w 2998544"/>
                <a:gd name="connsiteY7" fmla="*/ 1025946 h 1677195"/>
                <a:gd name="connsiteX8" fmla="*/ 61861 w 2998544"/>
                <a:gd name="connsiteY8" fmla="*/ 1278609 h 1677195"/>
                <a:gd name="connsiteX9" fmla="*/ 230303 w 2998544"/>
                <a:gd name="connsiteY9" fmla="*/ 1410956 h 1677195"/>
                <a:gd name="connsiteX10" fmla="*/ 254366 w 2998544"/>
                <a:gd name="connsiteY10" fmla="*/ 1567367 h 1677195"/>
                <a:gd name="connsiteX11" fmla="*/ 519061 w 2998544"/>
                <a:gd name="connsiteY11" fmla="*/ 1663619 h 1677195"/>
                <a:gd name="connsiteX12" fmla="*/ 2203482 w 2998544"/>
                <a:gd name="connsiteY12" fmla="*/ 1663619 h 1677195"/>
                <a:gd name="connsiteX13" fmla="*/ 2660682 w 2998544"/>
                <a:gd name="connsiteY13" fmla="*/ 1543304 h 1677195"/>
                <a:gd name="connsiteX14" fmla="*/ 2528335 w 2998544"/>
                <a:gd name="connsiteY14" fmla="*/ 1398925 h 1677195"/>
                <a:gd name="connsiteX15" fmla="*/ 2889282 w 2998544"/>
                <a:gd name="connsiteY15" fmla="*/ 1290641 h 1677195"/>
                <a:gd name="connsiteX16" fmla="*/ 2997566 w 2998544"/>
                <a:gd name="connsiteY16" fmla="*/ 1086104 h 1677195"/>
                <a:gd name="connsiteX17" fmla="*/ 2853187 w 2998544"/>
                <a:gd name="connsiteY17" fmla="*/ 929693 h 1677195"/>
                <a:gd name="connsiteX18" fmla="*/ 2997566 w 2998544"/>
                <a:gd name="connsiteY18" fmla="*/ 761251 h 1677195"/>
                <a:gd name="connsiteX19" fmla="*/ 2901314 w 2998544"/>
                <a:gd name="connsiteY19" fmla="*/ 472493 h 1677195"/>
                <a:gd name="connsiteX20" fmla="*/ 2624587 w 2998544"/>
                <a:gd name="connsiteY20" fmla="*/ 484525 h 1677195"/>
                <a:gd name="connsiteX21" fmla="*/ 2672714 w 2998544"/>
                <a:gd name="connsiteY21" fmla="*/ 304051 h 1677195"/>
                <a:gd name="connsiteX22" fmla="*/ 2672714 w 2998544"/>
                <a:gd name="connsiteY22" fmla="*/ 147641 h 1677195"/>
                <a:gd name="connsiteX23" fmla="*/ 2468177 w 2998544"/>
                <a:gd name="connsiteY23" fmla="*/ 3262 h 1677195"/>
                <a:gd name="connsiteX24" fmla="*/ 892040 w 2998544"/>
                <a:gd name="connsiteY24" fmla="*/ 39356 h 16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98544" h="1677195" fill="norm" stroke="1" extrusionOk="0">
                  <a:moveTo>
                    <a:pt x="892040" y="39356"/>
                  </a:moveTo>
                  <a:cubicBezTo>
                    <a:pt x="575208" y="43367"/>
                    <a:pt x="667450" y="25320"/>
                    <a:pt x="567187" y="27325"/>
                  </a:cubicBezTo>
                  <a:cubicBezTo>
                    <a:pt x="466924" y="29330"/>
                    <a:pt x="344603" y="19304"/>
                    <a:pt x="290461" y="51388"/>
                  </a:cubicBezTo>
                  <a:cubicBezTo>
                    <a:pt x="236319" y="83472"/>
                    <a:pt x="276424" y="179725"/>
                    <a:pt x="242335" y="219830"/>
                  </a:cubicBezTo>
                  <a:cubicBezTo>
                    <a:pt x="208246" y="259935"/>
                    <a:pt x="93945" y="241888"/>
                    <a:pt x="85924" y="292019"/>
                  </a:cubicBezTo>
                  <a:cubicBezTo>
                    <a:pt x="77903" y="342150"/>
                    <a:pt x="208245" y="440408"/>
                    <a:pt x="194208" y="520619"/>
                  </a:cubicBezTo>
                  <a:cubicBezTo>
                    <a:pt x="180171" y="600830"/>
                    <a:pt x="17745" y="689062"/>
                    <a:pt x="1703" y="773283"/>
                  </a:cubicBezTo>
                  <a:cubicBezTo>
                    <a:pt x="-14339" y="857504"/>
                    <a:pt x="87930" y="941725"/>
                    <a:pt x="97956" y="1025946"/>
                  </a:cubicBezTo>
                  <a:cubicBezTo>
                    <a:pt x="107982" y="1110167"/>
                    <a:pt x="39803" y="1214441"/>
                    <a:pt x="61861" y="1278609"/>
                  </a:cubicBezTo>
                  <a:cubicBezTo>
                    <a:pt x="83919" y="1342777"/>
                    <a:pt x="198219" y="1362830"/>
                    <a:pt x="230303" y="1410956"/>
                  </a:cubicBezTo>
                  <a:cubicBezTo>
                    <a:pt x="262387" y="1459082"/>
                    <a:pt x="206240" y="1525257"/>
                    <a:pt x="254366" y="1567367"/>
                  </a:cubicBezTo>
                  <a:cubicBezTo>
                    <a:pt x="302492" y="1609477"/>
                    <a:pt x="194208" y="1647577"/>
                    <a:pt x="519061" y="1663619"/>
                  </a:cubicBezTo>
                  <a:cubicBezTo>
                    <a:pt x="843914" y="1679661"/>
                    <a:pt x="1846545" y="1683671"/>
                    <a:pt x="2203482" y="1663619"/>
                  </a:cubicBezTo>
                  <a:cubicBezTo>
                    <a:pt x="2560419" y="1643567"/>
                    <a:pt x="2606540" y="1587420"/>
                    <a:pt x="2660682" y="1543304"/>
                  </a:cubicBezTo>
                  <a:cubicBezTo>
                    <a:pt x="2714824" y="1499188"/>
                    <a:pt x="2490235" y="1441036"/>
                    <a:pt x="2528335" y="1398925"/>
                  </a:cubicBezTo>
                  <a:cubicBezTo>
                    <a:pt x="2566435" y="1356815"/>
                    <a:pt x="2811077" y="1342778"/>
                    <a:pt x="2889282" y="1290641"/>
                  </a:cubicBezTo>
                  <a:cubicBezTo>
                    <a:pt x="2967487" y="1238504"/>
                    <a:pt x="3003582" y="1146262"/>
                    <a:pt x="2997566" y="1086104"/>
                  </a:cubicBezTo>
                  <a:cubicBezTo>
                    <a:pt x="2991550" y="1025946"/>
                    <a:pt x="2853187" y="983835"/>
                    <a:pt x="2853187" y="929693"/>
                  </a:cubicBezTo>
                  <a:cubicBezTo>
                    <a:pt x="2853187" y="875551"/>
                    <a:pt x="2989545" y="837451"/>
                    <a:pt x="2997566" y="761251"/>
                  </a:cubicBezTo>
                  <a:cubicBezTo>
                    <a:pt x="3005587" y="685051"/>
                    <a:pt x="2963477" y="518614"/>
                    <a:pt x="2901314" y="472493"/>
                  </a:cubicBezTo>
                  <a:cubicBezTo>
                    <a:pt x="2839151" y="426372"/>
                    <a:pt x="2662687" y="512599"/>
                    <a:pt x="2624587" y="484525"/>
                  </a:cubicBezTo>
                  <a:cubicBezTo>
                    <a:pt x="2586487" y="456451"/>
                    <a:pt x="2664693" y="360198"/>
                    <a:pt x="2672714" y="304051"/>
                  </a:cubicBezTo>
                  <a:cubicBezTo>
                    <a:pt x="2680735" y="247904"/>
                    <a:pt x="2706804" y="197773"/>
                    <a:pt x="2672714" y="147641"/>
                  </a:cubicBezTo>
                  <a:cubicBezTo>
                    <a:pt x="2638624" y="97509"/>
                    <a:pt x="2756935" y="19304"/>
                    <a:pt x="2468177" y="3262"/>
                  </a:cubicBezTo>
                  <a:cubicBezTo>
                    <a:pt x="2179419" y="-12780"/>
                    <a:pt x="1208872" y="35345"/>
                    <a:pt x="892040" y="39356"/>
                  </a:cubicBezTo>
                  <a:close/>
                </a:path>
              </a:pathLst>
            </a:custGeom>
            <a:gradFill>
              <a:gsLst>
                <a:gs pos="0">
                  <a:srgbClr val="00B0F0">
                    <a:alpha val="30000"/>
                  </a:srgbClr>
                </a:gs>
                <a:gs pos="20000">
                  <a:srgbClr val="B2A0B3">
                    <a:alpha val="30000"/>
                  </a:srgbClr>
                </a:gs>
                <a:gs pos="50000">
                  <a:srgbClr val="FF9999">
                    <a:alpha val="30000"/>
                  </a:srgbClr>
                </a:gs>
                <a:gs pos="80000">
                  <a:srgbClr val="A4A1B8">
                    <a:alpha val="30000"/>
                  </a:srgbClr>
                </a:gs>
                <a:gs pos="100000">
                  <a:srgbClr val="00B0F0">
                    <a:alpha val="3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12" name="Прямоугольник 111" hidden="0"/>
            <p:cNvSpPr/>
            <p:nvPr isPhoto="0" userDrawn="0"/>
          </p:nvSpPr>
          <p:spPr bwMode="auto">
            <a:xfrm>
              <a:off x="4596458" y="4810124"/>
              <a:ext cx="3273254" cy="1678543"/>
            </a:xfrm>
            <a:prstGeom prst="rect">
              <a:avLst/>
            </a:prstGeom>
            <a:blipFill>
              <a:blip r:embed="rId2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13" name="Полилиния 112" hidden="0"/>
            <p:cNvSpPr/>
            <p:nvPr isPhoto="0" userDrawn="0"/>
          </p:nvSpPr>
          <p:spPr bwMode="auto">
            <a:xfrm>
              <a:off x="4769376" y="4802130"/>
              <a:ext cx="2998543" cy="1464649"/>
            </a:xfrm>
            <a:custGeom>
              <a:avLst/>
              <a:gdLst>
                <a:gd name="connsiteX0" fmla="*/ 892040 w 2998544"/>
                <a:gd name="connsiteY0" fmla="*/ 39356 h 1677195"/>
                <a:gd name="connsiteX1" fmla="*/ 567187 w 2998544"/>
                <a:gd name="connsiteY1" fmla="*/ 27325 h 1677195"/>
                <a:gd name="connsiteX2" fmla="*/ 290461 w 2998544"/>
                <a:gd name="connsiteY2" fmla="*/ 51388 h 1677195"/>
                <a:gd name="connsiteX3" fmla="*/ 242335 w 2998544"/>
                <a:gd name="connsiteY3" fmla="*/ 219830 h 1677195"/>
                <a:gd name="connsiteX4" fmla="*/ 85924 w 2998544"/>
                <a:gd name="connsiteY4" fmla="*/ 292019 h 1677195"/>
                <a:gd name="connsiteX5" fmla="*/ 194208 w 2998544"/>
                <a:gd name="connsiteY5" fmla="*/ 520619 h 1677195"/>
                <a:gd name="connsiteX6" fmla="*/ 1703 w 2998544"/>
                <a:gd name="connsiteY6" fmla="*/ 773283 h 1677195"/>
                <a:gd name="connsiteX7" fmla="*/ 97956 w 2998544"/>
                <a:gd name="connsiteY7" fmla="*/ 1025946 h 1677195"/>
                <a:gd name="connsiteX8" fmla="*/ 61861 w 2998544"/>
                <a:gd name="connsiteY8" fmla="*/ 1278609 h 1677195"/>
                <a:gd name="connsiteX9" fmla="*/ 230303 w 2998544"/>
                <a:gd name="connsiteY9" fmla="*/ 1410956 h 1677195"/>
                <a:gd name="connsiteX10" fmla="*/ 254366 w 2998544"/>
                <a:gd name="connsiteY10" fmla="*/ 1567367 h 1677195"/>
                <a:gd name="connsiteX11" fmla="*/ 519061 w 2998544"/>
                <a:gd name="connsiteY11" fmla="*/ 1663619 h 1677195"/>
                <a:gd name="connsiteX12" fmla="*/ 2203482 w 2998544"/>
                <a:gd name="connsiteY12" fmla="*/ 1663619 h 1677195"/>
                <a:gd name="connsiteX13" fmla="*/ 2660682 w 2998544"/>
                <a:gd name="connsiteY13" fmla="*/ 1543304 h 1677195"/>
                <a:gd name="connsiteX14" fmla="*/ 2528335 w 2998544"/>
                <a:gd name="connsiteY14" fmla="*/ 1398925 h 1677195"/>
                <a:gd name="connsiteX15" fmla="*/ 2889282 w 2998544"/>
                <a:gd name="connsiteY15" fmla="*/ 1290641 h 1677195"/>
                <a:gd name="connsiteX16" fmla="*/ 2997566 w 2998544"/>
                <a:gd name="connsiteY16" fmla="*/ 1086104 h 1677195"/>
                <a:gd name="connsiteX17" fmla="*/ 2853187 w 2998544"/>
                <a:gd name="connsiteY17" fmla="*/ 929693 h 1677195"/>
                <a:gd name="connsiteX18" fmla="*/ 2997566 w 2998544"/>
                <a:gd name="connsiteY18" fmla="*/ 761251 h 1677195"/>
                <a:gd name="connsiteX19" fmla="*/ 2901314 w 2998544"/>
                <a:gd name="connsiteY19" fmla="*/ 472493 h 1677195"/>
                <a:gd name="connsiteX20" fmla="*/ 2624587 w 2998544"/>
                <a:gd name="connsiteY20" fmla="*/ 484525 h 1677195"/>
                <a:gd name="connsiteX21" fmla="*/ 2672714 w 2998544"/>
                <a:gd name="connsiteY21" fmla="*/ 304051 h 1677195"/>
                <a:gd name="connsiteX22" fmla="*/ 2672714 w 2998544"/>
                <a:gd name="connsiteY22" fmla="*/ 147641 h 1677195"/>
                <a:gd name="connsiteX23" fmla="*/ 2468177 w 2998544"/>
                <a:gd name="connsiteY23" fmla="*/ 3262 h 1677195"/>
                <a:gd name="connsiteX24" fmla="*/ 892040 w 2998544"/>
                <a:gd name="connsiteY24" fmla="*/ 39356 h 16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98544" h="1677195" fill="norm" stroke="1" extrusionOk="0">
                  <a:moveTo>
                    <a:pt x="892040" y="39356"/>
                  </a:moveTo>
                  <a:cubicBezTo>
                    <a:pt x="575208" y="43367"/>
                    <a:pt x="667450" y="25320"/>
                    <a:pt x="567187" y="27325"/>
                  </a:cubicBezTo>
                  <a:cubicBezTo>
                    <a:pt x="466924" y="29330"/>
                    <a:pt x="344603" y="19304"/>
                    <a:pt x="290461" y="51388"/>
                  </a:cubicBezTo>
                  <a:cubicBezTo>
                    <a:pt x="236319" y="83472"/>
                    <a:pt x="276424" y="179725"/>
                    <a:pt x="242335" y="219830"/>
                  </a:cubicBezTo>
                  <a:cubicBezTo>
                    <a:pt x="208246" y="259935"/>
                    <a:pt x="93945" y="241888"/>
                    <a:pt x="85924" y="292019"/>
                  </a:cubicBezTo>
                  <a:cubicBezTo>
                    <a:pt x="77903" y="342150"/>
                    <a:pt x="208245" y="440408"/>
                    <a:pt x="194208" y="520619"/>
                  </a:cubicBezTo>
                  <a:cubicBezTo>
                    <a:pt x="180171" y="600830"/>
                    <a:pt x="17745" y="689062"/>
                    <a:pt x="1703" y="773283"/>
                  </a:cubicBezTo>
                  <a:cubicBezTo>
                    <a:pt x="-14339" y="857504"/>
                    <a:pt x="87930" y="941725"/>
                    <a:pt x="97956" y="1025946"/>
                  </a:cubicBezTo>
                  <a:cubicBezTo>
                    <a:pt x="107982" y="1110167"/>
                    <a:pt x="39803" y="1214441"/>
                    <a:pt x="61861" y="1278609"/>
                  </a:cubicBezTo>
                  <a:cubicBezTo>
                    <a:pt x="83919" y="1342777"/>
                    <a:pt x="198219" y="1362830"/>
                    <a:pt x="230303" y="1410956"/>
                  </a:cubicBezTo>
                  <a:cubicBezTo>
                    <a:pt x="262387" y="1459082"/>
                    <a:pt x="206240" y="1525257"/>
                    <a:pt x="254366" y="1567367"/>
                  </a:cubicBezTo>
                  <a:cubicBezTo>
                    <a:pt x="302492" y="1609477"/>
                    <a:pt x="194208" y="1647577"/>
                    <a:pt x="519061" y="1663619"/>
                  </a:cubicBezTo>
                  <a:cubicBezTo>
                    <a:pt x="843914" y="1679661"/>
                    <a:pt x="1846545" y="1683671"/>
                    <a:pt x="2203482" y="1663619"/>
                  </a:cubicBezTo>
                  <a:cubicBezTo>
                    <a:pt x="2560419" y="1643567"/>
                    <a:pt x="2606540" y="1587420"/>
                    <a:pt x="2660682" y="1543304"/>
                  </a:cubicBezTo>
                  <a:cubicBezTo>
                    <a:pt x="2714824" y="1499188"/>
                    <a:pt x="2490235" y="1441036"/>
                    <a:pt x="2528335" y="1398925"/>
                  </a:cubicBezTo>
                  <a:cubicBezTo>
                    <a:pt x="2566435" y="1356815"/>
                    <a:pt x="2811077" y="1342778"/>
                    <a:pt x="2889282" y="1290641"/>
                  </a:cubicBezTo>
                  <a:cubicBezTo>
                    <a:pt x="2967487" y="1238504"/>
                    <a:pt x="3003582" y="1146262"/>
                    <a:pt x="2997566" y="1086104"/>
                  </a:cubicBezTo>
                  <a:cubicBezTo>
                    <a:pt x="2991550" y="1025946"/>
                    <a:pt x="2853187" y="983835"/>
                    <a:pt x="2853187" y="929693"/>
                  </a:cubicBezTo>
                  <a:cubicBezTo>
                    <a:pt x="2853187" y="875551"/>
                    <a:pt x="2989545" y="837451"/>
                    <a:pt x="2997566" y="761251"/>
                  </a:cubicBezTo>
                  <a:cubicBezTo>
                    <a:pt x="3005587" y="685051"/>
                    <a:pt x="2963477" y="518614"/>
                    <a:pt x="2901314" y="472493"/>
                  </a:cubicBezTo>
                  <a:cubicBezTo>
                    <a:pt x="2839151" y="426372"/>
                    <a:pt x="2662687" y="512599"/>
                    <a:pt x="2624587" y="484525"/>
                  </a:cubicBezTo>
                  <a:cubicBezTo>
                    <a:pt x="2586487" y="456451"/>
                    <a:pt x="2664693" y="360198"/>
                    <a:pt x="2672714" y="304051"/>
                  </a:cubicBezTo>
                  <a:cubicBezTo>
                    <a:pt x="2680735" y="247904"/>
                    <a:pt x="2706804" y="197773"/>
                    <a:pt x="2672714" y="147641"/>
                  </a:cubicBezTo>
                  <a:cubicBezTo>
                    <a:pt x="2638624" y="97509"/>
                    <a:pt x="2756935" y="19304"/>
                    <a:pt x="2468177" y="3262"/>
                  </a:cubicBezTo>
                  <a:cubicBezTo>
                    <a:pt x="2179419" y="-12780"/>
                    <a:pt x="1208872" y="35345"/>
                    <a:pt x="892040" y="39356"/>
                  </a:cubicBezTo>
                  <a:close/>
                </a:path>
              </a:pathLst>
            </a:cu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15" name="Прямоугольник 114" hidden="0"/>
            <p:cNvSpPr/>
            <p:nvPr isPhoto="0" userDrawn="0"/>
          </p:nvSpPr>
          <p:spPr bwMode="auto">
            <a:xfrm>
              <a:off x="4596458" y="1609724"/>
              <a:ext cx="3273254" cy="1695450"/>
            </a:xfrm>
            <a:prstGeom prst="rect">
              <a:avLst/>
            </a:prstGeom>
            <a:blipFill>
              <a:blip r:embed="rId3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16" name="Полилиния 115" hidden="0"/>
            <p:cNvSpPr/>
            <p:nvPr isPhoto="0" userDrawn="0"/>
          </p:nvSpPr>
          <p:spPr bwMode="auto">
            <a:xfrm>
              <a:off x="5459773" y="1609724"/>
              <a:ext cx="1477020" cy="4878232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17" name="Прямоугольник 116" hidden="0"/>
            <p:cNvSpPr/>
            <p:nvPr isPhoto="0" userDrawn="0"/>
          </p:nvSpPr>
          <p:spPr bwMode="auto">
            <a:xfrm>
              <a:off x="5650386" y="1609724"/>
              <a:ext cx="1114425" cy="48789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118" name="Прямая соединительная линия 117" hidden="0"/>
            <p:cNvCxnSpPr>
              <a:cxnSpLocks/>
            </p:cNvCxnSpPr>
            <p:nvPr isPhoto="0" userDrawn="0"/>
          </p:nvCxnSpPr>
          <p:spPr bwMode="auto">
            <a:xfrm>
              <a:off x="5650386" y="1609724"/>
              <a:ext cx="0" cy="487894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единительная линия 118" hidden="0"/>
            <p:cNvCxnSpPr>
              <a:cxnSpLocks/>
            </p:cNvCxnSpPr>
            <p:nvPr isPhoto="0" userDrawn="0"/>
          </p:nvCxnSpPr>
          <p:spPr bwMode="auto">
            <a:xfrm>
              <a:off x="6764812" y="1609724"/>
              <a:ext cx="0" cy="487894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Равнобедренный треугольник 119" hidden="0"/>
            <p:cNvSpPr/>
            <p:nvPr isPhoto="0" userDrawn="0"/>
          </p:nvSpPr>
          <p:spPr bwMode="auto">
            <a:xfrm rot="5400000">
              <a:off x="6853614" y="1727201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1" name="Равнобедренный треугольник 120" hidden="0"/>
            <p:cNvSpPr/>
            <p:nvPr isPhoto="0" userDrawn="0"/>
          </p:nvSpPr>
          <p:spPr bwMode="auto">
            <a:xfrm rot="5400000">
              <a:off x="6853614" y="1972651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2" name="Равнобедренный треугольник 121" hidden="0"/>
            <p:cNvSpPr/>
            <p:nvPr isPhoto="0" userDrawn="0"/>
          </p:nvSpPr>
          <p:spPr bwMode="auto">
            <a:xfrm rot="5400000">
              <a:off x="6853614" y="2203757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3" name="Равнобедренный треугольник 122" hidden="0"/>
            <p:cNvSpPr/>
            <p:nvPr isPhoto="0" userDrawn="0"/>
          </p:nvSpPr>
          <p:spPr bwMode="auto">
            <a:xfrm rot="5400000">
              <a:off x="6853614" y="2449207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4" name="Равнобедренный треугольник 123" hidden="0"/>
            <p:cNvSpPr/>
            <p:nvPr isPhoto="0" userDrawn="0"/>
          </p:nvSpPr>
          <p:spPr bwMode="auto">
            <a:xfrm rot="5400000">
              <a:off x="6853614" y="2693318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5" name="Равнобедренный треугольник 124" hidden="0"/>
            <p:cNvSpPr/>
            <p:nvPr isPhoto="0" userDrawn="0"/>
          </p:nvSpPr>
          <p:spPr bwMode="auto">
            <a:xfrm rot="5400000">
              <a:off x="6853614" y="2938768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6" name="Равнобедренный треугольник 125" hidden="0"/>
            <p:cNvSpPr/>
            <p:nvPr isPhoto="0" userDrawn="0"/>
          </p:nvSpPr>
          <p:spPr bwMode="auto">
            <a:xfrm rot="5400000">
              <a:off x="6853614" y="316987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7" name="Равнобедренный треугольник 126" hidden="0"/>
            <p:cNvSpPr/>
            <p:nvPr isPhoto="0" userDrawn="0"/>
          </p:nvSpPr>
          <p:spPr bwMode="auto">
            <a:xfrm rot="5400000">
              <a:off x="6853614" y="341532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8" name="Равнобедренный треугольник 127" hidden="0"/>
            <p:cNvSpPr/>
            <p:nvPr isPhoto="0" userDrawn="0"/>
          </p:nvSpPr>
          <p:spPr bwMode="auto">
            <a:xfrm rot="5400000">
              <a:off x="6850439" y="364899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29" name="Равнобедренный треугольник 128" hidden="0"/>
            <p:cNvSpPr/>
            <p:nvPr isPhoto="0" userDrawn="0"/>
          </p:nvSpPr>
          <p:spPr bwMode="auto">
            <a:xfrm rot="5400000">
              <a:off x="6850439" y="389444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0" name="Равнобедренный треугольник 129" hidden="0"/>
            <p:cNvSpPr/>
            <p:nvPr isPhoto="0" userDrawn="0"/>
          </p:nvSpPr>
          <p:spPr bwMode="auto">
            <a:xfrm rot="5400000">
              <a:off x="6850439" y="412555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1" name="Равнобедренный треугольник 130" hidden="0"/>
            <p:cNvSpPr/>
            <p:nvPr isPhoto="0" userDrawn="0"/>
          </p:nvSpPr>
          <p:spPr bwMode="auto">
            <a:xfrm rot="5400000">
              <a:off x="6850439" y="437100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2" name="Равнобедренный треугольник 131" hidden="0"/>
            <p:cNvSpPr/>
            <p:nvPr isPhoto="0" userDrawn="0"/>
          </p:nvSpPr>
          <p:spPr bwMode="auto">
            <a:xfrm rot="5400000">
              <a:off x="6853614" y="460595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3" name="Равнобедренный треугольник 132" hidden="0"/>
            <p:cNvSpPr/>
            <p:nvPr isPhoto="0" userDrawn="0"/>
          </p:nvSpPr>
          <p:spPr bwMode="auto">
            <a:xfrm rot="5400000">
              <a:off x="6850439" y="483962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4" name="Равнобедренный треугольник 133" hidden="0"/>
            <p:cNvSpPr/>
            <p:nvPr isPhoto="0" userDrawn="0"/>
          </p:nvSpPr>
          <p:spPr bwMode="auto">
            <a:xfrm rot="5400000">
              <a:off x="6850439" y="508507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5" name="Равнобедренный треугольник 134" hidden="0"/>
            <p:cNvSpPr/>
            <p:nvPr isPhoto="0" userDrawn="0"/>
          </p:nvSpPr>
          <p:spPr bwMode="auto">
            <a:xfrm rot="5400000">
              <a:off x="6850439" y="531617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6" name="Равнобедренный треугольник 135" hidden="0"/>
            <p:cNvSpPr/>
            <p:nvPr isPhoto="0" userDrawn="0"/>
          </p:nvSpPr>
          <p:spPr bwMode="auto">
            <a:xfrm rot="5400000">
              <a:off x="6850439" y="556162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7" name="Равнобедренный треугольник 136" hidden="0"/>
            <p:cNvSpPr/>
            <p:nvPr isPhoto="0" userDrawn="0"/>
          </p:nvSpPr>
          <p:spPr bwMode="auto">
            <a:xfrm rot="5400000">
              <a:off x="6853614" y="580292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8" name="Равнобедренный треугольник 137" hidden="0"/>
            <p:cNvSpPr/>
            <p:nvPr isPhoto="0" userDrawn="0"/>
          </p:nvSpPr>
          <p:spPr bwMode="auto">
            <a:xfrm rot="5400000">
              <a:off x="6853613" y="605851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39" name="Равнобедренный треугольник 138" hidden="0"/>
            <p:cNvSpPr/>
            <p:nvPr isPhoto="0" userDrawn="0"/>
          </p:nvSpPr>
          <p:spPr bwMode="auto">
            <a:xfrm rot="5400000" flipV="1">
              <a:off x="5466989" y="1729238"/>
              <a:ext cx="114300" cy="29816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0" name="Равнобедренный треугольник 139" hidden="0"/>
            <p:cNvSpPr/>
            <p:nvPr isPhoto="0" userDrawn="0"/>
          </p:nvSpPr>
          <p:spPr bwMode="auto">
            <a:xfrm rot="5400000" flipV="1">
              <a:off x="5466990" y="1974689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1" name="Равнобедренный треугольник 140" hidden="0"/>
            <p:cNvSpPr/>
            <p:nvPr isPhoto="0" userDrawn="0"/>
          </p:nvSpPr>
          <p:spPr bwMode="auto">
            <a:xfrm rot="5400000" flipV="1">
              <a:off x="5466990" y="2205795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2" name="Равнобедренный треугольник 141" hidden="0"/>
            <p:cNvSpPr/>
            <p:nvPr isPhoto="0" userDrawn="0"/>
          </p:nvSpPr>
          <p:spPr bwMode="auto">
            <a:xfrm rot="5400000" flipV="1">
              <a:off x="5466990" y="2451245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3" name="Равнобедренный треугольник 142" hidden="0"/>
            <p:cNvSpPr/>
            <p:nvPr isPhoto="0" userDrawn="0"/>
          </p:nvSpPr>
          <p:spPr bwMode="auto">
            <a:xfrm rot="5400000" flipV="1">
              <a:off x="5466990" y="2695356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4" name="Равнобедренный треугольник 143" hidden="0"/>
            <p:cNvSpPr/>
            <p:nvPr isPhoto="0" userDrawn="0"/>
          </p:nvSpPr>
          <p:spPr bwMode="auto">
            <a:xfrm rot="5400000" flipV="1">
              <a:off x="5466990" y="2940806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5" name="Равнобедренный треугольник 144" hidden="0"/>
            <p:cNvSpPr/>
            <p:nvPr isPhoto="0" userDrawn="0"/>
          </p:nvSpPr>
          <p:spPr bwMode="auto">
            <a:xfrm rot="5400000" flipV="1">
              <a:off x="5466990" y="317191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6" name="Равнобедренный треугольник 145" hidden="0"/>
            <p:cNvSpPr/>
            <p:nvPr isPhoto="0" userDrawn="0"/>
          </p:nvSpPr>
          <p:spPr bwMode="auto">
            <a:xfrm rot="5400000" flipV="1">
              <a:off x="5466990" y="341736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7" name="Равнобедренный треугольник 146" hidden="0"/>
            <p:cNvSpPr/>
            <p:nvPr isPhoto="0" userDrawn="0"/>
          </p:nvSpPr>
          <p:spPr bwMode="auto">
            <a:xfrm rot="5400000" flipV="1">
              <a:off x="5463814" y="3651031"/>
              <a:ext cx="114300" cy="298163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8" name="Равнобедренный треугольник 147" hidden="0"/>
            <p:cNvSpPr/>
            <p:nvPr isPhoto="0" userDrawn="0"/>
          </p:nvSpPr>
          <p:spPr bwMode="auto">
            <a:xfrm rot="5400000" flipV="1">
              <a:off x="5463815" y="389648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49" name="Равнобедренный треугольник 148" hidden="0"/>
            <p:cNvSpPr/>
            <p:nvPr isPhoto="0" userDrawn="0"/>
          </p:nvSpPr>
          <p:spPr bwMode="auto">
            <a:xfrm rot="5400000" flipV="1">
              <a:off x="5463815" y="412758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0" name="Равнобедренный треугольник 149" hidden="0"/>
            <p:cNvSpPr/>
            <p:nvPr isPhoto="0" userDrawn="0"/>
          </p:nvSpPr>
          <p:spPr bwMode="auto">
            <a:xfrm rot="5400000" flipV="1">
              <a:off x="5463815" y="437303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1" name="Равнобедренный треугольник 150" hidden="0"/>
            <p:cNvSpPr/>
            <p:nvPr isPhoto="0" userDrawn="0"/>
          </p:nvSpPr>
          <p:spPr bwMode="auto">
            <a:xfrm rot="5400000" flipV="1">
              <a:off x="5466990" y="460798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2" name="Равнобедренный треугольник 151" hidden="0"/>
            <p:cNvSpPr/>
            <p:nvPr isPhoto="0" userDrawn="0"/>
          </p:nvSpPr>
          <p:spPr bwMode="auto">
            <a:xfrm rot="5400000" flipV="1">
              <a:off x="5463815" y="484165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3" name="Равнобедренный треугольник 152" hidden="0"/>
            <p:cNvSpPr/>
            <p:nvPr isPhoto="0" userDrawn="0"/>
          </p:nvSpPr>
          <p:spPr bwMode="auto">
            <a:xfrm rot="5400000" flipV="1">
              <a:off x="5463815" y="508710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4" name="Равнобедренный треугольник 153" hidden="0"/>
            <p:cNvSpPr/>
            <p:nvPr isPhoto="0" userDrawn="0"/>
          </p:nvSpPr>
          <p:spPr bwMode="auto">
            <a:xfrm rot="5400000" flipV="1">
              <a:off x="5463815" y="531821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5" name="Равнобедренный треугольник 154" hidden="0"/>
            <p:cNvSpPr/>
            <p:nvPr isPhoto="0" userDrawn="0"/>
          </p:nvSpPr>
          <p:spPr bwMode="auto">
            <a:xfrm rot="5400000" flipV="1">
              <a:off x="5463815" y="556366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6" name="Равнобедренный треугольник 155" hidden="0"/>
            <p:cNvSpPr/>
            <p:nvPr isPhoto="0" userDrawn="0"/>
          </p:nvSpPr>
          <p:spPr bwMode="auto">
            <a:xfrm rot="5400000" flipV="1">
              <a:off x="5466990" y="580496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7" name="Равнобедренный треугольник 156" hidden="0"/>
            <p:cNvSpPr/>
            <p:nvPr isPhoto="0" userDrawn="0"/>
          </p:nvSpPr>
          <p:spPr bwMode="auto">
            <a:xfrm rot="5400000" flipV="1">
              <a:off x="5466989" y="606054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58" name="Прямоугольник 157" hidden="0"/>
            <p:cNvSpPr/>
            <p:nvPr isPhoto="0" userDrawn="0"/>
          </p:nvSpPr>
          <p:spPr bwMode="auto">
            <a:xfrm>
              <a:off x="5684126" y="1619521"/>
              <a:ext cx="1046642" cy="4662827"/>
            </a:xfrm>
            <a:prstGeom prst="rect">
              <a:avLst/>
            </a:prstGeom>
            <a:solidFill>
              <a:srgbClr val="FF9999">
                <a:alpha val="2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160" name="Прямая со стрелкой 159" hidden="0"/>
            <p:cNvCxnSpPr>
              <a:cxnSpLocks/>
            </p:cNvCxnSpPr>
            <p:nvPr isPhoto="0" userDrawn="0"/>
          </p:nvCxnSpPr>
          <p:spPr bwMode="auto">
            <a:xfrm>
              <a:off x="6017631" y="1751223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 стрелкой 160" hidden="0"/>
            <p:cNvCxnSpPr>
              <a:cxnSpLocks/>
            </p:cNvCxnSpPr>
            <p:nvPr isPhoto="0" userDrawn="0"/>
          </p:nvCxnSpPr>
          <p:spPr bwMode="auto">
            <a:xfrm>
              <a:off x="6488971" y="2212211"/>
              <a:ext cx="0" cy="83630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Полилиния 161" hidden="0"/>
            <p:cNvSpPr/>
            <p:nvPr isPhoto="0" userDrawn="0"/>
          </p:nvSpPr>
          <p:spPr bwMode="auto">
            <a:xfrm>
              <a:off x="5326479" y="3075169"/>
              <a:ext cx="647815" cy="772998"/>
            </a:xfrm>
            <a:custGeom>
              <a:avLst/>
              <a:gdLst>
                <a:gd name="connsiteX0" fmla="*/ 641023 w 647815"/>
                <a:gd name="connsiteY0" fmla="*/ 0 h 772998"/>
                <a:gd name="connsiteX1" fmla="*/ 631596 w 647815"/>
                <a:gd name="connsiteY1" fmla="*/ 499621 h 772998"/>
                <a:gd name="connsiteX2" fmla="*/ 499621 w 647815"/>
                <a:gd name="connsiteY2" fmla="*/ 678730 h 772998"/>
                <a:gd name="connsiteX3" fmla="*/ 0 w 647815"/>
                <a:gd name="connsiteY3" fmla="*/ 772998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815" h="772998" fill="norm" stroke="1" extrusionOk="0">
                  <a:moveTo>
                    <a:pt x="641023" y="0"/>
                  </a:moveTo>
                  <a:cubicBezTo>
                    <a:pt x="648093" y="193249"/>
                    <a:pt x="655163" y="386499"/>
                    <a:pt x="631596" y="499621"/>
                  </a:cubicBezTo>
                  <a:cubicBezTo>
                    <a:pt x="608029" y="612743"/>
                    <a:pt x="604887" y="633167"/>
                    <a:pt x="499621" y="678730"/>
                  </a:cubicBezTo>
                  <a:cubicBezTo>
                    <a:pt x="394355" y="724293"/>
                    <a:pt x="197177" y="748645"/>
                    <a:pt x="0" y="7729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3" name="Полилиния 162" hidden="0"/>
            <p:cNvSpPr/>
            <p:nvPr isPhoto="0" userDrawn="0"/>
          </p:nvSpPr>
          <p:spPr bwMode="auto">
            <a:xfrm flipH="1">
              <a:off x="6465796" y="3544260"/>
              <a:ext cx="663384" cy="772998"/>
            </a:xfrm>
            <a:custGeom>
              <a:avLst/>
              <a:gdLst>
                <a:gd name="connsiteX0" fmla="*/ 641023 w 647815"/>
                <a:gd name="connsiteY0" fmla="*/ 0 h 772998"/>
                <a:gd name="connsiteX1" fmla="*/ 631596 w 647815"/>
                <a:gd name="connsiteY1" fmla="*/ 499621 h 772998"/>
                <a:gd name="connsiteX2" fmla="*/ 499621 w 647815"/>
                <a:gd name="connsiteY2" fmla="*/ 678730 h 772998"/>
                <a:gd name="connsiteX3" fmla="*/ 0 w 647815"/>
                <a:gd name="connsiteY3" fmla="*/ 772998 h 7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815" h="772998" fill="norm" stroke="1" extrusionOk="0">
                  <a:moveTo>
                    <a:pt x="641023" y="0"/>
                  </a:moveTo>
                  <a:cubicBezTo>
                    <a:pt x="648093" y="193249"/>
                    <a:pt x="655163" y="386499"/>
                    <a:pt x="631596" y="499621"/>
                  </a:cubicBezTo>
                  <a:cubicBezTo>
                    <a:pt x="608029" y="612743"/>
                    <a:pt x="604887" y="633167"/>
                    <a:pt x="499621" y="678730"/>
                  </a:cubicBezTo>
                  <a:cubicBezTo>
                    <a:pt x="394355" y="724293"/>
                    <a:pt x="197177" y="748645"/>
                    <a:pt x="0" y="772998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</p:grpSp>
      <p:grpSp>
        <p:nvGrpSpPr>
          <p:cNvPr id="164" name="Группа 163" hidden="0"/>
          <p:cNvGrpSpPr/>
          <p:nvPr isPhoto="0" userDrawn="0"/>
        </p:nvGrpSpPr>
        <p:grpSpPr bwMode="auto">
          <a:xfrm>
            <a:off x="5497017" y="3696140"/>
            <a:ext cx="1588169" cy="2792123"/>
            <a:chOff x="8115169" y="1606091"/>
            <a:chExt cx="3273254" cy="4878943"/>
          </a:xfrm>
        </p:grpSpPr>
        <p:sp>
          <p:nvSpPr>
            <p:cNvPr id="165" name="Прямоугольник 164" hidden="0"/>
            <p:cNvSpPr/>
            <p:nvPr isPhoto="0" userDrawn="0"/>
          </p:nvSpPr>
          <p:spPr bwMode="auto">
            <a:xfrm>
              <a:off x="8115169" y="4806490"/>
              <a:ext cx="3273254" cy="1678543"/>
            </a:xfrm>
            <a:prstGeom prst="rect">
              <a:avLst/>
            </a:prstGeom>
            <a:blipFill>
              <a:blip r:embed="rId2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6" name="Прямоугольник 165" hidden="0"/>
            <p:cNvSpPr/>
            <p:nvPr isPhoto="0" userDrawn="0"/>
          </p:nvSpPr>
          <p:spPr bwMode="auto">
            <a:xfrm>
              <a:off x="8115169" y="3301541"/>
              <a:ext cx="3273254" cy="1504950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7" name="Прямоугольник 166" hidden="0"/>
            <p:cNvSpPr/>
            <p:nvPr isPhoto="0" userDrawn="0"/>
          </p:nvSpPr>
          <p:spPr bwMode="auto">
            <a:xfrm>
              <a:off x="8115169" y="1606091"/>
              <a:ext cx="3273254" cy="1695450"/>
            </a:xfrm>
            <a:prstGeom prst="rect">
              <a:avLst/>
            </a:prstGeom>
            <a:blipFill>
              <a:blip r:embed="rId3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8" name="Полилиния 167" hidden="0"/>
            <p:cNvSpPr/>
            <p:nvPr isPhoto="0" userDrawn="0"/>
          </p:nvSpPr>
          <p:spPr bwMode="auto">
            <a:xfrm>
              <a:off x="8978484" y="1606091"/>
              <a:ext cx="1477020" cy="4878232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69" name="Прямоугольник 168" hidden="0"/>
            <p:cNvSpPr/>
            <p:nvPr isPhoto="0" userDrawn="0"/>
          </p:nvSpPr>
          <p:spPr bwMode="auto">
            <a:xfrm>
              <a:off x="9169098" y="1606091"/>
              <a:ext cx="1114425" cy="487894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170" name="Прямая соединительная линия 169" hidden="0"/>
            <p:cNvCxnSpPr>
              <a:cxnSpLocks/>
            </p:cNvCxnSpPr>
            <p:nvPr isPhoto="0" userDrawn="0"/>
          </p:nvCxnSpPr>
          <p:spPr bwMode="auto">
            <a:xfrm>
              <a:off x="9169098" y="1606091"/>
              <a:ext cx="0" cy="487894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 hidden="0"/>
            <p:cNvCxnSpPr>
              <a:cxnSpLocks/>
            </p:cNvCxnSpPr>
            <p:nvPr isPhoto="0" userDrawn="0"/>
          </p:nvCxnSpPr>
          <p:spPr bwMode="auto">
            <a:xfrm>
              <a:off x="10283523" y="1606091"/>
              <a:ext cx="0" cy="4878943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Равнобедренный треугольник 171" hidden="0"/>
            <p:cNvSpPr/>
            <p:nvPr isPhoto="0" userDrawn="0"/>
          </p:nvSpPr>
          <p:spPr bwMode="auto">
            <a:xfrm rot="5400000">
              <a:off x="10372325" y="1723567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3" name="Равнобедренный треугольник 172" hidden="0"/>
            <p:cNvSpPr/>
            <p:nvPr isPhoto="0" userDrawn="0"/>
          </p:nvSpPr>
          <p:spPr bwMode="auto">
            <a:xfrm rot="5400000">
              <a:off x="10372325" y="1969017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4" name="Равнобедренный треугольник 173" hidden="0"/>
            <p:cNvSpPr/>
            <p:nvPr isPhoto="0" userDrawn="0"/>
          </p:nvSpPr>
          <p:spPr bwMode="auto">
            <a:xfrm rot="5400000">
              <a:off x="10372325" y="2200123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5" name="Равнобедренный треугольник 174" hidden="0"/>
            <p:cNvSpPr/>
            <p:nvPr isPhoto="0" userDrawn="0"/>
          </p:nvSpPr>
          <p:spPr bwMode="auto">
            <a:xfrm rot="5400000">
              <a:off x="10372325" y="2445572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6" name="Равнобедренный треугольник 175" hidden="0"/>
            <p:cNvSpPr/>
            <p:nvPr isPhoto="0" userDrawn="0"/>
          </p:nvSpPr>
          <p:spPr bwMode="auto">
            <a:xfrm rot="5400000">
              <a:off x="10372325" y="268968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7" name="Равнобедренный треугольник 176" hidden="0"/>
            <p:cNvSpPr/>
            <p:nvPr isPhoto="0" userDrawn="0"/>
          </p:nvSpPr>
          <p:spPr bwMode="auto">
            <a:xfrm rot="5400000">
              <a:off x="10372325" y="2935134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8" name="Равнобедренный треугольник 177" hidden="0"/>
            <p:cNvSpPr/>
            <p:nvPr isPhoto="0" userDrawn="0"/>
          </p:nvSpPr>
          <p:spPr bwMode="auto">
            <a:xfrm rot="5400000">
              <a:off x="10372325" y="316624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79" name="Равнобедренный треугольник 178" hidden="0"/>
            <p:cNvSpPr/>
            <p:nvPr isPhoto="0" userDrawn="0"/>
          </p:nvSpPr>
          <p:spPr bwMode="auto">
            <a:xfrm rot="5400000">
              <a:off x="10372325" y="341169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0" name="Равнобедренный треугольник 179" hidden="0"/>
            <p:cNvSpPr/>
            <p:nvPr isPhoto="0" userDrawn="0"/>
          </p:nvSpPr>
          <p:spPr bwMode="auto">
            <a:xfrm rot="5400000">
              <a:off x="10369150" y="364536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1" name="Равнобедренный треугольник 180" hidden="0"/>
            <p:cNvSpPr/>
            <p:nvPr isPhoto="0" userDrawn="0"/>
          </p:nvSpPr>
          <p:spPr bwMode="auto">
            <a:xfrm rot="5400000">
              <a:off x="10369150" y="389081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2" name="Равнобедренный треугольник 181" hidden="0"/>
            <p:cNvSpPr/>
            <p:nvPr isPhoto="0" userDrawn="0"/>
          </p:nvSpPr>
          <p:spPr bwMode="auto">
            <a:xfrm rot="5400000">
              <a:off x="10369150" y="412191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3" name="Равнобедренный треугольник 182" hidden="0"/>
            <p:cNvSpPr/>
            <p:nvPr isPhoto="0" userDrawn="0"/>
          </p:nvSpPr>
          <p:spPr bwMode="auto">
            <a:xfrm rot="5400000">
              <a:off x="10369150" y="436736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4" name="Равнобедренный треугольник 183" hidden="0"/>
            <p:cNvSpPr/>
            <p:nvPr isPhoto="0" userDrawn="0"/>
          </p:nvSpPr>
          <p:spPr bwMode="auto">
            <a:xfrm rot="5400000">
              <a:off x="10372325" y="460231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5" name="Равнобедренный треугольник 184" hidden="0"/>
            <p:cNvSpPr/>
            <p:nvPr isPhoto="0" userDrawn="0"/>
          </p:nvSpPr>
          <p:spPr bwMode="auto">
            <a:xfrm rot="5400000">
              <a:off x="10369150" y="483598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6" name="Равнобедренный треугольник 185" hidden="0"/>
            <p:cNvSpPr/>
            <p:nvPr isPhoto="0" userDrawn="0"/>
          </p:nvSpPr>
          <p:spPr bwMode="auto">
            <a:xfrm rot="5400000">
              <a:off x="10369150" y="508143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7" name="Равнобедренный треугольник 186" hidden="0"/>
            <p:cNvSpPr/>
            <p:nvPr isPhoto="0" userDrawn="0"/>
          </p:nvSpPr>
          <p:spPr bwMode="auto">
            <a:xfrm rot="5400000">
              <a:off x="10369150" y="5312542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8" name="Равнобедренный треугольник 187" hidden="0"/>
            <p:cNvSpPr/>
            <p:nvPr isPhoto="0" userDrawn="0"/>
          </p:nvSpPr>
          <p:spPr bwMode="auto">
            <a:xfrm rot="5400000">
              <a:off x="10369150" y="5557992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89" name="Равнобедренный треугольник 188" hidden="0"/>
            <p:cNvSpPr/>
            <p:nvPr isPhoto="0" userDrawn="0"/>
          </p:nvSpPr>
          <p:spPr bwMode="auto">
            <a:xfrm rot="5400000">
              <a:off x="10372325" y="5799290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0" name="Равнобедренный треугольник 189" hidden="0"/>
            <p:cNvSpPr/>
            <p:nvPr isPhoto="0" userDrawn="0"/>
          </p:nvSpPr>
          <p:spPr bwMode="auto">
            <a:xfrm rot="5400000">
              <a:off x="10372324" y="6054876"/>
              <a:ext cx="114300" cy="333375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1" name="Равнобедренный треугольник 190" hidden="0"/>
            <p:cNvSpPr/>
            <p:nvPr isPhoto="0" userDrawn="0"/>
          </p:nvSpPr>
          <p:spPr bwMode="auto">
            <a:xfrm rot="5400000" flipV="1">
              <a:off x="8985700" y="1725604"/>
              <a:ext cx="114300" cy="298164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2" name="Равнобедренный треугольник 191" hidden="0"/>
            <p:cNvSpPr/>
            <p:nvPr isPhoto="0" userDrawn="0"/>
          </p:nvSpPr>
          <p:spPr bwMode="auto">
            <a:xfrm rot="5400000" flipV="1">
              <a:off x="8985701" y="1971055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3" name="Равнобедренный треугольник 192" hidden="0"/>
            <p:cNvSpPr/>
            <p:nvPr isPhoto="0" userDrawn="0"/>
          </p:nvSpPr>
          <p:spPr bwMode="auto">
            <a:xfrm rot="5400000" flipV="1">
              <a:off x="8985701" y="2202161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4" name="Равнобедренный треугольник 193" hidden="0"/>
            <p:cNvSpPr/>
            <p:nvPr isPhoto="0" userDrawn="0"/>
          </p:nvSpPr>
          <p:spPr bwMode="auto">
            <a:xfrm rot="5400000" flipV="1">
              <a:off x="8985701" y="2447611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5" name="Равнобедренный треугольник 194" hidden="0"/>
            <p:cNvSpPr/>
            <p:nvPr isPhoto="0" userDrawn="0"/>
          </p:nvSpPr>
          <p:spPr bwMode="auto">
            <a:xfrm rot="5400000" flipV="1">
              <a:off x="8985701" y="269172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6" name="Равнобедренный треугольник 195" hidden="0"/>
            <p:cNvSpPr/>
            <p:nvPr isPhoto="0" userDrawn="0"/>
          </p:nvSpPr>
          <p:spPr bwMode="auto">
            <a:xfrm rot="5400000" flipV="1">
              <a:off x="8985701" y="2937172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7" name="Равнобедренный треугольник 196" hidden="0"/>
            <p:cNvSpPr/>
            <p:nvPr isPhoto="0" userDrawn="0"/>
          </p:nvSpPr>
          <p:spPr bwMode="auto">
            <a:xfrm rot="5400000" flipV="1">
              <a:off x="8985701" y="316827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8" name="Равнобедренный треугольник 197" hidden="0"/>
            <p:cNvSpPr/>
            <p:nvPr isPhoto="0" userDrawn="0"/>
          </p:nvSpPr>
          <p:spPr bwMode="auto">
            <a:xfrm rot="5400000" flipV="1">
              <a:off x="8985701" y="341372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199" name="Равнобедренный треугольник 198" hidden="0"/>
            <p:cNvSpPr/>
            <p:nvPr isPhoto="0" userDrawn="0"/>
          </p:nvSpPr>
          <p:spPr bwMode="auto">
            <a:xfrm rot="5400000" flipV="1">
              <a:off x="8982525" y="3647396"/>
              <a:ext cx="114300" cy="298163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0" name="Равнобедренный треугольник 199" hidden="0"/>
            <p:cNvSpPr/>
            <p:nvPr isPhoto="0" userDrawn="0"/>
          </p:nvSpPr>
          <p:spPr bwMode="auto">
            <a:xfrm rot="5400000" flipV="1">
              <a:off x="8982526" y="389284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1" name="Равнобедренный треугольник 200" hidden="0"/>
            <p:cNvSpPr/>
            <p:nvPr isPhoto="0" userDrawn="0"/>
          </p:nvSpPr>
          <p:spPr bwMode="auto">
            <a:xfrm rot="5400000" flipV="1">
              <a:off x="8982526" y="412395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2" name="Равнобедренный треугольник 201" hidden="0"/>
            <p:cNvSpPr/>
            <p:nvPr isPhoto="0" userDrawn="0"/>
          </p:nvSpPr>
          <p:spPr bwMode="auto">
            <a:xfrm rot="5400000" flipV="1">
              <a:off x="8982526" y="436940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3" name="Равнобедренный треугольник 202" hidden="0"/>
            <p:cNvSpPr/>
            <p:nvPr isPhoto="0" userDrawn="0"/>
          </p:nvSpPr>
          <p:spPr bwMode="auto">
            <a:xfrm rot="5400000" flipV="1">
              <a:off x="8985701" y="460435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4" name="Равнобедренный треугольник 203" hidden="0"/>
            <p:cNvSpPr/>
            <p:nvPr isPhoto="0" userDrawn="0"/>
          </p:nvSpPr>
          <p:spPr bwMode="auto">
            <a:xfrm rot="5400000" flipV="1">
              <a:off x="8982526" y="483802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5" name="Равнобедренный треугольник 204" hidden="0"/>
            <p:cNvSpPr/>
            <p:nvPr isPhoto="0" userDrawn="0"/>
          </p:nvSpPr>
          <p:spPr bwMode="auto">
            <a:xfrm rot="5400000" flipV="1">
              <a:off x="8982526" y="5083474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6" name="Равнобедренный треугольник 205" hidden="0"/>
            <p:cNvSpPr/>
            <p:nvPr isPhoto="0" userDrawn="0"/>
          </p:nvSpPr>
          <p:spPr bwMode="auto">
            <a:xfrm rot="5400000" flipV="1">
              <a:off x="8982526" y="5314580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7" name="Равнобедренный треугольник 206" hidden="0"/>
            <p:cNvSpPr/>
            <p:nvPr isPhoto="0" userDrawn="0"/>
          </p:nvSpPr>
          <p:spPr bwMode="auto">
            <a:xfrm rot="5400000" flipV="1">
              <a:off x="8982526" y="5560030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8" name="Равнобедренный треугольник 207" hidden="0"/>
            <p:cNvSpPr/>
            <p:nvPr isPhoto="0" userDrawn="0"/>
          </p:nvSpPr>
          <p:spPr bwMode="auto">
            <a:xfrm rot="5400000" flipV="1">
              <a:off x="8985701" y="5801328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09" name="Равнобедренный треугольник 208" hidden="0"/>
            <p:cNvSpPr/>
            <p:nvPr isPhoto="0" userDrawn="0"/>
          </p:nvSpPr>
          <p:spPr bwMode="auto">
            <a:xfrm rot="5400000" flipV="1">
              <a:off x="8985700" y="6056913"/>
              <a:ext cx="114300" cy="298161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0" name="Стрелка вправо 209" hidden="0"/>
            <p:cNvSpPr/>
            <p:nvPr isPhoto="0" userDrawn="0"/>
          </p:nvSpPr>
          <p:spPr bwMode="auto">
            <a:xfrm>
              <a:off x="8173560" y="1702259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1" name="Стрелка вправо 210" hidden="0"/>
            <p:cNvSpPr/>
            <p:nvPr isPhoto="0" userDrawn="0"/>
          </p:nvSpPr>
          <p:spPr bwMode="auto">
            <a:xfrm>
              <a:off x="8405893" y="2199038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2" name="Стрелка вправо 211" hidden="0"/>
            <p:cNvSpPr/>
            <p:nvPr isPhoto="0" userDrawn="0"/>
          </p:nvSpPr>
          <p:spPr bwMode="auto">
            <a:xfrm>
              <a:off x="8166653" y="2744754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3" name="Стрелка вправо 212" hidden="0"/>
            <p:cNvSpPr/>
            <p:nvPr isPhoto="0" userDrawn="0"/>
          </p:nvSpPr>
          <p:spPr bwMode="auto">
            <a:xfrm>
              <a:off x="8154484" y="3358556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4" name="Стрелка вправо 213" hidden="0"/>
            <p:cNvSpPr/>
            <p:nvPr isPhoto="0" userDrawn="0"/>
          </p:nvSpPr>
          <p:spPr bwMode="auto">
            <a:xfrm>
              <a:off x="8386817" y="3855334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5" name="Стрелка вправо 214" hidden="0"/>
            <p:cNvSpPr/>
            <p:nvPr isPhoto="0" userDrawn="0"/>
          </p:nvSpPr>
          <p:spPr bwMode="auto">
            <a:xfrm>
              <a:off x="8147577" y="4401050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6" name="Стрелка вправо 215" hidden="0"/>
            <p:cNvSpPr/>
            <p:nvPr isPhoto="0" userDrawn="0"/>
          </p:nvSpPr>
          <p:spPr bwMode="auto">
            <a:xfrm>
              <a:off x="8159018" y="4966214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7" name="Стрелка вправо 216" hidden="0"/>
            <p:cNvSpPr/>
            <p:nvPr isPhoto="0" userDrawn="0"/>
          </p:nvSpPr>
          <p:spPr bwMode="auto">
            <a:xfrm>
              <a:off x="8391351" y="5462992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8" name="Стрелка вправо 217" hidden="0"/>
            <p:cNvSpPr/>
            <p:nvPr isPhoto="0" userDrawn="0"/>
          </p:nvSpPr>
          <p:spPr bwMode="auto">
            <a:xfrm>
              <a:off x="8152111" y="6008708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19" name="Стрелка вправо 218" hidden="0"/>
            <p:cNvSpPr/>
            <p:nvPr isPhoto="0" userDrawn="0"/>
          </p:nvSpPr>
          <p:spPr bwMode="auto">
            <a:xfrm rot="10800000">
              <a:off x="10592988" y="4933589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0" name="Стрелка вправо 219" hidden="0"/>
            <p:cNvSpPr/>
            <p:nvPr isPhoto="0" userDrawn="0"/>
          </p:nvSpPr>
          <p:spPr bwMode="auto">
            <a:xfrm rot="10800000">
              <a:off x="10825321" y="5430367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1" name="Стрелка вправо 220" hidden="0"/>
            <p:cNvSpPr/>
            <p:nvPr isPhoto="0" userDrawn="0"/>
          </p:nvSpPr>
          <p:spPr bwMode="auto">
            <a:xfrm rot="10800000">
              <a:off x="10586081" y="5976083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2" name="Стрелка вправо 221" hidden="0"/>
            <p:cNvSpPr/>
            <p:nvPr isPhoto="0" userDrawn="0"/>
          </p:nvSpPr>
          <p:spPr bwMode="auto">
            <a:xfrm rot="10800000">
              <a:off x="10593814" y="3381757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3" name="Стрелка вправо 222" hidden="0"/>
            <p:cNvSpPr/>
            <p:nvPr isPhoto="0" userDrawn="0"/>
          </p:nvSpPr>
          <p:spPr bwMode="auto">
            <a:xfrm rot="10800000">
              <a:off x="10826147" y="3878535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4" name="Стрелка вправо 223" hidden="0"/>
            <p:cNvSpPr/>
            <p:nvPr isPhoto="0" userDrawn="0"/>
          </p:nvSpPr>
          <p:spPr bwMode="auto">
            <a:xfrm rot="10800000">
              <a:off x="10586907" y="4424251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5" name="Стрелка вправо 224" hidden="0"/>
            <p:cNvSpPr/>
            <p:nvPr isPhoto="0" userDrawn="0"/>
          </p:nvSpPr>
          <p:spPr bwMode="auto">
            <a:xfrm rot="10800000">
              <a:off x="10586337" y="1751222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6" name="Стрелка вправо 225" hidden="0"/>
            <p:cNvSpPr/>
            <p:nvPr isPhoto="0" userDrawn="0"/>
          </p:nvSpPr>
          <p:spPr bwMode="auto">
            <a:xfrm rot="10800000">
              <a:off x="10818670" y="2248000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27" name="Стрелка вправо 226" hidden="0"/>
            <p:cNvSpPr/>
            <p:nvPr isPhoto="0" userDrawn="0"/>
          </p:nvSpPr>
          <p:spPr bwMode="auto">
            <a:xfrm rot="10800000">
              <a:off x="10579430" y="2793716"/>
              <a:ext cx="528646" cy="4090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cxnSp>
          <p:nvCxnSpPr>
            <p:cNvPr id="228" name="Прямая со стрелкой 227" hidden="0"/>
            <p:cNvCxnSpPr>
              <a:cxnSpLocks/>
            </p:cNvCxnSpPr>
            <p:nvPr isPhoto="0" userDrawn="0"/>
          </p:nvCxnSpPr>
          <p:spPr bwMode="auto">
            <a:xfrm flipV="1">
              <a:off x="9489659" y="1740997"/>
              <a:ext cx="218" cy="9164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 стрелкой 228" hidden="0"/>
            <p:cNvCxnSpPr>
              <a:cxnSpLocks/>
            </p:cNvCxnSpPr>
            <p:nvPr isPhoto="0" userDrawn="0"/>
          </p:nvCxnSpPr>
          <p:spPr bwMode="auto">
            <a:xfrm flipV="1">
              <a:off x="9970315" y="2610921"/>
              <a:ext cx="218" cy="9164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 стрелкой 229" hidden="0"/>
            <p:cNvCxnSpPr>
              <a:cxnSpLocks/>
            </p:cNvCxnSpPr>
            <p:nvPr isPhoto="0" userDrawn="0"/>
          </p:nvCxnSpPr>
          <p:spPr bwMode="auto">
            <a:xfrm flipV="1">
              <a:off x="9494193" y="3484806"/>
              <a:ext cx="218" cy="9164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 стрелкой 230" hidden="0"/>
            <p:cNvCxnSpPr>
              <a:cxnSpLocks/>
            </p:cNvCxnSpPr>
            <p:nvPr isPhoto="0" userDrawn="0"/>
          </p:nvCxnSpPr>
          <p:spPr bwMode="auto">
            <a:xfrm flipV="1">
              <a:off x="9970315" y="4351916"/>
              <a:ext cx="218" cy="9164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 стрелкой 231" hidden="0"/>
            <p:cNvCxnSpPr>
              <a:cxnSpLocks/>
            </p:cNvCxnSpPr>
            <p:nvPr isPhoto="0" userDrawn="0"/>
          </p:nvCxnSpPr>
          <p:spPr bwMode="auto">
            <a:xfrm flipV="1">
              <a:off x="9489659" y="5197387"/>
              <a:ext cx="218" cy="9164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Полилиния 232" hidden="0"/>
            <p:cNvSpPr/>
            <p:nvPr isPhoto="0" userDrawn="0"/>
          </p:nvSpPr>
          <p:spPr bwMode="auto">
            <a:xfrm>
              <a:off x="9935856" y="1822450"/>
              <a:ext cx="433694" cy="544911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34" name="Полилиния 233" hidden="0"/>
            <p:cNvSpPr/>
            <p:nvPr isPhoto="0" userDrawn="0"/>
          </p:nvSpPr>
          <p:spPr bwMode="auto">
            <a:xfrm>
              <a:off x="9974799" y="3753970"/>
              <a:ext cx="433694" cy="544911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35" name="Полилиния 234" hidden="0"/>
            <p:cNvSpPr/>
            <p:nvPr isPhoto="0" userDrawn="0"/>
          </p:nvSpPr>
          <p:spPr bwMode="auto">
            <a:xfrm>
              <a:off x="9973926" y="5436655"/>
              <a:ext cx="433694" cy="544911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36" name="Полилиния 235" hidden="0"/>
            <p:cNvSpPr/>
            <p:nvPr isPhoto="0" userDrawn="0"/>
          </p:nvSpPr>
          <p:spPr bwMode="auto">
            <a:xfrm flipH="1">
              <a:off x="9102658" y="4518502"/>
              <a:ext cx="386700" cy="544911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  <p:sp>
          <p:nvSpPr>
            <p:cNvPr id="237" name="Полилиния 236" hidden="0"/>
            <p:cNvSpPr/>
            <p:nvPr isPhoto="0" userDrawn="0"/>
          </p:nvSpPr>
          <p:spPr bwMode="auto">
            <a:xfrm flipH="1">
              <a:off x="9097771" y="2783444"/>
              <a:ext cx="386700" cy="544911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Times New Roman"/>
                <a:cs typeface="Times New Roman"/>
              </a:endParaRPr>
            </a:p>
          </p:txBody>
        </p:sp>
      </p:grpSp>
      <p:sp>
        <p:nvSpPr>
          <p:cNvPr id="238" name="TextBox 237" hidden="0"/>
          <p:cNvSpPr txBox="1"/>
          <p:nvPr isPhoto="0" userDrawn="0"/>
        </p:nvSpPr>
        <p:spPr bwMode="auto">
          <a:xfrm>
            <a:off x="1381565" y="6514502"/>
            <a:ext cx="1269771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Рис.1</a:t>
            </a:r>
            <a:endParaRPr/>
          </a:p>
        </p:txBody>
      </p:sp>
      <p:sp>
        <p:nvSpPr>
          <p:cNvPr id="239" name="TextBox 238" hidden="0"/>
          <p:cNvSpPr txBox="1"/>
          <p:nvPr isPhoto="0" userDrawn="0"/>
        </p:nvSpPr>
        <p:spPr bwMode="auto">
          <a:xfrm>
            <a:off x="3516429" y="6514163"/>
            <a:ext cx="1269771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Рис.2</a:t>
            </a:r>
            <a:endParaRPr/>
          </a:p>
        </p:txBody>
      </p:sp>
      <p:sp>
        <p:nvSpPr>
          <p:cNvPr id="240" name="TextBox 239" hidden="0"/>
          <p:cNvSpPr txBox="1"/>
          <p:nvPr isPhoto="0" userDrawn="0"/>
        </p:nvSpPr>
        <p:spPr bwMode="auto">
          <a:xfrm>
            <a:off x="5656095" y="6506394"/>
            <a:ext cx="1269771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Рис.3</a:t>
            </a:r>
            <a:endParaRPr/>
          </a:p>
        </p:txBody>
      </p:sp>
      <p:sp>
        <p:nvSpPr>
          <p:cNvPr id="6" name="Прямоугольник 5" hidden="0"/>
          <p:cNvSpPr/>
          <p:nvPr isPhoto="0" userDrawn="0"/>
        </p:nvSpPr>
        <p:spPr bwMode="auto">
          <a:xfrm>
            <a:off x="7257017" y="3738094"/>
            <a:ext cx="4542481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Образовавшийся вязкостный барьер является временным. Вязкость геля снижается по при нейтрализации кислоты, а также при контакте с углеводородами (рис.3).</a:t>
            </a:r>
            <a:endParaRPr/>
          </a:p>
        </p:txBody>
      </p:sp>
      <p:sp>
        <p:nvSpPr>
          <p:cNvPr id="241" name="Прямоугольник 240" hidden="0"/>
          <p:cNvSpPr/>
          <p:nvPr isPhoto="0" userDrawn="0"/>
        </p:nvSpPr>
        <p:spPr bwMode="auto">
          <a:xfrm>
            <a:off x="7442304" y="5143153"/>
            <a:ext cx="466725" cy="292113"/>
          </a:xfrm>
          <a:prstGeom prst="rect">
            <a:avLst/>
          </a:prstGeom>
          <a:solidFill>
            <a:srgbClr val="CAACAC"/>
          </a:solidFill>
          <a:ln>
            <a:solidFill>
              <a:srgbClr val="096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242" name="TextBox 241" hidden="0"/>
          <p:cNvSpPr txBox="1"/>
          <p:nvPr isPhoto="0" userDrawn="0"/>
        </p:nvSpPr>
        <p:spPr bwMode="auto">
          <a:xfrm>
            <a:off x="8140154" y="5151446"/>
            <a:ext cx="1935687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низкая вязкость</a:t>
            </a:r>
            <a:endParaRPr/>
          </a:p>
        </p:txBody>
      </p:sp>
      <p:sp>
        <p:nvSpPr>
          <p:cNvPr id="243" name="Прямоугольник 242" hidden="0"/>
          <p:cNvSpPr/>
          <p:nvPr isPhoto="0" userDrawn="0"/>
        </p:nvSpPr>
        <p:spPr bwMode="auto">
          <a:xfrm>
            <a:off x="7440412" y="5592184"/>
            <a:ext cx="466725" cy="292113"/>
          </a:xfrm>
          <a:prstGeom prst="rect">
            <a:avLst/>
          </a:prstGeom>
          <a:solidFill>
            <a:srgbClr val="00B0F0"/>
          </a:solidFill>
          <a:ln>
            <a:solidFill>
              <a:srgbClr val="096D63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244" name="TextBox 243" hidden="0"/>
          <p:cNvSpPr txBox="1"/>
          <p:nvPr isPhoto="0" userDrawn="0"/>
        </p:nvSpPr>
        <p:spPr bwMode="auto">
          <a:xfrm>
            <a:off x="8130627" y="5568658"/>
            <a:ext cx="1935687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высокая вязкость</a:t>
            </a:r>
            <a:endParaRPr/>
          </a:p>
        </p:txBody>
      </p:sp>
      <p:sp>
        <p:nvSpPr>
          <p:cNvPr id="245" name="Прямоугольник 244" hidden="0"/>
          <p:cNvSpPr/>
          <p:nvPr isPhoto="0" userDrawn="0"/>
        </p:nvSpPr>
        <p:spPr bwMode="auto">
          <a:xfrm>
            <a:off x="7430580" y="6067456"/>
            <a:ext cx="466725" cy="2921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96D63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Times New Roman"/>
              <a:cs typeface="Times New Roman"/>
            </a:endParaRPr>
          </a:p>
        </p:txBody>
      </p:sp>
      <p:sp>
        <p:nvSpPr>
          <p:cNvPr id="246" name="TextBox 245" hidden="0"/>
          <p:cNvSpPr txBox="1"/>
          <p:nvPr isPhoto="0" userDrawn="0"/>
        </p:nvSpPr>
        <p:spPr bwMode="auto">
          <a:xfrm>
            <a:off x="8139537" y="6061466"/>
            <a:ext cx="1935687" cy="2974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распад и вынос СКС</a:t>
            </a:r>
            <a:endParaRPr/>
          </a:p>
        </p:txBody>
      </p:sp>
      <p:sp>
        <p:nvSpPr>
          <p:cNvPr id="247" name="Прямоугольник 246" hidden="0"/>
          <p:cNvSpPr/>
          <p:nvPr isPhoto="0" userDrawn="0"/>
        </p:nvSpPr>
        <p:spPr bwMode="auto">
          <a:xfrm>
            <a:off x="7327416" y="5057737"/>
            <a:ext cx="3066107" cy="1405283"/>
          </a:xfrm>
          <a:prstGeom prst="rect">
            <a:avLst/>
          </a:prstGeom>
          <a:noFill/>
          <a:ln>
            <a:solidFill>
              <a:srgbClr val="096D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248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/>
              <a:t>13</a:t>
            </a:r>
            <a:endParaRPr lang="ru-RU"/>
          </a:p>
        </p:txBody>
      </p:sp>
      <p:sp>
        <p:nvSpPr>
          <p:cNvPr id="249" name="TextBox 248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САМООТКЛОНЯЮЩИЕСЯ КИСЛОТНЫЕ СОСТАВЫ </a:t>
            </a:r>
            <a:br>
              <a:rPr lang="ru-RU" sz="2650" b="1">
                <a:latin typeface="Segoe UI"/>
                <a:ea typeface="Segoe UI Black"/>
                <a:cs typeface="Segoe UI"/>
              </a:rPr>
            </a:b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«СТРИМ-С»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И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«СТРИМ-G»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hidden="0"/>
          <p:cNvSpPr/>
          <p:nvPr isPhoto="0" userDrawn="0"/>
        </p:nvSpPr>
        <p:spPr bwMode="auto">
          <a:xfrm>
            <a:off x="1136822" y="1082071"/>
            <a:ext cx="4784135" cy="115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Комплексный ПАВ «</a:t>
            </a:r>
            <a:r>
              <a:rPr lang="ru-RU" sz="1600" b="1">
                <a:latin typeface="Segoe UI"/>
                <a:cs typeface="Segoe UI"/>
              </a:rPr>
              <a:t>Биксол</a:t>
            </a:r>
            <a:r>
              <a:rPr lang="ru-RU" sz="1600" b="1">
                <a:latin typeface="Segoe UI"/>
                <a:cs typeface="Segoe UI"/>
              </a:rPr>
              <a:t>»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Используется в процессах интенсификации нефте- газодобычи для обработки призабойных зон нагнетательных и добывающих скважин, в промывочных жидкостях, кислотных составах и жидкостях глушения.</a:t>
            </a:r>
            <a:endParaRPr/>
          </a:p>
        </p:txBody>
      </p:sp>
      <p:pic>
        <p:nvPicPr>
          <p:cNvPr id="10" name="Рисунок 9" descr="C:\Users\AraslanovaDI\Desktop\Фото\Диспергирующие свойства\Биксол\DSC01579.JPG" hidden="0"/>
          <p:cNvPicPr/>
          <p:nvPr isPhoto="0" userDrawn="0"/>
        </p:nvPicPr>
        <p:blipFill>
          <a:blip r:embed="rId2"/>
          <a:srcRect l="11353" t="2956" r="23575" b="29063"/>
          <a:stretch/>
        </p:blipFill>
        <p:spPr bwMode="auto">
          <a:xfrm>
            <a:off x="1241596" y="2682508"/>
            <a:ext cx="4149555" cy="2877269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 hidden="0"/>
          <p:cNvSpPr/>
          <p:nvPr isPhoto="0" userDrawn="0"/>
        </p:nvSpPr>
        <p:spPr bwMode="auto">
          <a:xfrm>
            <a:off x="1136821" y="5627337"/>
            <a:ext cx="5553075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а) вид АСПО без добавления «</a:t>
            </a:r>
            <a:r>
              <a:rPr lang="ru-RU" sz="1350">
                <a:latin typeface="Segoe UI"/>
                <a:cs typeface="Segoe UI"/>
              </a:rPr>
              <a:t>Биксол</a:t>
            </a:r>
            <a:r>
              <a:rPr lang="ru-RU" sz="1350">
                <a:latin typeface="Segoe UI"/>
                <a:cs typeface="Segoe UI"/>
              </a:rPr>
              <a:t>»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б) диспергирование АСПО при смешивании с водным раствором «</a:t>
            </a:r>
            <a:r>
              <a:rPr lang="ru-RU" sz="1350">
                <a:latin typeface="Segoe UI"/>
                <a:cs typeface="Segoe UI"/>
              </a:rPr>
              <a:t>Биксол</a:t>
            </a:r>
            <a:r>
              <a:rPr lang="ru-RU" sz="1350">
                <a:latin typeface="Segoe UI"/>
                <a:cs typeface="Segoe UI"/>
              </a:rPr>
              <a:t>»</a:t>
            </a:r>
            <a:endParaRPr/>
          </a:p>
        </p:txBody>
      </p:sp>
      <p:sp>
        <p:nvSpPr>
          <p:cNvPr id="6" name="Прямоугольник 5" hidden="0"/>
          <p:cNvSpPr/>
          <p:nvPr isPhoto="0" userDrawn="0"/>
        </p:nvSpPr>
        <p:spPr bwMode="auto">
          <a:xfrm>
            <a:off x="6193411" y="1082071"/>
            <a:ext cx="5606087" cy="95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Моющий состав «</a:t>
            </a:r>
            <a:r>
              <a:rPr lang="ru-RU" sz="1600" b="1">
                <a:latin typeface="Segoe UI"/>
                <a:cs typeface="Segoe UI"/>
              </a:rPr>
              <a:t>Неоминол</a:t>
            </a:r>
            <a:r>
              <a:rPr lang="ru-RU" sz="1600" b="1">
                <a:latin typeface="Segoe UI"/>
                <a:cs typeface="Segoe UI"/>
              </a:rPr>
              <a:t>»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Высокая поверхностная активность.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Высокая растворимость и устойчивость к </a:t>
            </a:r>
            <a:r>
              <a:rPr lang="ru-RU" sz="1350">
                <a:latin typeface="Segoe UI"/>
                <a:cs typeface="Segoe UI"/>
              </a:rPr>
              <a:t>высаливанию</a:t>
            </a:r>
            <a:r>
              <a:rPr lang="ru-RU" sz="1350">
                <a:latin typeface="Segoe UI"/>
                <a:cs typeface="Segoe UI"/>
              </a:rPr>
              <a:t> в растворах минеральных солей и кислот.</a:t>
            </a:r>
            <a:endParaRPr/>
          </a:p>
        </p:txBody>
      </p:sp>
      <p:sp>
        <p:nvSpPr>
          <p:cNvPr id="12" name="Прямоугольник 11" hidden="0"/>
          <p:cNvSpPr/>
          <p:nvPr isPhoto="0" userDrawn="0"/>
        </p:nvSpPr>
        <p:spPr bwMode="auto">
          <a:xfrm>
            <a:off x="6188345" y="2682508"/>
            <a:ext cx="5878543" cy="2184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Представляет собой: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систему специально подобранных катионных и неионогенных синтетических ПАВ;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один из компонентов -  сильный гидрофобизатор, который сорбируется на породе и облегчает движение нефти, одновременно препятствуя фильтрации водной фазы;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облегчает процесс  </a:t>
            </a:r>
            <a:r>
              <a:rPr lang="ru-RU" sz="1350">
                <a:latin typeface="Segoe UI"/>
                <a:cs typeface="Segoe UI"/>
              </a:rPr>
              <a:t>мицеллообразования</a:t>
            </a:r>
            <a:r>
              <a:rPr lang="ru-RU" sz="1350">
                <a:latin typeface="Segoe UI"/>
                <a:cs typeface="Segoe UI"/>
              </a:rPr>
              <a:t> благодаря совместному действию специально подобранных ПАВ;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состав, устойчивый к </a:t>
            </a:r>
            <a:r>
              <a:rPr lang="ru-RU" sz="1350">
                <a:latin typeface="Segoe UI"/>
                <a:cs typeface="Segoe UI"/>
              </a:rPr>
              <a:t>высаливанию</a:t>
            </a:r>
            <a:r>
              <a:rPr lang="ru-RU" sz="1350">
                <a:latin typeface="Segoe UI"/>
                <a:cs typeface="Segoe UI"/>
              </a:rPr>
              <a:t> в высокоминерализованных растворах и кислотах.</a:t>
            </a:r>
            <a:endParaRPr/>
          </a:p>
        </p:txBody>
      </p:sp>
      <p:sp>
        <p:nvSpPr>
          <p:cNvPr id="13" name="TextBox 12" hidden="0"/>
          <p:cNvSpPr txBox="1"/>
          <p:nvPr isPhoto="0" userDrawn="0"/>
        </p:nvSpPr>
        <p:spPr bwMode="auto">
          <a:xfrm>
            <a:off x="2038791" y="2846820"/>
            <a:ext cx="523435" cy="338554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600" b="1">
                <a:latin typeface="Segoe UI"/>
                <a:cs typeface="Segoe UI"/>
              </a:rPr>
              <a:t>а)</a:t>
            </a:r>
            <a:endParaRPr/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4258116" y="2846820"/>
            <a:ext cx="523435" cy="338554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600" b="1">
                <a:latin typeface="Segoe UI"/>
                <a:cs typeface="Segoe UI"/>
              </a:rPr>
              <a:t>б)</a:t>
            </a:r>
            <a:endParaRPr/>
          </a:p>
        </p:txBody>
      </p:sp>
      <p:sp>
        <p:nvSpPr>
          <p:cNvPr id="11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14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МОЮЩИЕ СОСТАВЫ СЕРИИ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«БИКСОЛ»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И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«НЕОМИНОЛ»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0"/>
          <p:cNvSpPr/>
          <p:nvPr isPhoto="0" userDrawn="0"/>
        </p:nvSpPr>
        <p:spPr bwMode="auto">
          <a:xfrm>
            <a:off x="1197399" y="1630091"/>
            <a:ext cx="10636079" cy="115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Назначение: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освоение скважин после бурения (растворение кольматирующих корок и пр.);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обработка карбонатных и низкопроницаемых глинистых терригенных коллекторов с целью снижения </a:t>
            </a:r>
            <a:r>
              <a:rPr lang="ru-RU" sz="1350">
                <a:latin typeface="Segoe UI"/>
                <a:cs typeface="Segoe UI"/>
              </a:rPr>
              <a:t>скин</a:t>
            </a:r>
            <a:r>
              <a:rPr lang="ru-RU" sz="1350">
                <a:latin typeface="Segoe UI"/>
                <a:cs typeface="Segoe UI"/>
              </a:rPr>
              <a:t>-фактора и интенсификации добычи нефти или газа;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проведение кислотных разрывов пласта (КГРП) на карбонатных коллекторах.</a:t>
            </a:r>
            <a:endParaRPr/>
          </a:p>
        </p:txBody>
      </p:sp>
      <p:sp>
        <p:nvSpPr>
          <p:cNvPr id="28" name="Прямоугольник 27" hidden="0"/>
          <p:cNvSpPr/>
          <p:nvPr isPhoto="0" userDrawn="0"/>
        </p:nvSpPr>
        <p:spPr bwMode="auto">
          <a:xfrm>
            <a:off x="6975859" y="3213834"/>
            <a:ext cx="4734880" cy="2184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Преимущества: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высокая растворяющая способность, диспергация глин и прочих кольматантов;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низкая скорость реакции с карбонатной породой, глубокое проникновение в пласт;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применение при температурах пласта от 20 до 100</a:t>
            </a:r>
            <a:r>
              <a:rPr lang="ru-RU" sz="1350" baseline="30000">
                <a:latin typeface="Segoe UI"/>
                <a:cs typeface="Segoe UI"/>
              </a:rPr>
              <a:t>0</a:t>
            </a:r>
            <a:r>
              <a:rPr lang="ru-RU" sz="1350">
                <a:latin typeface="Segoe UI"/>
                <a:cs typeface="Segoe UI"/>
              </a:rPr>
              <a:t>С;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низкая коррозионная активность;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полная совместимость с пластовыми флюидами, отсутствие </a:t>
            </a:r>
            <a:br>
              <a:rPr lang="ru-RU" sz="1350">
                <a:latin typeface="Segoe UI"/>
                <a:cs typeface="Segoe UI"/>
              </a:rPr>
            </a:br>
            <a:r>
              <a:rPr lang="ru-RU" sz="1350">
                <a:latin typeface="Segoe UI"/>
                <a:cs typeface="Segoe UI"/>
              </a:rPr>
              <a:t>вторичного осадкообразования.</a:t>
            </a:r>
            <a:endParaRPr/>
          </a:p>
        </p:txBody>
      </p:sp>
      <p:grpSp>
        <p:nvGrpSpPr>
          <p:cNvPr id="5" name="Группа 4" hidden="0"/>
          <p:cNvGrpSpPr/>
          <p:nvPr isPhoto="0" userDrawn="0"/>
        </p:nvGrpSpPr>
        <p:grpSpPr bwMode="auto">
          <a:xfrm>
            <a:off x="160489" y="3079651"/>
            <a:ext cx="6516352" cy="2897789"/>
            <a:chOff x="401789" y="4081806"/>
            <a:chExt cx="6516352" cy="2897788"/>
          </a:xfrm>
        </p:grpSpPr>
        <p:pic>
          <p:nvPicPr>
            <p:cNvPr id="14" name="Рисунок 13" hidden="0"/>
            <p:cNvPicPr>
              <a:picLocks noChangeAspect="1"/>
            </p:cNvPicPr>
            <p:nvPr isPhoto="0" userDrawn="0"/>
          </p:nvPicPr>
          <p:blipFill>
            <a:blip r:embed="rId2"/>
            <a:srcRect l="0" t="11767" r="0" b="1364"/>
            <a:stretch/>
          </p:blipFill>
          <p:spPr bwMode="auto">
            <a:xfrm>
              <a:off x="3389308" y="4081806"/>
              <a:ext cx="3528833" cy="2611225"/>
            </a:xfrm>
            <a:prstGeom prst="rect">
              <a:avLst/>
            </a:prstGeom>
            <a:ln w="3175" cap="sq">
              <a:solidFill>
                <a:srgbClr val="32A79F"/>
              </a:solidFill>
              <a:prstDash val="solid"/>
              <a:miter lim="800000"/>
            </a:ln>
            <a:effectLst>
              <a:outerShdw blurRad="50800" dist="38100" dir="2700000" rotWithShape="0" algn="tl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Рисунок 15" hidden="0"/>
            <p:cNvPicPr>
              <a:picLocks noChangeAspect="1"/>
            </p:cNvPicPr>
            <p:nvPr isPhoto="0" userDrawn="0"/>
          </p:nvPicPr>
          <p:blipFill>
            <a:blip r:embed="rId3"/>
            <a:srcRect l="0" t="0" r="0" b="1150"/>
            <a:stretch/>
          </p:blipFill>
          <p:spPr bwMode="auto">
            <a:xfrm>
              <a:off x="1834724" y="4083832"/>
              <a:ext cx="1255566" cy="2609199"/>
            </a:xfrm>
            <a:prstGeom prst="rect">
              <a:avLst/>
            </a:prstGeom>
            <a:ln w="3175" cap="sq">
              <a:solidFill>
                <a:srgbClr val="32A79F"/>
              </a:solidFill>
              <a:prstDash val="solid"/>
              <a:miter lim="800000"/>
            </a:ln>
            <a:effectLst>
              <a:outerShdw blurRad="50800" dist="38100" dir="2700000" rotWithShape="0" algn="tl">
                <a:srgbClr val="000000">
                  <a:alpha val="43000"/>
                </a:srgbClr>
              </a:outerShdw>
            </a:effectLst>
          </p:spPr>
        </p:pic>
        <p:cxnSp>
          <p:nvCxnSpPr>
            <p:cNvPr id="17" name="Прямая со стрелкой 16" hidden="0"/>
            <p:cNvCxnSpPr>
              <a:cxnSpLocks/>
            </p:cNvCxnSpPr>
            <p:nvPr isPhoto="0" userDrawn="0"/>
          </p:nvCxnSpPr>
          <p:spPr bwMode="auto">
            <a:xfrm flipV="1">
              <a:off x="3021490" y="5675662"/>
              <a:ext cx="777511" cy="14827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 hidden="0"/>
            <p:cNvSpPr/>
            <p:nvPr isPhoto="0" userDrawn="0"/>
          </p:nvSpPr>
          <p:spPr bwMode="auto">
            <a:xfrm>
              <a:off x="2632378" y="5653389"/>
              <a:ext cx="451421" cy="4602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4" name="Прямоугольник 3" hidden="0"/>
            <p:cNvSpPr/>
            <p:nvPr isPhoto="0" userDrawn="0"/>
          </p:nvSpPr>
          <p:spPr bwMode="auto">
            <a:xfrm>
              <a:off x="401789" y="6682140"/>
              <a:ext cx="5364020" cy="2974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350">
                  <a:latin typeface="Segoe UI"/>
                  <a:cs typeface="Segoe UI"/>
                </a:rPr>
                <a:t>Равномерная стимуляция коллектора</a:t>
              </a:r>
              <a:endParaRPr/>
            </a:p>
          </p:txBody>
        </p:sp>
      </p:grpSp>
      <p:sp>
        <p:nvSpPr>
          <p:cNvPr id="11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15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2" name="TextBox 11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КИСЛОТНЫЕ КОМПОЗИЦИИ </a:t>
            </a:r>
            <a:endParaRPr/>
          </a:p>
          <a:p>
            <a:pPr>
              <a:defRPr/>
            </a:pP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«ДИСКОР 10», «ДИСКОР 20», «ДИСКОР 30 ПС»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160657" y="1028622"/>
            <a:ext cx="6022567" cy="29519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>
                <a:latin typeface="Segoe UI"/>
                <a:cs typeface="Segoe UI"/>
              </a:rPr>
              <a:t>Достоинства технологии: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Высокие температуры применения;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Низкая скорость коррозии;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Стойкость к воздействию сероводорода;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Способствует обработке коллектора на большую глубину вследствие замедления реакции с породой;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Реагирование начинается только при достижении порогового значения температуры(в пласте), что предотвращает коррозию запорной и фонтанной арматуры;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Для применения в зимнее время поставляется в виде концентрированного низкозамерзающего состава, рабочая форма готовится разбавлением водой.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Возможность применения состава для кислотных ванн;</a:t>
            </a:r>
            <a:endParaRPr/>
          </a:p>
        </p:txBody>
      </p:sp>
      <p:pic>
        <p:nvPicPr>
          <p:cNvPr id="5" name="Рисунок 4" descr="C:\Users\Пользователь\AppData\Local\Microsoft\Windows\INetCache\Content.Word\IMG_20180924_165249.jpg" hidden="0"/>
          <p:cNvPicPr/>
          <p:nvPr isPhoto="0" userDrawn="0"/>
        </p:nvPicPr>
        <p:blipFill>
          <a:blip r:embed="rId2"/>
          <a:srcRect l="36741" t="0" r="0" b="0"/>
          <a:stretch/>
        </p:blipFill>
        <p:spPr bwMode="auto">
          <a:xfrm>
            <a:off x="7264122" y="1246867"/>
            <a:ext cx="2198415" cy="2407403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 hidden="0"/>
          <p:cNvSpPr/>
          <p:nvPr isPhoto="0" userDrawn="0"/>
        </p:nvSpPr>
        <p:spPr bwMode="auto">
          <a:xfrm>
            <a:off x="7264122" y="3767055"/>
            <a:ext cx="4568391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Образец мрамора после 4 суток растворения в органическом кислотном составе «</a:t>
            </a:r>
            <a:r>
              <a:rPr lang="ru-RU" sz="1350">
                <a:latin typeface="Segoe UI"/>
                <a:cs typeface="Segoe UI"/>
              </a:rPr>
              <a:t>Орикс</a:t>
            </a:r>
            <a:r>
              <a:rPr lang="ru-RU" sz="1350">
                <a:latin typeface="Segoe UI"/>
                <a:cs typeface="Segoe UI"/>
              </a:rPr>
              <a:t>» для кислотных ванн</a:t>
            </a:r>
            <a:endParaRPr/>
          </a:p>
        </p:txBody>
      </p:sp>
      <p:pic>
        <p:nvPicPr>
          <p:cNvPr id="8" name="Рисунок 7" descr="C:\Users\pavlova\AppData\Local\Microsoft\Windows\INetCache\Content.Word\IMG_20180928_135441.jpg" hidden="0"/>
          <p:cNvPicPr/>
          <p:nvPr isPhoto="0" userDrawn="0"/>
        </p:nvPicPr>
        <p:blipFill>
          <a:blip r:embed="rId3"/>
          <a:srcRect l="14047" t="0" r="0" b="0"/>
          <a:stretch/>
        </p:blipFill>
        <p:spPr bwMode="auto">
          <a:xfrm>
            <a:off x="9543432" y="1246869"/>
            <a:ext cx="2289081" cy="2413567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graphicFrame>
        <p:nvGraphicFramePr>
          <p:cNvPr id="11" name="Диаграмма 10" hidden="0"/>
          <p:cNvGraphicFramePr>
            <a:graphicFrameLocks xmlns:a="http://schemas.openxmlformats.org/drawingml/2006/main"/>
          </p:cNvGraphicFramePr>
          <p:nvPr isPhoto="0" userDrawn="0"/>
        </p:nvGraphicFramePr>
        <p:xfrm>
          <a:off x="803350" y="3666495"/>
          <a:ext cx="6460772" cy="308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16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0" name="TextBox 9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ОРГАНИЧЕСКИЙ КИСЛОТНЫЙ СОСТАВ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«ОРИКС»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66800" y="1881595"/>
            <a:ext cx="7858992" cy="36760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Segoe UI"/>
                <a:cs typeface="Segoe UI"/>
              </a:rPr>
              <a:t>    Назначение: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>
                <a:latin typeface="Segoe UI"/>
                <a:cs typeface="Segoe UI"/>
              </a:rPr>
              <a:t>   </a:t>
            </a:r>
            <a:r>
              <a:rPr lang="ru-RU" sz="1350">
                <a:latin typeface="Segoe UI"/>
                <a:cs typeface="Segoe UI"/>
              </a:rPr>
              <a:t>Применяется для очистки труб и ГНО от отложений органического типа</a:t>
            </a:r>
            <a:r>
              <a:rPr lang="en-US" sz="1350">
                <a:latin typeface="Segoe UI"/>
                <a:cs typeface="Segoe UI"/>
              </a:rPr>
              <a:t>,</a:t>
            </a:r>
            <a:r>
              <a:rPr lang="ru-RU" sz="1350">
                <a:latin typeface="Segoe UI"/>
                <a:cs typeface="Segoe UI"/>
              </a:rPr>
              <a:t> может применяться как в чистом виде</a:t>
            </a:r>
            <a:r>
              <a:rPr lang="en-US" sz="1350">
                <a:latin typeface="Segoe UI"/>
                <a:cs typeface="Segoe UI"/>
              </a:rPr>
              <a:t>,</a:t>
            </a:r>
            <a:r>
              <a:rPr lang="ru-RU" sz="1350">
                <a:latin typeface="Segoe UI"/>
                <a:cs typeface="Segoe UI"/>
              </a:rPr>
              <a:t> так и в виде добавки в нефть при промывках</a:t>
            </a:r>
            <a:r>
              <a:rPr lang="en-US" sz="1350">
                <a:latin typeface="Segoe UI"/>
                <a:cs typeface="Segoe UI"/>
              </a:rPr>
              <a:t>.</a:t>
            </a:r>
            <a:endParaRPr lang="ru-RU" sz="135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350">
                <a:latin typeface="Segoe UI"/>
                <a:cs typeface="Segoe UI"/>
              </a:rPr>
              <a:t>    Представляет собой сбалансированную композицию на основе ароматических и предельных и непредельных алифатических углеводородов с добавлением ПАВ-</a:t>
            </a:r>
            <a:r>
              <a:rPr lang="ru-RU" sz="1350">
                <a:latin typeface="Segoe UI"/>
                <a:cs typeface="Segoe UI"/>
              </a:rPr>
              <a:t>диспергаторов</a:t>
            </a:r>
            <a:r>
              <a:rPr lang="ru-RU" sz="1350">
                <a:latin typeface="Segoe UI"/>
                <a:cs typeface="Segoe UI"/>
              </a:rPr>
              <a:t> АСПО</a:t>
            </a:r>
            <a:r>
              <a:rPr lang="en-US" sz="1350">
                <a:latin typeface="Segoe UI"/>
                <a:cs typeface="Segoe UI"/>
              </a:rPr>
              <a:t>.</a:t>
            </a:r>
            <a:endParaRPr lang="ru-RU" sz="1350">
              <a:latin typeface="Segoe UI"/>
              <a:cs typeface="Segoe UI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1600" b="1">
                <a:latin typeface="Segoe UI"/>
                <a:cs typeface="Segoe UI"/>
              </a:rPr>
              <a:t>   Преимущества: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Быстрая скорость реакции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350">
                <a:latin typeface="Segoe UI"/>
                <a:cs typeface="Segoe UI"/>
              </a:rPr>
              <a:t>Высокая растворяющая способность</a:t>
            </a:r>
            <a:endParaRPr/>
          </a:p>
          <a:p>
            <a:pPr marL="0" indent="0">
              <a:lnSpc>
                <a:spcPct val="100000"/>
              </a:lnSpc>
              <a:buNone/>
              <a:defRPr/>
            </a:pPr>
            <a:endParaRPr lang="ru-RU" sz="1600">
              <a:latin typeface="Segoe UI"/>
              <a:cs typeface="Segoe UI"/>
            </a:endParaRPr>
          </a:p>
        </p:txBody>
      </p:sp>
      <p:sp>
        <p:nvSpPr>
          <p:cNvPr id="6" name="Заголовок 1" hidden="0"/>
          <p:cNvSpPr txBox="1"/>
          <p:nvPr isPhoto="0" userDrawn="0"/>
        </p:nvSpPr>
        <p:spPr bwMode="auto">
          <a:xfrm>
            <a:off x="917601" y="3755920"/>
            <a:ext cx="4405283" cy="66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rgbClr val="096D6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1800" b="1">
              <a:latin typeface="Segoe UI"/>
              <a:cs typeface="Segoe UI"/>
            </a:endParaRPr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901229" y="4253838"/>
            <a:ext cx="8251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spcBef>
                <a:spcPts val="750"/>
              </a:spcBef>
              <a:defRPr/>
            </a:pPr>
            <a:r>
              <a:rPr lang="ru-RU" sz="1600" b="1">
                <a:solidFill>
                  <a:srgbClr val="096D63"/>
                </a:solidFill>
                <a:latin typeface="Segoe UI"/>
                <a:cs typeface="Segoe UI"/>
              </a:rPr>
              <a:t>    </a:t>
            </a:r>
            <a:endParaRPr lang="ru-RU" sz="14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17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9" name="TextBox 8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РАСТВОРИТЕЛЬ АСПО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«СИНТАСОЛ»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1119813" y="1166739"/>
            <a:ext cx="10374355" cy="1733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«</a:t>
            </a:r>
            <a:r>
              <a:rPr lang="ru-RU" sz="1350">
                <a:latin typeface="Segoe UI"/>
                <a:cs typeface="Segoe UI"/>
              </a:rPr>
              <a:t>Термосин</a:t>
            </a:r>
            <a:r>
              <a:rPr lang="ru-RU" sz="1350">
                <a:latin typeface="Segoe UI"/>
                <a:cs typeface="Segoe UI"/>
              </a:rPr>
              <a:t>» - состоит из двух компонентов: газогенерирующего и кислотного, при их смешении происходит хим. реакция и образуется стабилизированная присадками пена. В процессе протекания реакции смесь нагревается до 70 </a:t>
            </a:r>
            <a:r>
              <a:rPr lang="ru-RU" sz="1350" baseline="30000">
                <a:latin typeface="Segoe UI"/>
                <a:cs typeface="Segoe UI"/>
              </a:rPr>
              <a:t>0</a:t>
            </a:r>
            <a:r>
              <a:rPr lang="ru-RU" sz="1350">
                <a:latin typeface="Segoe UI"/>
                <a:cs typeface="Segoe UI"/>
              </a:rPr>
              <a:t>С и происходит выделение 30 объемных частей пены из 1 части смеси.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 marL="84137" lvl="1" indent="-84137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 Стабильная пена позволяет увеличить охват кислотной обработки;</a:t>
            </a:r>
            <a:endParaRPr/>
          </a:p>
          <a:p>
            <a:pPr marL="84137" lvl="1" indent="-84137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 Кислотная обработка особенно эффективна в условиях низкотемпературных пластов, так как происходит экзотермическая реакция с разогревом пласта;</a:t>
            </a:r>
            <a:endParaRPr/>
          </a:p>
          <a:p>
            <a:pPr marL="84137" lvl="1" indent="-84137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 В условиях терригенных коллекторов эффективные результаты демонстрирует </a:t>
            </a:r>
            <a:r>
              <a:rPr lang="ru-RU" sz="1350">
                <a:latin typeface="Segoe UI"/>
                <a:cs typeface="Segoe UI"/>
              </a:rPr>
              <a:t>термопенокислотная</a:t>
            </a:r>
            <a:r>
              <a:rPr lang="ru-RU" sz="1350">
                <a:latin typeface="Segoe UI"/>
                <a:cs typeface="Segoe UI"/>
              </a:rPr>
              <a:t> обработка </a:t>
            </a:r>
            <a:r>
              <a:rPr lang="ru-RU" sz="1350">
                <a:latin typeface="Segoe UI"/>
                <a:cs typeface="Segoe UI"/>
              </a:rPr>
              <a:t>глинокислотой</a:t>
            </a:r>
            <a:r>
              <a:rPr lang="ru-RU" sz="1350">
                <a:latin typeface="Segoe UI"/>
                <a:cs typeface="Segoe UI"/>
              </a:rPr>
              <a:t>.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265137" y="3207652"/>
            <a:ext cx="3467905" cy="2600929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10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351345" y="3207652"/>
            <a:ext cx="3467905" cy="2600929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2" name="TextBox 11" hidden="0"/>
          <p:cNvSpPr txBox="1"/>
          <p:nvPr isPhoto="0" userDrawn="0"/>
        </p:nvSpPr>
        <p:spPr bwMode="auto">
          <a:xfrm>
            <a:off x="1265137" y="5833395"/>
            <a:ext cx="3467905" cy="502573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Вид двухкомпонентного термокислотного состава до реакции</a:t>
            </a:r>
            <a:endParaRPr/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5351345" y="5833396"/>
            <a:ext cx="3513927" cy="297454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Пена с 30 кратным увеличением в объёме </a:t>
            </a:r>
            <a:endParaRPr/>
          </a:p>
        </p:txBody>
      </p:sp>
      <p:sp>
        <p:nvSpPr>
          <p:cNvPr id="9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18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1" name="TextBox 10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ТЕРМОПЕНОКИСЛОТНЫЙ СОСТАВ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«ТЕРМОСИН»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6964652" y="1423397"/>
            <a:ext cx="5008275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Мощность продуктивного пласта 50 м</a:t>
            </a:r>
            <a:r>
              <a:rPr lang="en-US" sz="1350">
                <a:latin typeface="Segoe UI"/>
                <a:cs typeface="Segoe UI"/>
              </a:rPr>
              <a:t>.</a:t>
            </a:r>
            <a:r>
              <a:rPr lang="ru-RU" sz="1350">
                <a:latin typeface="Segoe UI"/>
                <a:cs typeface="Segoe UI"/>
              </a:rPr>
              <a:t>  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Коллектор сложен трещиноватыми карбонатами. </a:t>
            </a:r>
            <a:endParaRPr/>
          </a:p>
        </p:txBody>
      </p:sp>
      <p:graphicFrame>
        <p:nvGraphicFramePr>
          <p:cNvPr id="11" name="Таблица 10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7055913" y="2018587"/>
          <a:ext cx="4654899" cy="2103120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2141120"/>
                <a:gridCol w="2513779"/>
              </a:tblGrid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Рпл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8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,59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МПа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Пробуренный забой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1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865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46736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Эксплуатационная колонна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 b="0">
                          <a:latin typeface="Segoe UI"/>
                          <a:cs typeface="Segoe UI"/>
                        </a:rPr>
                        <a:t>1677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 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-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177,8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мм.</a:t>
                      </a:r>
                      <a:endParaRPr lang="en-US" sz="1300" b="0">
                        <a:latin typeface="Segoe UI"/>
                        <a:cs typeface="Segoe UI"/>
                      </a:endParaRPr>
                    </a:p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 b="0">
                          <a:latin typeface="Segoe UI"/>
                          <a:cs typeface="Segoe UI"/>
                        </a:rPr>
                        <a:t>1863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 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D-139,7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мм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.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 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46736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Интервал перфорации                                                                                                                                                           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 1697-1747</a:t>
                      </a:r>
                      <a:endParaRPr/>
                    </a:p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 1700-1728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70104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НКТ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 b="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 - 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60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мм. </a:t>
                      </a:r>
                      <a:endParaRPr/>
                    </a:p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 b="0">
                          <a:latin typeface="Segoe UI"/>
                          <a:cs typeface="Segoe UI"/>
                        </a:rPr>
                        <a:t>Спущены до глубины</a:t>
                      </a:r>
                      <a:r>
                        <a:rPr lang="en-US" sz="1300" b="0">
                          <a:latin typeface="Segoe UI"/>
                          <a:cs typeface="Segoe UI"/>
                        </a:rPr>
                        <a:t> 1</a:t>
                      </a:r>
                      <a:r>
                        <a:rPr lang="ru-RU" sz="1300" b="0">
                          <a:latin typeface="Segoe UI"/>
                          <a:cs typeface="Segoe UI"/>
                        </a:rPr>
                        <a:t>699 м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074946" y="4053826"/>
            <a:ext cx="4937396" cy="262900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350">
                <a:latin typeface="Segoe UI"/>
                <a:cs typeface="Segoe UI"/>
              </a:rPr>
              <a:t>Интенсификация была произведена в четыре этапа</a:t>
            </a:r>
            <a:r>
              <a:rPr lang="en-US" sz="1350">
                <a:latin typeface="Segoe UI"/>
                <a:cs typeface="Segoe UI"/>
              </a:rPr>
              <a:t>:</a:t>
            </a:r>
            <a:endParaRPr/>
          </a:p>
          <a:p>
            <a:pPr marL="263519" indent="-263519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</a:t>
            </a:r>
            <a:r>
              <a:rPr lang="ru-RU" sz="1350">
                <a:latin typeface="Segoe UI"/>
                <a:cs typeface="Segoe UI"/>
              </a:rPr>
              <a:t>термопенокислотного</a:t>
            </a:r>
            <a:r>
              <a:rPr lang="ru-RU" sz="1350">
                <a:latin typeface="Segoe UI"/>
                <a:cs typeface="Segoe UI"/>
              </a:rPr>
              <a:t> состава «</a:t>
            </a:r>
            <a:r>
              <a:rPr lang="ru-RU" sz="1350">
                <a:latin typeface="Segoe UI"/>
                <a:cs typeface="Segoe UI"/>
              </a:rPr>
              <a:t>Термосин</a:t>
            </a:r>
            <a:r>
              <a:rPr lang="ru-RU" sz="1350">
                <a:latin typeface="Segoe UI"/>
                <a:cs typeface="Segoe UI"/>
              </a:rPr>
              <a:t>» объемом 2м</a:t>
            </a:r>
            <a:r>
              <a:rPr lang="ru-RU" sz="1350" baseline="30000">
                <a:latin typeface="Segoe UI"/>
                <a:cs typeface="Segoe UI"/>
              </a:rPr>
              <a:t>3</a:t>
            </a:r>
            <a:r>
              <a:rPr lang="ru-RU" sz="1350">
                <a:latin typeface="Segoe UI"/>
                <a:cs typeface="Segoe UI"/>
              </a:rPr>
              <a:t>.</a:t>
            </a:r>
            <a:endParaRPr/>
          </a:p>
          <a:p>
            <a:pPr marL="263519" indent="-263519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кислотного раствора «Дискор-20» объемом 5м</a:t>
            </a:r>
            <a:r>
              <a:rPr lang="ru-RU" sz="1350" baseline="30000">
                <a:latin typeface="Segoe UI"/>
                <a:cs typeface="Segoe UI"/>
              </a:rPr>
              <a:t>3</a:t>
            </a:r>
            <a:r>
              <a:rPr lang="ru-RU" sz="1350">
                <a:latin typeface="Segoe UI"/>
                <a:cs typeface="Segoe UI"/>
              </a:rPr>
              <a:t>.</a:t>
            </a:r>
            <a:endParaRPr/>
          </a:p>
          <a:p>
            <a:pPr marL="263519" indent="-263519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Продавка</a:t>
            </a:r>
            <a:r>
              <a:rPr lang="ru-RU" sz="1350">
                <a:latin typeface="Segoe UI"/>
                <a:cs typeface="Segoe UI"/>
              </a:rPr>
              <a:t> раствора из НКТ буфером (газовый конденсат) и рассолом с 1</a:t>
            </a:r>
            <a:r>
              <a:rPr lang="en-US" sz="1350">
                <a:latin typeface="Segoe UI"/>
                <a:cs typeface="Segoe UI"/>
              </a:rPr>
              <a:t>% </a:t>
            </a:r>
            <a:r>
              <a:rPr lang="ru-RU" sz="1350">
                <a:latin typeface="Segoe UI"/>
                <a:cs typeface="Segoe UI"/>
              </a:rPr>
              <a:t>ПАВ.</a:t>
            </a:r>
            <a:endParaRPr/>
          </a:p>
          <a:p>
            <a:pPr marL="263519" indent="-263519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Выдержка на реакции 12 ч</a:t>
            </a:r>
            <a:r>
              <a:rPr lang="en-US" sz="1350">
                <a:latin typeface="Segoe UI"/>
                <a:cs typeface="Segoe UI"/>
              </a:rPr>
              <a:t>.</a:t>
            </a:r>
            <a:endParaRPr lang="ru-RU" sz="1350">
              <a:latin typeface="Segoe UI"/>
              <a:cs typeface="Segoe UI"/>
            </a:endParaRPr>
          </a:p>
          <a:p>
            <a:pPr marL="0" indent="0">
              <a:buNone/>
              <a:defRPr/>
            </a:pPr>
            <a:r>
              <a:rPr lang="ru-RU" sz="1350" b="1">
                <a:latin typeface="Segoe UI"/>
                <a:cs typeface="Segoe UI"/>
              </a:rPr>
              <a:t>Итог</a:t>
            </a:r>
            <a:r>
              <a:rPr lang="en-US" sz="1350" b="1">
                <a:latin typeface="Segoe UI"/>
                <a:cs typeface="Segoe UI"/>
              </a:rPr>
              <a:t>:</a:t>
            </a:r>
            <a:r>
              <a:rPr lang="ru-RU" sz="1350" b="1">
                <a:latin typeface="Segoe UI"/>
                <a:cs typeface="Segoe UI"/>
              </a:rPr>
              <a:t> получен промышленный приток нефти</a:t>
            </a:r>
            <a:r>
              <a:rPr lang="en-US" sz="1350" b="1">
                <a:latin typeface="Segoe UI"/>
                <a:cs typeface="Segoe UI"/>
              </a:rPr>
              <a:t>,</a:t>
            </a:r>
            <a:r>
              <a:rPr lang="ru-RU" sz="1350" b="1">
                <a:latin typeface="Segoe UI"/>
                <a:cs typeface="Segoe UI"/>
              </a:rPr>
              <a:t> продолжено дальнейшее освоение.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</p:txBody>
      </p:sp>
      <p:grpSp>
        <p:nvGrpSpPr>
          <p:cNvPr id="12" name="Группа 11" hidden="0"/>
          <p:cNvGrpSpPr/>
          <p:nvPr isPhoto="0" userDrawn="0"/>
        </p:nvGrpSpPr>
        <p:grpSpPr bwMode="auto">
          <a:xfrm>
            <a:off x="1126397" y="1516238"/>
            <a:ext cx="1789243" cy="4976639"/>
            <a:chOff x="1144441" y="1627731"/>
            <a:chExt cx="2386452" cy="4976638"/>
          </a:xfrm>
        </p:grpSpPr>
        <p:sp>
          <p:nvSpPr>
            <p:cNvPr id="14" name="Прямоугольник 13" hidden="0"/>
            <p:cNvSpPr/>
            <p:nvPr isPhoto="0" userDrawn="0"/>
          </p:nvSpPr>
          <p:spPr bwMode="auto">
            <a:xfrm>
              <a:off x="1144441" y="1627731"/>
              <a:ext cx="2386271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5" name="Прямоугольник 14" hidden="0"/>
            <p:cNvSpPr/>
            <p:nvPr isPhoto="0" userDrawn="0"/>
          </p:nvSpPr>
          <p:spPr bwMode="auto">
            <a:xfrm>
              <a:off x="1146226" y="4156221"/>
              <a:ext cx="2384667" cy="2274133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7" name="Полилиния 16" hidden="0"/>
            <p:cNvSpPr/>
            <p:nvPr isPhoto="0" userDrawn="0"/>
          </p:nvSpPr>
          <p:spPr bwMode="auto">
            <a:xfrm>
              <a:off x="1919219" y="1633252"/>
              <a:ext cx="816620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8" name="Прямоугольник 17" hidden="0"/>
            <p:cNvSpPr/>
            <p:nvPr isPhoto="0" userDrawn="0"/>
          </p:nvSpPr>
          <p:spPr bwMode="auto">
            <a:xfrm>
              <a:off x="2054012" y="1633252"/>
              <a:ext cx="545590" cy="497111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cxnSp>
          <p:nvCxnSpPr>
            <p:cNvPr id="19" name="Прямая соединительная линия 18" hidden="0"/>
            <p:cNvCxnSpPr>
              <a:cxnSpLocks/>
            </p:cNvCxnSpPr>
            <p:nvPr isPhoto="0" userDrawn="0"/>
          </p:nvCxnSpPr>
          <p:spPr bwMode="auto">
            <a:xfrm>
              <a:off x="2042286" y="1633252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 hidden="0"/>
            <p:cNvCxnSpPr>
              <a:cxnSpLocks/>
            </p:cNvCxnSpPr>
            <p:nvPr isPhoto="0" userDrawn="0"/>
          </p:nvCxnSpPr>
          <p:spPr bwMode="auto">
            <a:xfrm>
              <a:off x="2599602" y="1633252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Равнобедренный треугольник 20" hidden="0"/>
            <p:cNvSpPr/>
            <p:nvPr isPhoto="0" userDrawn="0"/>
          </p:nvSpPr>
          <p:spPr bwMode="auto">
            <a:xfrm rot="5400000">
              <a:off x="2656268" y="573980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2" name="Равнобедренный треугольник 21" hidden="0"/>
            <p:cNvSpPr/>
            <p:nvPr isPhoto="0" userDrawn="0"/>
          </p:nvSpPr>
          <p:spPr bwMode="auto">
            <a:xfrm rot="5400000">
              <a:off x="2656268" y="6226222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3" name="Равнобедренный треугольник 22" hidden="0"/>
            <p:cNvSpPr/>
            <p:nvPr isPhoto="0" userDrawn="0"/>
          </p:nvSpPr>
          <p:spPr bwMode="auto">
            <a:xfrm rot="5400000">
              <a:off x="2657756" y="598808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4" name="Равнобедренный треугольник 23" hidden="0"/>
            <p:cNvSpPr/>
            <p:nvPr isPhoto="0" userDrawn="0"/>
          </p:nvSpPr>
          <p:spPr bwMode="auto">
            <a:xfrm rot="5400000" flipV="1">
              <a:off x="1881643" y="573900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5" name="Равнобедренный треугольник 24" hidden="0"/>
            <p:cNvSpPr/>
            <p:nvPr isPhoto="0" userDrawn="0"/>
          </p:nvSpPr>
          <p:spPr bwMode="auto">
            <a:xfrm rot="5400000" flipV="1">
              <a:off x="1878664" y="5984106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6" name="Равнобедренный треугольник 25" hidden="0"/>
            <p:cNvSpPr/>
            <p:nvPr isPhoto="0" userDrawn="0"/>
          </p:nvSpPr>
          <p:spPr bwMode="auto">
            <a:xfrm rot="5400000" flipV="1">
              <a:off x="1881643" y="622542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7" name="Равнобедренный треугольник 26" hidden="0"/>
            <p:cNvSpPr/>
            <p:nvPr isPhoto="0" userDrawn="0"/>
          </p:nvSpPr>
          <p:spPr bwMode="auto">
            <a:xfrm rot="5400000">
              <a:off x="2658649" y="502560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8" name="Равнобедренный треугольник 27" hidden="0"/>
            <p:cNvSpPr/>
            <p:nvPr isPhoto="0" userDrawn="0"/>
          </p:nvSpPr>
          <p:spPr bwMode="auto">
            <a:xfrm rot="5400000">
              <a:off x="2658649" y="5512023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29" name="Равнобедренный треугольник 28" hidden="0"/>
            <p:cNvSpPr/>
            <p:nvPr isPhoto="0" userDrawn="0"/>
          </p:nvSpPr>
          <p:spPr bwMode="auto">
            <a:xfrm rot="5400000">
              <a:off x="2657756" y="527388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0" name="Равнобедренный треугольник 29" hidden="0"/>
            <p:cNvSpPr/>
            <p:nvPr isPhoto="0" userDrawn="0"/>
          </p:nvSpPr>
          <p:spPr bwMode="auto">
            <a:xfrm rot="5400000" flipV="1">
              <a:off x="1884024" y="502480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1" name="Равнобедренный треугольник 30" hidden="0"/>
            <p:cNvSpPr/>
            <p:nvPr isPhoto="0" userDrawn="0"/>
          </p:nvSpPr>
          <p:spPr bwMode="auto">
            <a:xfrm rot="5400000" flipV="1">
              <a:off x="1881045" y="5269905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2" name="Равнобедренный треугольник 31" hidden="0"/>
            <p:cNvSpPr/>
            <p:nvPr isPhoto="0" userDrawn="0"/>
          </p:nvSpPr>
          <p:spPr bwMode="auto">
            <a:xfrm rot="5400000" flipV="1">
              <a:off x="1884024" y="551122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3" name="Равнобедренный треугольник 32" hidden="0"/>
            <p:cNvSpPr/>
            <p:nvPr isPhoto="0" userDrawn="0"/>
          </p:nvSpPr>
          <p:spPr bwMode="auto">
            <a:xfrm rot="5400000">
              <a:off x="2658649" y="431208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4" name="Равнобедренный треугольник 33" hidden="0"/>
            <p:cNvSpPr/>
            <p:nvPr isPhoto="0" userDrawn="0"/>
          </p:nvSpPr>
          <p:spPr bwMode="auto">
            <a:xfrm rot="5400000">
              <a:off x="2658649" y="4798503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5" name="Равнобедренный треугольник 34" hidden="0"/>
            <p:cNvSpPr/>
            <p:nvPr isPhoto="0" userDrawn="0"/>
          </p:nvSpPr>
          <p:spPr bwMode="auto">
            <a:xfrm rot="5400000">
              <a:off x="2657756" y="456036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6" name="Равнобедренный треугольник 35" hidden="0"/>
            <p:cNvSpPr/>
            <p:nvPr isPhoto="0" userDrawn="0"/>
          </p:nvSpPr>
          <p:spPr bwMode="auto">
            <a:xfrm rot="5400000" flipV="1">
              <a:off x="1884024" y="431128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7" name="Равнобедренный треугольник 36" hidden="0"/>
            <p:cNvSpPr/>
            <p:nvPr isPhoto="0" userDrawn="0"/>
          </p:nvSpPr>
          <p:spPr bwMode="auto">
            <a:xfrm rot="5400000" flipV="1">
              <a:off x="1881045" y="4556386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8" name="Равнобедренный треугольник 37" hidden="0"/>
            <p:cNvSpPr/>
            <p:nvPr isPhoto="0" userDrawn="0"/>
          </p:nvSpPr>
          <p:spPr bwMode="auto">
            <a:xfrm rot="5400000" flipV="1">
              <a:off x="1884024" y="479770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39" name="Равнобедренный треугольник 38" hidden="0"/>
            <p:cNvSpPr/>
            <p:nvPr isPhoto="0" userDrawn="0"/>
          </p:nvSpPr>
          <p:spPr bwMode="auto">
            <a:xfrm rot="5400000">
              <a:off x="2656268" y="4074846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40" name="Равнобедренный треугольник 39" hidden="0"/>
            <p:cNvSpPr/>
            <p:nvPr isPhoto="0" userDrawn="0"/>
          </p:nvSpPr>
          <p:spPr bwMode="auto">
            <a:xfrm rot="5400000" flipV="1">
              <a:off x="1876282" y="4067750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</p:grpSp>
      <p:grpSp>
        <p:nvGrpSpPr>
          <p:cNvPr id="3" name="Группа 2" hidden="0"/>
          <p:cNvGrpSpPr/>
          <p:nvPr isPhoto="0" userDrawn="0"/>
        </p:nvGrpSpPr>
        <p:grpSpPr bwMode="auto">
          <a:xfrm>
            <a:off x="3107597" y="1513438"/>
            <a:ext cx="1789243" cy="4979439"/>
            <a:chOff x="3107597" y="1513437"/>
            <a:chExt cx="1789242" cy="4979438"/>
          </a:xfrm>
        </p:grpSpPr>
        <p:grpSp>
          <p:nvGrpSpPr>
            <p:cNvPr id="41" name="Группа 40" hidden="0"/>
            <p:cNvGrpSpPr/>
            <p:nvPr isPhoto="0" userDrawn="0"/>
          </p:nvGrpSpPr>
          <p:grpSpPr bwMode="auto">
            <a:xfrm>
              <a:off x="3107597" y="1516237"/>
              <a:ext cx="1789242" cy="4976638"/>
              <a:chOff x="1144441" y="1627731"/>
              <a:chExt cx="2386452" cy="4976638"/>
            </a:xfrm>
          </p:grpSpPr>
          <p:sp>
            <p:nvSpPr>
              <p:cNvPr id="42" name="Прямоугольник 41" hidden="0"/>
              <p:cNvSpPr/>
              <p:nvPr isPhoto="0" userDrawn="0"/>
            </p:nvSpPr>
            <p:spPr bwMode="auto">
              <a:xfrm>
                <a:off x="1144441" y="1627731"/>
                <a:ext cx="2386271" cy="4973115"/>
              </a:xfrm>
              <a:prstGeom prst="rect">
                <a:avLst/>
              </a:prstGeom>
              <a:blipFill>
                <a:blip r:embed="rId2">
                  <a:alphaModFix amt="80000"/>
                </a:blip>
                <a:stretch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43" name="Прямоугольник 42" hidden="0"/>
              <p:cNvSpPr/>
              <p:nvPr isPhoto="0" userDrawn="0"/>
            </p:nvSpPr>
            <p:spPr bwMode="auto">
              <a:xfrm>
                <a:off x="1146226" y="4156221"/>
                <a:ext cx="2384667" cy="2274133"/>
              </a:xfrm>
              <a:prstGeom prst="rect">
                <a:avLst/>
              </a:prstGeom>
              <a:blipFill>
                <a:blip r:embed="rId3"/>
                <a:stretch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44" name="Полилиния 43" hidden="0"/>
              <p:cNvSpPr/>
              <p:nvPr isPhoto="0" userDrawn="0"/>
            </p:nvSpPr>
            <p:spPr bwMode="auto">
              <a:xfrm>
                <a:off x="1919219" y="1633252"/>
                <a:ext cx="816620" cy="4970393"/>
              </a:xfrm>
              <a:custGeom>
                <a:avLst/>
                <a:gdLst>
                  <a:gd name="connsiteX0" fmla="*/ 38214 w 1477020"/>
                  <a:gd name="connsiteY0" fmla="*/ 0 h 4878232"/>
                  <a:gd name="connsiteX1" fmla="*/ 95364 w 1477020"/>
                  <a:gd name="connsiteY1" fmla="*/ 295275 h 4878232"/>
                  <a:gd name="connsiteX2" fmla="*/ 66789 w 1477020"/>
                  <a:gd name="connsiteY2" fmla="*/ 809625 h 4878232"/>
                  <a:gd name="connsiteX3" fmla="*/ 114414 w 1477020"/>
                  <a:gd name="connsiteY3" fmla="*/ 1295400 h 4878232"/>
                  <a:gd name="connsiteX4" fmla="*/ 57264 w 1477020"/>
                  <a:gd name="connsiteY4" fmla="*/ 1714500 h 4878232"/>
                  <a:gd name="connsiteX5" fmla="*/ 133464 w 1477020"/>
                  <a:gd name="connsiteY5" fmla="*/ 2085975 h 4878232"/>
                  <a:gd name="connsiteX6" fmla="*/ 85839 w 1477020"/>
                  <a:gd name="connsiteY6" fmla="*/ 2571750 h 4878232"/>
                  <a:gd name="connsiteX7" fmla="*/ 85839 w 1477020"/>
                  <a:gd name="connsiteY7" fmla="*/ 2952750 h 4878232"/>
                  <a:gd name="connsiteX8" fmla="*/ 66789 w 1477020"/>
                  <a:gd name="connsiteY8" fmla="*/ 3457575 h 4878232"/>
                  <a:gd name="connsiteX9" fmla="*/ 95364 w 1477020"/>
                  <a:gd name="connsiteY9" fmla="*/ 3848100 h 4878232"/>
                  <a:gd name="connsiteX10" fmla="*/ 114 w 1477020"/>
                  <a:gd name="connsiteY10" fmla="*/ 4362450 h 4878232"/>
                  <a:gd name="connsiteX11" fmla="*/ 76314 w 1477020"/>
                  <a:gd name="connsiteY11" fmla="*/ 4762500 h 4878232"/>
                  <a:gd name="connsiteX12" fmla="*/ 95364 w 1477020"/>
                  <a:gd name="connsiteY12" fmla="*/ 4876800 h 4878232"/>
                  <a:gd name="connsiteX13" fmla="*/ 533514 w 1477020"/>
                  <a:gd name="connsiteY13" fmla="*/ 4829175 h 4878232"/>
                  <a:gd name="connsiteX14" fmla="*/ 1314564 w 1477020"/>
                  <a:gd name="connsiteY14" fmla="*/ 4867275 h 4878232"/>
                  <a:gd name="connsiteX15" fmla="*/ 1457439 w 1477020"/>
                  <a:gd name="connsiteY15" fmla="*/ 4800600 h 4878232"/>
                  <a:gd name="connsiteX16" fmla="*/ 1409814 w 1477020"/>
                  <a:gd name="connsiteY16" fmla="*/ 4486275 h 4878232"/>
                  <a:gd name="connsiteX17" fmla="*/ 1466964 w 1477020"/>
                  <a:gd name="connsiteY17" fmla="*/ 4019550 h 4878232"/>
                  <a:gd name="connsiteX18" fmla="*/ 1409814 w 1477020"/>
                  <a:gd name="connsiteY18" fmla="*/ 3562350 h 4878232"/>
                  <a:gd name="connsiteX19" fmla="*/ 1419339 w 1477020"/>
                  <a:gd name="connsiteY19" fmla="*/ 2847975 h 4878232"/>
                  <a:gd name="connsiteX20" fmla="*/ 1476489 w 1477020"/>
                  <a:gd name="connsiteY20" fmla="*/ 2505075 h 4878232"/>
                  <a:gd name="connsiteX21" fmla="*/ 1381239 w 1477020"/>
                  <a:gd name="connsiteY21" fmla="*/ 1876425 h 4878232"/>
                  <a:gd name="connsiteX22" fmla="*/ 1457439 w 1477020"/>
                  <a:gd name="connsiteY22" fmla="*/ 1428750 h 4878232"/>
                  <a:gd name="connsiteX23" fmla="*/ 1428864 w 1477020"/>
                  <a:gd name="connsiteY23" fmla="*/ 885825 h 4878232"/>
                  <a:gd name="connsiteX24" fmla="*/ 1409814 w 1477020"/>
                  <a:gd name="connsiteY24" fmla="*/ 542925 h 4878232"/>
                  <a:gd name="connsiteX25" fmla="*/ 1447914 w 1477020"/>
                  <a:gd name="connsiteY25" fmla="*/ 19050 h 487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77020" h="4878232" fill="norm" stroke="1" extrusionOk="0">
                    <a:moveTo>
                      <a:pt x="38214" y="0"/>
                    </a:moveTo>
                    <a:cubicBezTo>
                      <a:pt x="64408" y="80169"/>
                      <a:pt x="90602" y="160338"/>
                      <a:pt x="95364" y="295275"/>
                    </a:cubicBezTo>
                    <a:cubicBezTo>
                      <a:pt x="100126" y="430212"/>
                      <a:pt x="63614" y="642938"/>
                      <a:pt x="66789" y="809625"/>
                    </a:cubicBezTo>
                    <a:cubicBezTo>
                      <a:pt x="69964" y="976312"/>
                      <a:pt x="116001" y="1144588"/>
                      <a:pt x="114414" y="1295400"/>
                    </a:cubicBezTo>
                    <a:cubicBezTo>
                      <a:pt x="112827" y="1446212"/>
                      <a:pt x="54089" y="1582738"/>
                      <a:pt x="57264" y="1714500"/>
                    </a:cubicBezTo>
                    <a:cubicBezTo>
                      <a:pt x="60439" y="1846262"/>
                      <a:pt x="128702" y="1943100"/>
                      <a:pt x="133464" y="2085975"/>
                    </a:cubicBezTo>
                    <a:cubicBezTo>
                      <a:pt x="138227" y="2228850"/>
                      <a:pt x="93777" y="2427288"/>
                      <a:pt x="85839" y="2571750"/>
                    </a:cubicBezTo>
                    <a:cubicBezTo>
                      <a:pt x="77902" y="2716213"/>
                      <a:pt x="89014" y="2805113"/>
                      <a:pt x="85839" y="2952750"/>
                    </a:cubicBezTo>
                    <a:cubicBezTo>
                      <a:pt x="82664" y="3100388"/>
                      <a:pt x="65202" y="3308350"/>
                      <a:pt x="66789" y="3457575"/>
                    </a:cubicBezTo>
                    <a:cubicBezTo>
                      <a:pt x="68377" y="3606800"/>
                      <a:pt x="106477" y="3697287"/>
                      <a:pt x="95364" y="3848100"/>
                    </a:cubicBezTo>
                    <a:cubicBezTo>
                      <a:pt x="84251" y="3998913"/>
                      <a:pt x="3289" y="4210050"/>
                      <a:pt x="114" y="4362450"/>
                    </a:cubicBezTo>
                    <a:cubicBezTo>
                      <a:pt x="-3061" y="4514850"/>
                      <a:pt x="60439" y="4676775"/>
                      <a:pt x="76314" y="4762500"/>
                    </a:cubicBezTo>
                    <a:cubicBezTo>
                      <a:pt x="92189" y="4848225"/>
                      <a:pt x="19164" y="4865688"/>
                      <a:pt x="95364" y="4876800"/>
                    </a:cubicBezTo>
                    <a:cubicBezTo>
                      <a:pt x="171564" y="4887912"/>
                      <a:pt x="330314" y="4830762"/>
                      <a:pt x="533514" y="4829175"/>
                    </a:cubicBezTo>
                    <a:cubicBezTo>
                      <a:pt x="736714" y="4827588"/>
                      <a:pt x="1160577" y="4872037"/>
                      <a:pt x="1314564" y="4867275"/>
                    </a:cubicBezTo>
                    <a:cubicBezTo>
                      <a:pt x="1468551" y="4862513"/>
                      <a:pt x="1441564" y="4864100"/>
                      <a:pt x="1457439" y="4800600"/>
                    </a:cubicBezTo>
                    <a:cubicBezTo>
                      <a:pt x="1473314" y="4737100"/>
                      <a:pt x="1408227" y="4616450"/>
                      <a:pt x="1409814" y="4486275"/>
                    </a:cubicBezTo>
                    <a:cubicBezTo>
                      <a:pt x="1411402" y="4356100"/>
                      <a:pt x="1466964" y="4173537"/>
                      <a:pt x="1466964" y="4019550"/>
                    </a:cubicBezTo>
                    <a:cubicBezTo>
                      <a:pt x="1466964" y="3865563"/>
                      <a:pt x="1417751" y="3757612"/>
                      <a:pt x="1409814" y="3562350"/>
                    </a:cubicBezTo>
                    <a:cubicBezTo>
                      <a:pt x="1401877" y="3367088"/>
                      <a:pt x="1408227" y="3024188"/>
                      <a:pt x="1419339" y="2847975"/>
                    </a:cubicBezTo>
                    <a:cubicBezTo>
                      <a:pt x="1430452" y="2671763"/>
                      <a:pt x="1482839" y="2667000"/>
                      <a:pt x="1476489" y="2505075"/>
                    </a:cubicBezTo>
                    <a:cubicBezTo>
                      <a:pt x="1470139" y="2343150"/>
                      <a:pt x="1384414" y="2055812"/>
                      <a:pt x="1381239" y="1876425"/>
                    </a:cubicBezTo>
                    <a:cubicBezTo>
                      <a:pt x="1378064" y="1697038"/>
                      <a:pt x="1449502" y="1593850"/>
                      <a:pt x="1457439" y="1428750"/>
                    </a:cubicBezTo>
                    <a:cubicBezTo>
                      <a:pt x="1465376" y="1263650"/>
                      <a:pt x="1436801" y="1033462"/>
                      <a:pt x="1428864" y="885825"/>
                    </a:cubicBezTo>
                    <a:cubicBezTo>
                      <a:pt x="1420927" y="738188"/>
                      <a:pt x="1406639" y="687387"/>
                      <a:pt x="1409814" y="542925"/>
                    </a:cubicBezTo>
                    <a:cubicBezTo>
                      <a:pt x="1412989" y="398463"/>
                      <a:pt x="1430451" y="208756"/>
                      <a:pt x="1447914" y="19050"/>
                    </a:cubicBezTo>
                  </a:path>
                </a:pathLst>
              </a:custGeom>
              <a:blipFill>
                <a:blip r:embed="rId4"/>
                <a:tile algn="tl" flip="none" sx="100000" sy="100000" tx="0" ty="0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45" name="Прямоугольник 44" hidden="0"/>
              <p:cNvSpPr/>
              <p:nvPr isPhoto="0" userDrawn="0"/>
            </p:nvSpPr>
            <p:spPr bwMode="auto">
              <a:xfrm>
                <a:off x="2054012" y="1633252"/>
                <a:ext cx="545590" cy="4971117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28000">
                    <a:schemeClr val="bg1">
                      <a:lumMod val="85000"/>
                    </a:schemeClr>
                  </a:gs>
                  <a:gs pos="65000">
                    <a:srgbClr val="9D9D9D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cxnSp>
            <p:nvCxnSpPr>
              <p:cNvPr id="46" name="Прямая соединительная линия 45" hidden="0"/>
              <p:cNvCxnSpPr>
                <a:cxnSpLocks/>
              </p:cNvCxnSpPr>
              <p:nvPr isPhoto="0" userDrawn="0"/>
            </p:nvCxnSpPr>
            <p:spPr bwMode="auto">
              <a:xfrm>
                <a:off x="2042286" y="1633252"/>
                <a:ext cx="0" cy="4971117"/>
              </a:xfrm>
              <a:prstGeom prst="line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 hidden="0"/>
              <p:cNvCxnSpPr>
                <a:cxnSpLocks/>
              </p:cNvCxnSpPr>
              <p:nvPr isPhoto="0" userDrawn="0"/>
            </p:nvCxnSpPr>
            <p:spPr bwMode="auto">
              <a:xfrm>
                <a:off x="2599602" y="1633252"/>
                <a:ext cx="0" cy="4971117"/>
              </a:xfrm>
              <a:prstGeom prst="line">
                <a:avLst/>
              </a:prstGeom>
              <a:ln w="571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Равнобедренный треугольник 47" hidden="0"/>
              <p:cNvSpPr/>
              <p:nvPr isPhoto="0" userDrawn="0"/>
            </p:nvSpPr>
            <p:spPr bwMode="auto">
              <a:xfrm rot="5400000">
                <a:off x="2656268" y="5739808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49" name="Равнобедренный треугольник 48" hidden="0"/>
              <p:cNvSpPr/>
              <p:nvPr isPhoto="0" userDrawn="0"/>
            </p:nvSpPr>
            <p:spPr bwMode="auto">
              <a:xfrm rot="5400000">
                <a:off x="2656268" y="6226222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0" name="Равнобедренный треугольник 49" hidden="0"/>
              <p:cNvSpPr/>
              <p:nvPr isPhoto="0" userDrawn="0"/>
            </p:nvSpPr>
            <p:spPr bwMode="auto">
              <a:xfrm rot="5400000">
                <a:off x="2657756" y="5988080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1" name="Равнобедренный треугольник 50" hidden="0"/>
              <p:cNvSpPr/>
              <p:nvPr isPhoto="0" userDrawn="0"/>
            </p:nvSpPr>
            <p:spPr bwMode="auto">
              <a:xfrm rot="5400000" flipV="1">
                <a:off x="1881643" y="5739009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2" name="Равнобедренный треугольник 51" hidden="0"/>
              <p:cNvSpPr/>
              <p:nvPr isPhoto="0" userDrawn="0"/>
            </p:nvSpPr>
            <p:spPr bwMode="auto">
              <a:xfrm rot="5400000" flipV="1">
                <a:off x="1878664" y="5984106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3" name="Равнобедренный треугольник 52" hidden="0"/>
              <p:cNvSpPr/>
              <p:nvPr isPhoto="0" userDrawn="0"/>
            </p:nvSpPr>
            <p:spPr bwMode="auto">
              <a:xfrm rot="5400000" flipV="1">
                <a:off x="1881643" y="6225423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4" name="Равнобедренный треугольник 53" hidden="0"/>
              <p:cNvSpPr/>
              <p:nvPr isPhoto="0" userDrawn="0"/>
            </p:nvSpPr>
            <p:spPr bwMode="auto">
              <a:xfrm rot="5400000">
                <a:off x="2658649" y="5025608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" name="Равнобедренный треугольник 54" hidden="0"/>
              <p:cNvSpPr/>
              <p:nvPr isPhoto="0" userDrawn="0"/>
            </p:nvSpPr>
            <p:spPr bwMode="auto">
              <a:xfrm rot="5400000">
                <a:off x="2658649" y="5512023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" name="Равнобедренный треугольник 55" hidden="0"/>
              <p:cNvSpPr/>
              <p:nvPr isPhoto="0" userDrawn="0"/>
            </p:nvSpPr>
            <p:spPr bwMode="auto">
              <a:xfrm rot="5400000">
                <a:off x="2657756" y="5273880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" name="Равнобедренный треугольник 56" hidden="0"/>
              <p:cNvSpPr/>
              <p:nvPr isPhoto="0" userDrawn="0"/>
            </p:nvSpPr>
            <p:spPr bwMode="auto">
              <a:xfrm rot="5400000" flipV="1">
                <a:off x="1884024" y="5024809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" name="Равнобедренный треугольник 57" hidden="0"/>
              <p:cNvSpPr/>
              <p:nvPr isPhoto="0" userDrawn="0"/>
            </p:nvSpPr>
            <p:spPr bwMode="auto">
              <a:xfrm rot="5400000" flipV="1">
                <a:off x="1881045" y="5269905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" name="Равнобедренный треугольник 58" hidden="0"/>
              <p:cNvSpPr/>
              <p:nvPr isPhoto="0" userDrawn="0"/>
            </p:nvSpPr>
            <p:spPr bwMode="auto">
              <a:xfrm rot="5400000" flipV="1">
                <a:off x="1884024" y="5511223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" name="Равнобедренный треугольник 59" hidden="0"/>
              <p:cNvSpPr/>
              <p:nvPr isPhoto="0" userDrawn="0"/>
            </p:nvSpPr>
            <p:spPr bwMode="auto">
              <a:xfrm rot="5400000">
                <a:off x="2658649" y="4312088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" name="Равнобедренный треугольник 60" hidden="0"/>
              <p:cNvSpPr/>
              <p:nvPr isPhoto="0" userDrawn="0"/>
            </p:nvSpPr>
            <p:spPr bwMode="auto">
              <a:xfrm rot="5400000">
                <a:off x="2658649" y="4798503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" name="Равнобедренный треугольник 61" hidden="0"/>
              <p:cNvSpPr/>
              <p:nvPr isPhoto="0" userDrawn="0"/>
            </p:nvSpPr>
            <p:spPr bwMode="auto">
              <a:xfrm rot="5400000">
                <a:off x="2657756" y="4560360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" name="Равнобедренный треугольник 62" hidden="0"/>
              <p:cNvSpPr/>
              <p:nvPr isPhoto="0" userDrawn="0"/>
            </p:nvSpPr>
            <p:spPr bwMode="auto">
              <a:xfrm rot="5400000" flipV="1">
                <a:off x="1884024" y="4311289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" name="Равнобедренный треугольник 63" hidden="0"/>
              <p:cNvSpPr/>
              <p:nvPr isPhoto="0" userDrawn="0"/>
            </p:nvSpPr>
            <p:spPr bwMode="auto">
              <a:xfrm rot="5400000" flipV="1">
                <a:off x="1881045" y="4556386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" name="Равнобедренный треугольник 64" hidden="0"/>
              <p:cNvSpPr/>
              <p:nvPr isPhoto="0" userDrawn="0"/>
            </p:nvSpPr>
            <p:spPr bwMode="auto">
              <a:xfrm rot="5400000" flipV="1">
                <a:off x="1884024" y="4797703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" name="Равнобедренный треугольник 65" hidden="0"/>
              <p:cNvSpPr/>
              <p:nvPr isPhoto="0" userDrawn="0"/>
            </p:nvSpPr>
            <p:spPr bwMode="auto">
              <a:xfrm rot="5400000">
                <a:off x="2656268" y="4074846"/>
                <a:ext cx="116459" cy="291805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" name="Равнобедренный треугольник 66" hidden="0"/>
              <p:cNvSpPr/>
              <p:nvPr isPhoto="0" userDrawn="0"/>
            </p:nvSpPr>
            <p:spPr bwMode="auto">
              <a:xfrm rot="5400000" flipV="1">
                <a:off x="1876282" y="4067750"/>
                <a:ext cx="116459" cy="293404"/>
              </a:xfrm>
              <a:prstGeom prst="triangle">
                <a:avLst>
                  <a:gd name="adj" fmla="val 58179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  <p:sp>
          <p:nvSpPr>
            <p:cNvPr id="68" name="Прямоугольник 67" hidden="0"/>
            <p:cNvSpPr/>
            <p:nvPr isPhoto="0" userDrawn="0"/>
          </p:nvSpPr>
          <p:spPr bwMode="auto">
            <a:xfrm>
              <a:off x="3809943" y="5691188"/>
              <a:ext cx="353671" cy="7981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71" name="Прямоугольник 71" hidden="0"/>
            <p:cNvSpPr/>
            <p:nvPr isPhoto="0" userDrawn="0"/>
          </p:nvSpPr>
          <p:spPr bwMode="auto">
            <a:xfrm>
              <a:off x="3918525" y="1513437"/>
              <a:ext cx="167250" cy="2647751"/>
            </a:xfrm>
            <a:custGeom>
              <a:avLst/>
              <a:gdLst>
                <a:gd name="connsiteX0" fmla="*/ 0 w 166792"/>
                <a:gd name="connsiteY0" fmla="*/ 0 h 4874663"/>
                <a:gd name="connsiteX1" fmla="*/ 166792 w 166792"/>
                <a:gd name="connsiteY1" fmla="*/ 0 h 4874663"/>
                <a:gd name="connsiteX2" fmla="*/ 166792 w 166792"/>
                <a:gd name="connsiteY2" fmla="*/ 4874663 h 4874663"/>
                <a:gd name="connsiteX3" fmla="*/ 0 w 166792"/>
                <a:gd name="connsiteY3" fmla="*/ 4874663 h 4874663"/>
                <a:gd name="connsiteX4" fmla="*/ 0 w 166792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27026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3178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465753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71554"/>
                <a:gd name="connsiteY0" fmla="*/ 0 h 4874663"/>
                <a:gd name="connsiteX1" fmla="*/ 166792 w 171554"/>
                <a:gd name="connsiteY1" fmla="*/ 0 h 4874663"/>
                <a:gd name="connsiteX2" fmla="*/ 171554 w 171554"/>
                <a:gd name="connsiteY2" fmla="*/ 4714518 h 4874663"/>
                <a:gd name="connsiteX3" fmla="*/ 0 w 171554"/>
                <a:gd name="connsiteY3" fmla="*/ 4874663 h 4874663"/>
                <a:gd name="connsiteX4" fmla="*/ 0 w 171554"/>
                <a:gd name="connsiteY4" fmla="*/ 0 h 4874663"/>
                <a:gd name="connsiteX0" fmla="*/ 0 w 167250"/>
                <a:gd name="connsiteY0" fmla="*/ 0 h 4874663"/>
                <a:gd name="connsiteX1" fmla="*/ 166792 w 167250"/>
                <a:gd name="connsiteY1" fmla="*/ 0 h 4874663"/>
                <a:gd name="connsiteX2" fmla="*/ 166791 w 167250"/>
                <a:gd name="connsiteY2" fmla="*/ 4539599 h 4874663"/>
                <a:gd name="connsiteX3" fmla="*/ 0 w 167250"/>
                <a:gd name="connsiteY3" fmla="*/ 4874663 h 4874663"/>
                <a:gd name="connsiteX4" fmla="*/ 0 w 167250"/>
                <a:gd name="connsiteY4" fmla="*/ 0 h 487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50" h="4874663" fill="norm" stroke="1" extrusionOk="0">
                  <a:moveTo>
                    <a:pt x="0" y="0"/>
                  </a:moveTo>
                  <a:lnTo>
                    <a:pt x="166792" y="0"/>
                  </a:lnTo>
                  <a:cubicBezTo>
                    <a:pt x="168379" y="1575675"/>
                    <a:pt x="165204" y="2963924"/>
                    <a:pt x="166791" y="4539599"/>
                  </a:cubicBezTo>
                  <a:lnTo>
                    <a:pt x="0" y="487466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45000">
                  <a:srgbClr val="EE6060"/>
                </a:gs>
                <a:gs pos="80000">
                  <a:schemeClr val="bg1">
                    <a:lumMod val="8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04" name="Полилиния 103" hidden="0"/>
            <p:cNvSpPr/>
            <p:nvPr isPhoto="0" userDrawn="0"/>
          </p:nvSpPr>
          <p:spPr bwMode="auto">
            <a:xfrm>
              <a:off x="3145541" y="4044728"/>
              <a:ext cx="605482" cy="1742742"/>
            </a:xfrm>
            <a:custGeom>
              <a:avLst/>
              <a:gdLst>
                <a:gd name="connsiteX0" fmla="*/ 826729 w 826729"/>
                <a:gd name="connsiteY0" fmla="*/ 31750 h 2331573"/>
                <a:gd name="connsiteX1" fmla="*/ 756879 w 826729"/>
                <a:gd name="connsiteY1" fmla="*/ 6350 h 2331573"/>
                <a:gd name="connsiteX2" fmla="*/ 737829 w 826729"/>
                <a:gd name="connsiteY2" fmla="*/ 0 h 2331573"/>
                <a:gd name="connsiteX3" fmla="*/ 642579 w 826729"/>
                <a:gd name="connsiteY3" fmla="*/ 12700 h 2331573"/>
                <a:gd name="connsiteX4" fmla="*/ 585429 w 826729"/>
                <a:gd name="connsiteY4" fmla="*/ 38100 h 2331573"/>
                <a:gd name="connsiteX5" fmla="*/ 172679 w 826729"/>
                <a:gd name="connsiteY5" fmla="*/ 50800 h 2331573"/>
                <a:gd name="connsiteX6" fmla="*/ 134579 w 826729"/>
                <a:gd name="connsiteY6" fmla="*/ 69850 h 2331573"/>
                <a:gd name="connsiteX7" fmla="*/ 115529 w 826729"/>
                <a:gd name="connsiteY7" fmla="*/ 82550 h 2331573"/>
                <a:gd name="connsiteX8" fmla="*/ 77429 w 826729"/>
                <a:gd name="connsiteY8" fmla="*/ 95250 h 2331573"/>
                <a:gd name="connsiteX9" fmla="*/ 58379 w 826729"/>
                <a:gd name="connsiteY9" fmla="*/ 101600 h 2331573"/>
                <a:gd name="connsiteX10" fmla="*/ 306029 w 826729"/>
                <a:gd name="connsiteY10" fmla="*/ 120650 h 2331573"/>
                <a:gd name="connsiteX11" fmla="*/ 325079 w 826729"/>
                <a:gd name="connsiteY11" fmla="*/ 127000 h 2331573"/>
                <a:gd name="connsiteX12" fmla="*/ 344129 w 826729"/>
                <a:gd name="connsiteY12" fmla="*/ 139700 h 2331573"/>
                <a:gd name="connsiteX13" fmla="*/ 407629 w 826729"/>
                <a:gd name="connsiteY13" fmla="*/ 146050 h 2331573"/>
                <a:gd name="connsiteX14" fmla="*/ 433029 w 826729"/>
                <a:gd name="connsiteY14" fmla="*/ 152400 h 2331573"/>
                <a:gd name="connsiteX15" fmla="*/ 413979 w 826729"/>
                <a:gd name="connsiteY15" fmla="*/ 215900 h 2331573"/>
                <a:gd name="connsiteX16" fmla="*/ 369529 w 826729"/>
                <a:gd name="connsiteY16" fmla="*/ 228600 h 2331573"/>
                <a:gd name="connsiteX17" fmla="*/ 350479 w 826729"/>
                <a:gd name="connsiteY17" fmla="*/ 241300 h 2331573"/>
                <a:gd name="connsiteX18" fmla="*/ 229829 w 826729"/>
                <a:gd name="connsiteY18" fmla="*/ 241300 h 2331573"/>
                <a:gd name="connsiteX19" fmla="*/ 102829 w 826729"/>
                <a:gd name="connsiteY19" fmla="*/ 234950 h 2331573"/>
                <a:gd name="connsiteX20" fmla="*/ 121879 w 826729"/>
                <a:gd name="connsiteY20" fmla="*/ 247650 h 2331573"/>
                <a:gd name="connsiteX21" fmla="*/ 128229 w 826729"/>
                <a:gd name="connsiteY21" fmla="*/ 266700 h 2331573"/>
                <a:gd name="connsiteX22" fmla="*/ 166329 w 826729"/>
                <a:gd name="connsiteY22" fmla="*/ 292100 h 2331573"/>
                <a:gd name="connsiteX23" fmla="*/ 204429 w 826729"/>
                <a:gd name="connsiteY23" fmla="*/ 323850 h 2331573"/>
                <a:gd name="connsiteX24" fmla="*/ 217129 w 826729"/>
                <a:gd name="connsiteY24" fmla="*/ 342900 h 2331573"/>
                <a:gd name="connsiteX25" fmla="*/ 236179 w 826729"/>
                <a:gd name="connsiteY25" fmla="*/ 355600 h 2331573"/>
                <a:gd name="connsiteX26" fmla="*/ 242529 w 826729"/>
                <a:gd name="connsiteY26" fmla="*/ 374650 h 2331573"/>
                <a:gd name="connsiteX27" fmla="*/ 261579 w 826729"/>
                <a:gd name="connsiteY27" fmla="*/ 393700 h 2331573"/>
                <a:gd name="connsiteX28" fmla="*/ 242529 w 826729"/>
                <a:gd name="connsiteY28" fmla="*/ 387350 h 2331573"/>
                <a:gd name="connsiteX29" fmla="*/ 45679 w 826729"/>
                <a:gd name="connsiteY29" fmla="*/ 400050 h 2331573"/>
                <a:gd name="connsiteX30" fmla="*/ 20279 w 826729"/>
                <a:gd name="connsiteY30" fmla="*/ 406400 h 2331573"/>
                <a:gd name="connsiteX31" fmla="*/ 13929 w 826729"/>
                <a:gd name="connsiteY31" fmla="*/ 425450 h 2331573"/>
                <a:gd name="connsiteX32" fmla="*/ 32979 w 826729"/>
                <a:gd name="connsiteY32" fmla="*/ 438150 h 2331573"/>
                <a:gd name="connsiteX33" fmla="*/ 96479 w 826729"/>
                <a:gd name="connsiteY33" fmla="*/ 444500 h 2331573"/>
                <a:gd name="connsiteX34" fmla="*/ 153629 w 826729"/>
                <a:gd name="connsiteY34" fmla="*/ 450850 h 2331573"/>
                <a:gd name="connsiteX35" fmla="*/ 204429 w 826729"/>
                <a:gd name="connsiteY35" fmla="*/ 463550 h 2331573"/>
                <a:gd name="connsiteX36" fmla="*/ 236179 w 826729"/>
                <a:gd name="connsiteY36" fmla="*/ 469900 h 2331573"/>
                <a:gd name="connsiteX37" fmla="*/ 274279 w 826729"/>
                <a:gd name="connsiteY37" fmla="*/ 482600 h 2331573"/>
                <a:gd name="connsiteX38" fmla="*/ 293329 w 826729"/>
                <a:gd name="connsiteY38" fmla="*/ 488950 h 2331573"/>
                <a:gd name="connsiteX39" fmla="*/ 439379 w 826729"/>
                <a:gd name="connsiteY39" fmla="*/ 482600 h 2331573"/>
                <a:gd name="connsiteX40" fmla="*/ 502879 w 826729"/>
                <a:gd name="connsiteY40" fmla="*/ 482600 h 2331573"/>
                <a:gd name="connsiteX41" fmla="*/ 490179 w 826729"/>
                <a:gd name="connsiteY41" fmla="*/ 514350 h 2331573"/>
                <a:gd name="connsiteX42" fmla="*/ 477479 w 826729"/>
                <a:gd name="connsiteY42" fmla="*/ 552450 h 2331573"/>
                <a:gd name="connsiteX43" fmla="*/ 439379 w 826729"/>
                <a:gd name="connsiteY43" fmla="*/ 577850 h 2331573"/>
                <a:gd name="connsiteX44" fmla="*/ 394929 w 826729"/>
                <a:gd name="connsiteY44" fmla="*/ 590550 h 2331573"/>
                <a:gd name="connsiteX45" fmla="*/ 325079 w 826729"/>
                <a:gd name="connsiteY45" fmla="*/ 609600 h 2331573"/>
                <a:gd name="connsiteX46" fmla="*/ 248879 w 826729"/>
                <a:gd name="connsiteY46" fmla="*/ 603250 h 2331573"/>
                <a:gd name="connsiteX47" fmla="*/ 210779 w 826729"/>
                <a:gd name="connsiteY47" fmla="*/ 590550 h 2331573"/>
                <a:gd name="connsiteX48" fmla="*/ 71079 w 826729"/>
                <a:gd name="connsiteY48" fmla="*/ 596900 h 2331573"/>
                <a:gd name="connsiteX49" fmla="*/ 32979 w 826729"/>
                <a:gd name="connsiteY49" fmla="*/ 603250 h 2331573"/>
                <a:gd name="connsiteX50" fmla="*/ 52029 w 826729"/>
                <a:gd name="connsiteY50" fmla="*/ 609600 h 2331573"/>
                <a:gd name="connsiteX51" fmla="*/ 77429 w 826729"/>
                <a:gd name="connsiteY51" fmla="*/ 615950 h 2331573"/>
                <a:gd name="connsiteX52" fmla="*/ 166329 w 826729"/>
                <a:gd name="connsiteY52" fmla="*/ 628650 h 2331573"/>
                <a:gd name="connsiteX53" fmla="*/ 185379 w 826729"/>
                <a:gd name="connsiteY53" fmla="*/ 635000 h 2331573"/>
                <a:gd name="connsiteX54" fmla="*/ 204429 w 826729"/>
                <a:gd name="connsiteY54" fmla="*/ 647700 h 2331573"/>
                <a:gd name="connsiteX55" fmla="*/ 223479 w 826729"/>
                <a:gd name="connsiteY55" fmla="*/ 685800 h 2331573"/>
                <a:gd name="connsiteX56" fmla="*/ 198079 w 826729"/>
                <a:gd name="connsiteY56" fmla="*/ 723900 h 2331573"/>
                <a:gd name="connsiteX57" fmla="*/ 185379 w 826729"/>
                <a:gd name="connsiteY57" fmla="*/ 742950 h 2331573"/>
                <a:gd name="connsiteX58" fmla="*/ 153629 w 826729"/>
                <a:gd name="connsiteY58" fmla="*/ 781050 h 2331573"/>
                <a:gd name="connsiteX59" fmla="*/ 140929 w 826729"/>
                <a:gd name="connsiteY59" fmla="*/ 819150 h 2331573"/>
                <a:gd name="connsiteX60" fmla="*/ 134579 w 826729"/>
                <a:gd name="connsiteY60" fmla="*/ 838200 h 2331573"/>
                <a:gd name="connsiteX61" fmla="*/ 128229 w 826729"/>
                <a:gd name="connsiteY61" fmla="*/ 869950 h 2331573"/>
                <a:gd name="connsiteX62" fmla="*/ 121879 w 826729"/>
                <a:gd name="connsiteY62" fmla="*/ 889000 h 2331573"/>
                <a:gd name="connsiteX63" fmla="*/ 115529 w 826729"/>
                <a:gd name="connsiteY63" fmla="*/ 914400 h 2331573"/>
                <a:gd name="connsiteX64" fmla="*/ 128229 w 826729"/>
                <a:gd name="connsiteY64" fmla="*/ 933450 h 2331573"/>
                <a:gd name="connsiteX65" fmla="*/ 166329 w 826729"/>
                <a:gd name="connsiteY65" fmla="*/ 920750 h 2331573"/>
                <a:gd name="connsiteX66" fmla="*/ 210779 w 826729"/>
                <a:gd name="connsiteY66" fmla="*/ 914400 h 2331573"/>
                <a:gd name="connsiteX67" fmla="*/ 229829 w 826729"/>
                <a:gd name="connsiteY67" fmla="*/ 895350 h 2331573"/>
                <a:gd name="connsiteX68" fmla="*/ 236179 w 826729"/>
                <a:gd name="connsiteY68" fmla="*/ 876300 h 2331573"/>
                <a:gd name="connsiteX69" fmla="*/ 248879 w 826729"/>
                <a:gd name="connsiteY69" fmla="*/ 831850 h 2331573"/>
                <a:gd name="connsiteX70" fmla="*/ 261579 w 826729"/>
                <a:gd name="connsiteY70" fmla="*/ 812800 h 2331573"/>
                <a:gd name="connsiteX71" fmla="*/ 280629 w 826729"/>
                <a:gd name="connsiteY71" fmla="*/ 806450 h 2331573"/>
                <a:gd name="connsiteX72" fmla="*/ 318729 w 826729"/>
                <a:gd name="connsiteY72" fmla="*/ 787400 h 2331573"/>
                <a:gd name="connsiteX73" fmla="*/ 375879 w 826729"/>
                <a:gd name="connsiteY73" fmla="*/ 793750 h 2331573"/>
                <a:gd name="connsiteX74" fmla="*/ 394929 w 826729"/>
                <a:gd name="connsiteY74" fmla="*/ 800100 h 2331573"/>
                <a:gd name="connsiteX75" fmla="*/ 407629 w 826729"/>
                <a:gd name="connsiteY75" fmla="*/ 819150 h 2331573"/>
                <a:gd name="connsiteX76" fmla="*/ 413979 w 826729"/>
                <a:gd name="connsiteY76" fmla="*/ 838200 h 2331573"/>
                <a:gd name="connsiteX77" fmla="*/ 401279 w 826729"/>
                <a:gd name="connsiteY77" fmla="*/ 952500 h 2331573"/>
                <a:gd name="connsiteX78" fmla="*/ 388579 w 826729"/>
                <a:gd name="connsiteY78" fmla="*/ 971550 h 2331573"/>
                <a:gd name="connsiteX79" fmla="*/ 369529 w 826729"/>
                <a:gd name="connsiteY79" fmla="*/ 984250 h 2331573"/>
                <a:gd name="connsiteX80" fmla="*/ 344129 w 826729"/>
                <a:gd name="connsiteY80" fmla="*/ 1016000 h 2331573"/>
                <a:gd name="connsiteX81" fmla="*/ 318729 w 826729"/>
                <a:gd name="connsiteY81" fmla="*/ 1041400 h 2331573"/>
                <a:gd name="connsiteX82" fmla="*/ 274279 w 826729"/>
                <a:gd name="connsiteY82" fmla="*/ 1085850 h 2331573"/>
                <a:gd name="connsiteX83" fmla="*/ 255229 w 826729"/>
                <a:gd name="connsiteY83" fmla="*/ 1098550 h 2331573"/>
                <a:gd name="connsiteX84" fmla="*/ 204429 w 826729"/>
                <a:gd name="connsiteY84" fmla="*/ 1111250 h 2331573"/>
                <a:gd name="connsiteX85" fmla="*/ 166329 w 826729"/>
                <a:gd name="connsiteY85" fmla="*/ 1136650 h 2331573"/>
                <a:gd name="connsiteX86" fmla="*/ 147279 w 826729"/>
                <a:gd name="connsiteY86" fmla="*/ 1149350 h 2331573"/>
                <a:gd name="connsiteX87" fmla="*/ 134579 w 826729"/>
                <a:gd name="connsiteY87" fmla="*/ 1168400 h 2331573"/>
                <a:gd name="connsiteX88" fmla="*/ 115529 w 826729"/>
                <a:gd name="connsiteY88" fmla="*/ 1174750 h 2331573"/>
                <a:gd name="connsiteX89" fmla="*/ 96479 w 826729"/>
                <a:gd name="connsiteY89" fmla="*/ 1187450 h 2331573"/>
                <a:gd name="connsiteX90" fmla="*/ 179029 w 826729"/>
                <a:gd name="connsiteY90" fmla="*/ 1206500 h 2331573"/>
                <a:gd name="connsiteX91" fmla="*/ 217129 w 826729"/>
                <a:gd name="connsiteY91" fmla="*/ 1219200 h 2331573"/>
                <a:gd name="connsiteX92" fmla="*/ 236179 w 826729"/>
                <a:gd name="connsiteY92" fmla="*/ 1225550 h 2331573"/>
                <a:gd name="connsiteX93" fmla="*/ 356829 w 826729"/>
                <a:gd name="connsiteY93" fmla="*/ 1206500 h 2331573"/>
                <a:gd name="connsiteX94" fmla="*/ 375879 w 826729"/>
                <a:gd name="connsiteY94" fmla="*/ 1200150 h 2331573"/>
                <a:gd name="connsiteX95" fmla="*/ 394929 w 826729"/>
                <a:gd name="connsiteY95" fmla="*/ 1193800 h 2331573"/>
                <a:gd name="connsiteX96" fmla="*/ 433029 w 826729"/>
                <a:gd name="connsiteY96" fmla="*/ 1219200 h 2331573"/>
                <a:gd name="connsiteX97" fmla="*/ 413979 w 826729"/>
                <a:gd name="connsiteY97" fmla="*/ 1238250 h 2331573"/>
                <a:gd name="connsiteX98" fmla="*/ 375879 w 826729"/>
                <a:gd name="connsiteY98" fmla="*/ 1263650 h 2331573"/>
                <a:gd name="connsiteX99" fmla="*/ 350479 w 826729"/>
                <a:gd name="connsiteY99" fmla="*/ 1301750 h 2331573"/>
                <a:gd name="connsiteX100" fmla="*/ 312379 w 826729"/>
                <a:gd name="connsiteY100" fmla="*/ 1327150 h 2331573"/>
                <a:gd name="connsiteX101" fmla="*/ 255229 w 826729"/>
                <a:gd name="connsiteY101" fmla="*/ 1346200 h 2331573"/>
                <a:gd name="connsiteX102" fmla="*/ 236179 w 826729"/>
                <a:gd name="connsiteY102" fmla="*/ 1352550 h 2331573"/>
                <a:gd name="connsiteX103" fmla="*/ 217129 w 826729"/>
                <a:gd name="connsiteY103" fmla="*/ 1358900 h 2331573"/>
                <a:gd name="connsiteX104" fmla="*/ 153629 w 826729"/>
                <a:gd name="connsiteY104" fmla="*/ 1365250 h 2331573"/>
                <a:gd name="connsiteX105" fmla="*/ 83779 w 826729"/>
                <a:gd name="connsiteY105" fmla="*/ 1377950 h 2331573"/>
                <a:gd name="connsiteX106" fmla="*/ 121879 w 826729"/>
                <a:gd name="connsiteY106" fmla="*/ 1416050 h 2331573"/>
                <a:gd name="connsiteX107" fmla="*/ 140929 w 826729"/>
                <a:gd name="connsiteY107" fmla="*/ 1428750 h 2331573"/>
                <a:gd name="connsiteX108" fmla="*/ 255229 w 826729"/>
                <a:gd name="connsiteY108" fmla="*/ 1447800 h 2331573"/>
                <a:gd name="connsiteX109" fmla="*/ 293329 w 826729"/>
                <a:gd name="connsiteY109" fmla="*/ 1466850 h 2331573"/>
                <a:gd name="connsiteX110" fmla="*/ 312379 w 826729"/>
                <a:gd name="connsiteY110" fmla="*/ 1473200 h 2331573"/>
                <a:gd name="connsiteX111" fmla="*/ 337779 w 826729"/>
                <a:gd name="connsiteY111" fmla="*/ 1492250 h 2331573"/>
                <a:gd name="connsiteX112" fmla="*/ 356829 w 826729"/>
                <a:gd name="connsiteY112" fmla="*/ 1498600 h 2331573"/>
                <a:gd name="connsiteX113" fmla="*/ 382229 w 826729"/>
                <a:gd name="connsiteY113" fmla="*/ 1536700 h 2331573"/>
                <a:gd name="connsiteX114" fmla="*/ 413979 w 826729"/>
                <a:gd name="connsiteY114" fmla="*/ 1574800 h 2331573"/>
                <a:gd name="connsiteX115" fmla="*/ 394929 w 826729"/>
                <a:gd name="connsiteY115" fmla="*/ 1587500 h 2331573"/>
                <a:gd name="connsiteX116" fmla="*/ 356829 w 826729"/>
                <a:gd name="connsiteY116" fmla="*/ 1593850 h 2331573"/>
                <a:gd name="connsiteX117" fmla="*/ 274279 w 826729"/>
                <a:gd name="connsiteY117" fmla="*/ 1606550 h 2331573"/>
                <a:gd name="connsiteX118" fmla="*/ 217129 w 826729"/>
                <a:gd name="connsiteY118" fmla="*/ 1600200 h 2331573"/>
                <a:gd name="connsiteX119" fmla="*/ 179029 w 826729"/>
                <a:gd name="connsiteY119" fmla="*/ 1574800 h 2331573"/>
                <a:gd name="connsiteX120" fmla="*/ 121879 w 826729"/>
                <a:gd name="connsiteY120" fmla="*/ 1536700 h 2331573"/>
                <a:gd name="connsiteX121" fmla="*/ 64729 w 826729"/>
                <a:gd name="connsiteY121" fmla="*/ 1511300 h 2331573"/>
                <a:gd name="connsiteX122" fmla="*/ 45679 w 826729"/>
                <a:gd name="connsiteY122" fmla="*/ 1504950 h 2331573"/>
                <a:gd name="connsiteX123" fmla="*/ 64729 w 826729"/>
                <a:gd name="connsiteY123" fmla="*/ 1543050 h 2331573"/>
                <a:gd name="connsiteX124" fmla="*/ 83779 w 826729"/>
                <a:gd name="connsiteY124" fmla="*/ 1555750 h 2331573"/>
                <a:gd name="connsiteX125" fmla="*/ 115529 w 826729"/>
                <a:gd name="connsiteY125" fmla="*/ 1612900 h 2331573"/>
                <a:gd name="connsiteX126" fmla="*/ 128229 w 826729"/>
                <a:gd name="connsiteY126" fmla="*/ 1631950 h 2331573"/>
                <a:gd name="connsiteX127" fmla="*/ 147279 w 826729"/>
                <a:gd name="connsiteY127" fmla="*/ 1651000 h 2331573"/>
                <a:gd name="connsiteX128" fmla="*/ 172679 w 826729"/>
                <a:gd name="connsiteY128" fmla="*/ 1689100 h 2331573"/>
                <a:gd name="connsiteX129" fmla="*/ 153629 w 826729"/>
                <a:gd name="connsiteY129" fmla="*/ 1701800 h 2331573"/>
                <a:gd name="connsiteX130" fmla="*/ 115529 w 826729"/>
                <a:gd name="connsiteY130" fmla="*/ 1733550 h 2331573"/>
                <a:gd name="connsiteX131" fmla="*/ 96479 w 826729"/>
                <a:gd name="connsiteY131" fmla="*/ 1739900 h 2331573"/>
                <a:gd name="connsiteX132" fmla="*/ 83779 w 826729"/>
                <a:gd name="connsiteY132" fmla="*/ 1758950 h 2331573"/>
                <a:gd name="connsiteX133" fmla="*/ 45679 w 826729"/>
                <a:gd name="connsiteY133" fmla="*/ 1784350 h 2331573"/>
                <a:gd name="connsiteX134" fmla="*/ 20279 w 826729"/>
                <a:gd name="connsiteY134" fmla="*/ 1860550 h 2331573"/>
                <a:gd name="connsiteX135" fmla="*/ 13929 w 826729"/>
                <a:gd name="connsiteY135" fmla="*/ 1879600 h 2331573"/>
                <a:gd name="connsiteX136" fmla="*/ 1229 w 826729"/>
                <a:gd name="connsiteY136" fmla="*/ 1898650 h 2331573"/>
                <a:gd name="connsiteX137" fmla="*/ 26629 w 826729"/>
                <a:gd name="connsiteY137" fmla="*/ 1892300 h 2331573"/>
                <a:gd name="connsiteX138" fmla="*/ 90129 w 826729"/>
                <a:gd name="connsiteY138" fmla="*/ 1879600 h 2331573"/>
                <a:gd name="connsiteX139" fmla="*/ 147279 w 826729"/>
                <a:gd name="connsiteY139" fmla="*/ 1860550 h 2331573"/>
                <a:gd name="connsiteX140" fmla="*/ 166329 w 826729"/>
                <a:gd name="connsiteY140" fmla="*/ 1854200 h 2331573"/>
                <a:gd name="connsiteX141" fmla="*/ 185379 w 826729"/>
                <a:gd name="connsiteY141" fmla="*/ 1841500 h 2331573"/>
                <a:gd name="connsiteX142" fmla="*/ 223479 w 826729"/>
                <a:gd name="connsiteY142" fmla="*/ 1828800 h 2331573"/>
                <a:gd name="connsiteX143" fmla="*/ 242529 w 826729"/>
                <a:gd name="connsiteY143" fmla="*/ 1816100 h 2331573"/>
                <a:gd name="connsiteX144" fmla="*/ 350479 w 826729"/>
                <a:gd name="connsiteY144" fmla="*/ 1797050 h 2331573"/>
                <a:gd name="connsiteX145" fmla="*/ 382229 w 826729"/>
                <a:gd name="connsiteY145" fmla="*/ 1790700 h 2331573"/>
                <a:gd name="connsiteX146" fmla="*/ 401279 w 826729"/>
                <a:gd name="connsiteY146" fmla="*/ 1797050 h 2331573"/>
                <a:gd name="connsiteX147" fmla="*/ 363179 w 826729"/>
                <a:gd name="connsiteY147" fmla="*/ 1828800 h 2331573"/>
                <a:gd name="connsiteX148" fmla="*/ 350479 w 826729"/>
                <a:gd name="connsiteY148" fmla="*/ 1847850 h 2331573"/>
                <a:gd name="connsiteX149" fmla="*/ 331429 w 826729"/>
                <a:gd name="connsiteY149" fmla="*/ 1854200 h 2331573"/>
                <a:gd name="connsiteX150" fmla="*/ 306029 w 826729"/>
                <a:gd name="connsiteY150" fmla="*/ 1879600 h 2331573"/>
                <a:gd name="connsiteX151" fmla="*/ 286979 w 826729"/>
                <a:gd name="connsiteY151" fmla="*/ 1917700 h 2331573"/>
                <a:gd name="connsiteX152" fmla="*/ 267929 w 826729"/>
                <a:gd name="connsiteY152" fmla="*/ 1924050 h 2331573"/>
                <a:gd name="connsiteX153" fmla="*/ 229829 w 826729"/>
                <a:gd name="connsiteY153" fmla="*/ 1949450 h 2331573"/>
                <a:gd name="connsiteX154" fmla="*/ 191729 w 826729"/>
                <a:gd name="connsiteY154" fmla="*/ 1962150 h 2331573"/>
                <a:gd name="connsiteX155" fmla="*/ 153629 w 826729"/>
                <a:gd name="connsiteY155" fmla="*/ 1987550 h 2331573"/>
                <a:gd name="connsiteX156" fmla="*/ 134579 w 826729"/>
                <a:gd name="connsiteY156" fmla="*/ 2000250 h 2331573"/>
                <a:gd name="connsiteX157" fmla="*/ 115529 w 826729"/>
                <a:gd name="connsiteY157" fmla="*/ 2006600 h 2331573"/>
                <a:gd name="connsiteX158" fmla="*/ 77429 w 826729"/>
                <a:gd name="connsiteY158" fmla="*/ 2025650 h 2331573"/>
                <a:gd name="connsiteX159" fmla="*/ 64729 w 826729"/>
                <a:gd name="connsiteY159" fmla="*/ 2044700 h 2331573"/>
                <a:gd name="connsiteX160" fmla="*/ 64729 w 826729"/>
                <a:gd name="connsiteY160" fmla="*/ 2063750 h 2331573"/>
                <a:gd name="connsiteX161" fmla="*/ 96479 w 826729"/>
                <a:gd name="connsiteY161" fmla="*/ 2057400 h 2331573"/>
                <a:gd name="connsiteX162" fmla="*/ 159979 w 826729"/>
                <a:gd name="connsiteY162" fmla="*/ 2070100 h 2331573"/>
                <a:gd name="connsiteX163" fmla="*/ 172679 w 826729"/>
                <a:gd name="connsiteY163" fmla="*/ 2089150 h 2331573"/>
                <a:gd name="connsiteX164" fmla="*/ 210779 w 826729"/>
                <a:gd name="connsiteY164" fmla="*/ 2101850 h 2331573"/>
                <a:gd name="connsiteX165" fmla="*/ 229829 w 826729"/>
                <a:gd name="connsiteY165" fmla="*/ 2114550 h 2331573"/>
                <a:gd name="connsiteX166" fmla="*/ 242529 w 826729"/>
                <a:gd name="connsiteY166" fmla="*/ 2133600 h 2331573"/>
                <a:gd name="connsiteX167" fmla="*/ 236179 w 826729"/>
                <a:gd name="connsiteY167" fmla="*/ 2190750 h 2331573"/>
                <a:gd name="connsiteX168" fmla="*/ 217129 w 826729"/>
                <a:gd name="connsiteY168" fmla="*/ 2203450 h 2331573"/>
                <a:gd name="connsiteX169" fmla="*/ 179029 w 826729"/>
                <a:gd name="connsiteY169" fmla="*/ 2216150 h 2331573"/>
                <a:gd name="connsiteX170" fmla="*/ 140929 w 826729"/>
                <a:gd name="connsiteY170" fmla="*/ 2235200 h 2331573"/>
                <a:gd name="connsiteX171" fmla="*/ 83779 w 826729"/>
                <a:gd name="connsiteY171" fmla="*/ 2260600 h 2331573"/>
                <a:gd name="connsiteX172" fmla="*/ 64729 w 826729"/>
                <a:gd name="connsiteY172" fmla="*/ 2266950 h 2331573"/>
                <a:gd name="connsiteX173" fmla="*/ 179029 w 826729"/>
                <a:gd name="connsiteY173" fmla="*/ 2286000 h 2331573"/>
                <a:gd name="connsiteX174" fmla="*/ 204429 w 826729"/>
                <a:gd name="connsiteY174" fmla="*/ 2292350 h 2331573"/>
                <a:gd name="connsiteX175" fmla="*/ 261579 w 826729"/>
                <a:gd name="connsiteY175" fmla="*/ 2298700 h 2331573"/>
                <a:gd name="connsiteX176" fmla="*/ 280629 w 826729"/>
                <a:gd name="connsiteY176" fmla="*/ 2305050 h 2331573"/>
                <a:gd name="connsiteX177" fmla="*/ 363179 w 826729"/>
                <a:gd name="connsiteY177" fmla="*/ 2317750 h 2331573"/>
                <a:gd name="connsiteX178" fmla="*/ 515579 w 826729"/>
                <a:gd name="connsiteY178" fmla="*/ 2330450 h 2331573"/>
                <a:gd name="connsiteX179" fmla="*/ 642579 w 826729"/>
                <a:gd name="connsiteY179" fmla="*/ 2324100 h 2331573"/>
                <a:gd name="connsiteX180" fmla="*/ 731479 w 826729"/>
                <a:gd name="connsiteY180" fmla="*/ 2298700 h 2331573"/>
                <a:gd name="connsiteX181" fmla="*/ 807679 w 826729"/>
                <a:gd name="connsiteY181" fmla="*/ 2292350 h 2331573"/>
                <a:gd name="connsiteX182" fmla="*/ 826729 w 826729"/>
                <a:gd name="connsiteY182" fmla="*/ 2286000 h 233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826729" h="2331573" fill="norm" stroke="1" extrusionOk="0">
                  <a:moveTo>
                    <a:pt x="826729" y="31750"/>
                  </a:moveTo>
                  <a:cubicBezTo>
                    <a:pt x="782550" y="14078"/>
                    <a:pt x="805793" y="22655"/>
                    <a:pt x="756879" y="6350"/>
                  </a:cubicBezTo>
                  <a:lnTo>
                    <a:pt x="737829" y="0"/>
                  </a:lnTo>
                  <a:cubicBezTo>
                    <a:pt x="720805" y="1419"/>
                    <a:pt x="668517" y="-269"/>
                    <a:pt x="642579" y="12700"/>
                  </a:cubicBezTo>
                  <a:cubicBezTo>
                    <a:pt x="618335" y="24822"/>
                    <a:pt x="620342" y="37026"/>
                    <a:pt x="585429" y="38100"/>
                  </a:cubicBezTo>
                  <a:lnTo>
                    <a:pt x="172679" y="50800"/>
                  </a:lnTo>
                  <a:cubicBezTo>
                    <a:pt x="118084" y="87196"/>
                    <a:pt x="187159" y="43560"/>
                    <a:pt x="134579" y="69850"/>
                  </a:cubicBezTo>
                  <a:cubicBezTo>
                    <a:pt x="127753" y="73263"/>
                    <a:pt x="122503" y="79450"/>
                    <a:pt x="115529" y="82550"/>
                  </a:cubicBezTo>
                  <a:cubicBezTo>
                    <a:pt x="103296" y="87987"/>
                    <a:pt x="90129" y="91017"/>
                    <a:pt x="77429" y="95250"/>
                  </a:cubicBezTo>
                  <a:lnTo>
                    <a:pt x="58379" y="101600"/>
                  </a:lnTo>
                  <a:cubicBezTo>
                    <a:pt x="162775" y="136399"/>
                    <a:pt x="83098" y="113895"/>
                    <a:pt x="306029" y="120650"/>
                  </a:cubicBezTo>
                  <a:cubicBezTo>
                    <a:pt x="312379" y="122767"/>
                    <a:pt x="319092" y="124007"/>
                    <a:pt x="325079" y="127000"/>
                  </a:cubicBezTo>
                  <a:cubicBezTo>
                    <a:pt x="331905" y="130413"/>
                    <a:pt x="336693" y="137984"/>
                    <a:pt x="344129" y="139700"/>
                  </a:cubicBezTo>
                  <a:cubicBezTo>
                    <a:pt x="364856" y="144483"/>
                    <a:pt x="386462" y="143933"/>
                    <a:pt x="407629" y="146050"/>
                  </a:cubicBezTo>
                  <a:cubicBezTo>
                    <a:pt x="416096" y="148167"/>
                    <a:pt x="429965" y="144228"/>
                    <a:pt x="433029" y="152400"/>
                  </a:cubicBezTo>
                  <a:cubicBezTo>
                    <a:pt x="437999" y="165653"/>
                    <a:pt x="428659" y="204156"/>
                    <a:pt x="413979" y="215900"/>
                  </a:cubicBezTo>
                  <a:cubicBezTo>
                    <a:pt x="409838" y="219213"/>
                    <a:pt x="371188" y="228185"/>
                    <a:pt x="369529" y="228600"/>
                  </a:cubicBezTo>
                  <a:cubicBezTo>
                    <a:pt x="363179" y="232833"/>
                    <a:pt x="357305" y="237887"/>
                    <a:pt x="350479" y="241300"/>
                  </a:cubicBezTo>
                  <a:cubicBezTo>
                    <a:pt x="314420" y="259329"/>
                    <a:pt x="261141" y="243257"/>
                    <a:pt x="229829" y="241300"/>
                  </a:cubicBezTo>
                  <a:cubicBezTo>
                    <a:pt x="163545" y="219205"/>
                    <a:pt x="205082" y="227646"/>
                    <a:pt x="102829" y="234950"/>
                  </a:cubicBezTo>
                  <a:cubicBezTo>
                    <a:pt x="109179" y="239183"/>
                    <a:pt x="117111" y="241691"/>
                    <a:pt x="121879" y="247650"/>
                  </a:cubicBezTo>
                  <a:cubicBezTo>
                    <a:pt x="126060" y="252877"/>
                    <a:pt x="123496" y="261967"/>
                    <a:pt x="128229" y="266700"/>
                  </a:cubicBezTo>
                  <a:cubicBezTo>
                    <a:pt x="139022" y="277493"/>
                    <a:pt x="155536" y="281307"/>
                    <a:pt x="166329" y="292100"/>
                  </a:cubicBezTo>
                  <a:cubicBezTo>
                    <a:pt x="190775" y="316546"/>
                    <a:pt x="177907" y="306169"/>
                    <a:pt x="204429" y="323850"/>
                  </a:cubicBezTo>
                  <a:cubicBezTo>
                    <a:pt x="208662" y="330200"/>
                    <a:pt x="211733" y="337504"/>
                    <a:pt x="217129" y="342900"/>
                  </a:cubicBezTo>
                  <a:cubicBezTo>
                    <a:pt x="222525" y="348296"/>
                    <a:pt x="231411" y="349641"/>
                    <a:pt x="236179" y="355600"/>
                  </a:cubicBezTo>
                  <a:cubicBezTo>
                    <a:pt x="240360" y="360827"/>
                    <a:pt x="238816" y="369081"/>
                    <a:pt x="242529" y="374650"/>
                  </a:cubicBezTo>
                  <a:cubicBezTo>
                    <a:pt x="247510" y="382122"/>
                    <a:pt x="261579" y="384720"/>
                    <a:pt x="261579" y="393700"/>
                  </a:cubicBezTo>
                  <a:cubicBezTo>
                    <a:pt x="261579" y="400393"/>
                    <a:pt x="248879" y="389467"/>
                    <a:pt x="242529" y="387350"/>
                  </a:cubicBezTo>
                  <a:cubicBezTo>
                    <a:pt x="164684" y="390594"/>
                    <a:pt x="114113" y="387607"/>
                    <a:pt x="45679" y="400050"/>
                  </a:cubicBezTo>
                  <a:cubicBezTo>
                    <a:pt x="37093" y="401611"/>
                    <a:pt x="28746" y="404283"/>
                    <a:pt x="20279" y="406400"/>
                  </a:cubicBezTo>
                  <a:cubicBezTo>
                    <a:pt x="18162" y="412750"/>
                    <a:pt x="11443" y="419235"/>
                    <a:pt x="13929" y="425450"/>
                  </a:cubicBezTo>
                  <a:cubicBezTo>
                    <a:pt x="16763" y="432536"/>
                    <a:pt x="25543" y="436434"/>
                    <a:pt x="32979" y="438150"/>
                  </a:cubicBezTo>
                  <a:cubicBezTo>
                    <a:pt x="53706" y="442933"/>
                    <a:pt x="75324" y="442273"/>
                    <a:pt x="96479" y="444500"/>
                  </a:cubicBezTo>
                  <a:lnTo>
                    <a:pt x="153629" y="450850"/>
                  </a:lnTo>
                  <a:cubicBezTo>
                    <a:pt x="170562" y="455083"/>
                    <a:pt x="187313" y="460127"/>
                    <a:pt x="204429" y="463550"/>
                  </a:cubicBezTo>
                  <a:cubicBezTo>
                    <a:pt x="215012" y="465667"/>
                    <a:pt x="225766" y="467060"/>
                    <a:pt x="236179" y="469900"/>
                  </a:cubicBezTo>
                  <a:cubicBezTo>
                    <a:pt x="249094" y="473422"/>
                    <a:pt x="261579" y="478367"/>
                    <a:pt x="274279" y="482600"/>
                  </a:cubicBezTo>
                  <a:lnTo>
                    <a:pt x="293329" y="488950"/>
                  </a:lnTo>
                  <a:cubicBezTo>
                    <a:pt x="342012" y="486833"/>
                    <a:pt x="390793" y="486337"/>
                    <a:pt x="439379" y="482600"/>
                  </a:cubicBezTo>
                  <a:cubicBezTo>
                    <a:pt x="511419" y="477058"/>
                    <a:pt x="365065" y="462912"/>
                    <a:pt x="502879" y="482600"/>
                  </a:cubicBezTo>
                  <a:cubicBezTo>
                    <a:pt x="516023" y="522033"/>
                    <a:pt x="509803" y="482951"/>
                    <a:pt x="490179" y="514350"/>
                  </a:cubicBezTo>
                  <a:cubicBezTo>
                    <a:pt x="483084" y="525702"/>
                    <a:pt x="488618" y="545024"/>
                    <a:pt x="477479" y="552450"/>
                  </a:cubicBezTo>
                  <a:cubicBezTo>
                    <a:pt x="464779" y="560917"/>
                    <a:pt x="453859" y="573023"/>
                    <a:pt x="439379" y="577850"/>
                  </a:cubicBezTo>
                  <a:cubicBezTo>
                    <a:pt x="375358" y="599190"/>
                    <a:pt x="474663" y="566630"/>
                    <a:pt x="394929" y="590550"/>
                  </a:cubicBezTo>
                  <a:cubicBezTo>
                    <a:pt x="330477" y="609886"/>
                    <a:pt x="382947" y="598026"/>
                    <a:pt x="325079" y="609600"/>
                  </a:cubicBezTo>
                  <a:cubicBezTo>
                    <a:pt x="299679" y="607483"/>
                    <a:pt x="274020" y="607440"/>
                    <a:pt x="248879" y="603250"/>
                  </a:cubicBezTo>
                  <a:cubicBezTo>
                    <a:pt x="235674" y="601049"/>
                    <a:pt x="210779" y="590550"/>
                    <a:pt x="210779" y="590550"/>
                  </a:cubicBezTo>
                  <a:cubicBezTo>
                    <a:pt x="164212" y="592667"/>
                    <a:pt x="117575" y="593579"/>
                    <a:pt x="71079" y="596900"/>
                  </a:cubicBezTo>
                  <a:cubicBezTo>
                    <a:pt x="58237" y="597817"/>
                    <a:pt x="43692" y="596108"/>
                    <a:pt x="32979" y="603250"/>
                  </a:cubicBezTo>
                  <a:cubicBezTo>
                    <a:pt x="27410" y="606963"/>
                    <a:pt x="45593" y="607761"/>
                    <a:pt x="52029" y="609600"/>
                  </a:cubicBezTo>
                  <a:cubicBezTo>
                    <a:pt x="60420" y="611998"/>
                    <a:pt x="68871" y="614238"/>
                    <a:pt x="77429" y="615950"/>
                  </a:cubicBezTo>
                  <a:cubicBezTo>
                    <a:pt x="107947" y="622054"/>
                    <a:pt x="135113" y="624748"/>
                    <a:pt x="166329" y="628650"/>
                  </a:cubicBezTo>
                  <a:cubicBezTo>
                    <a:pt x="172679" y="630767"/>
                    <a:pt x="179392" y="632007"/>
                    <a:pt x="185379" y="635000"/>
                  </a:cubicBezTo>
                  <a:cubicBezTo>
                    <a:pt x="192205" y="638413"/>
                    <a:pt x="199033" y="642304"/>
                    <a:pt x="204429" y="647700"/>
                  </a:cubicBezTo>
                  <a:cubicBezTo>
                    <a:pt x="216739" y="660010"/>
                    <a:pt x="218314" y="670306"/>
                    <a:pt x="223479" y="685800"/>
                  </a:cubicBezTo>
                  <a:lnTo>
                    <a:pt x="198079" y="723900"/>
                  </a:lnTo>
                  <a:cubicBezTo>
                    <a:pt x="193846" y="730250"/>
                    <a:pt x="190775" y="737554"/>
                    <a:pt x="185379" y="742950"/>
                  </a:cubicBezTo>
                  <a:cubicBezTo>
                    <a:pt x="173416" y="754913"/>
                    <a:pt x="160702" y="765137"/>
                    <a:pt x="153629" y="781050"/>
                  </a:cubicBezTo>
                  <a:cubicBezTo>
                    <a:pt x="148192" y="793283"/>
                    <a:pt x="145162" y="806450"/>
                    <a:pt x="140929" y="819150"/>
                  </a:cubicBezTo>
                  <a:cubicBezTo>
                    <a:pt x="138812" y="825500"/>
                    <a:pt x="135892" y="831636"/>
                    <a:pt x="134579" y="838200"/>
                  </a:cubicBezTo>
                  <a:cubicBezTo>
                    <a:pt x="132462" y="848783"/>
                    <a:pt x="130847" y="859479"/>
                    <a:pt x="128229" y="869950"/>
                  </a:cubicBezTo>
                  <a:cubicBezTo>
                    <a:pt x="126606" y="876444"/>
                    <a:pt x="123718" y="882564"/>
                    <a:pt x="121879" y="889000"/>
                  </a:cubicBezTo>
                  <a:cubicBezTo>
                    <a:pt x="119481" y="897391"/>
                    <a:pt x="117646" y="905933"/>
                    <a:pt x="115529" y="914400"/>
                  </a:cubicBezTo>
                  <a:cubicBezTo>
                    <a:pt x="119762" y="920750"/>
                    <a:pt x="120656" y="932503"/>
                    <a:pt x="128229" y="933450"/>
                  </a:cubicBezTo>
                  <a:cubicBezTo>
                    <a:pt x="141513" y="935110"/>
                    <a:pt x="153077" y="922643"/>
                    <a:pt x="166329" y="920750"/>
                  </a:cubicBezTo>
                  <a:lnTo>
                    <a:pt x="210779" y="914400"/>
                  </a:lnTo>
                  <a:cubicBezTo>
                    <a:pt x="217129" y="908050"/>
                    <a:pt x="224848" y="902822"/>
                    <a:pt x="229829" y="895350"/>
                  </a:cubicBezTo>
                  <a:cubicBezTo>
                    <a:pt x="233542" y="889781"/>
                    <a:pt x="234340" y="882736"/>
                    <a:pt x="236179" y="876300"/>
                  </a:cubicBezTo>
                  <a:cubicBezTo>
                    <a:pt x="238892" y="866805"/>
                    <a:pt x="243804" y="842000"/>
                    <a:pt x="248879" y="831850"/>
                  </a:cubicBezTo>
                  <a:cubicBezTo>
                    <a:pt x="252292" y="825024"/>
                    <a:pt x="255620" y="817568"/>
                    <a:pt x="261579" y="812800"/>
                  </a:cubicBezTo>
                  <a:cubicBezTo>
                    <a:pt x="266806" y="808619"/>
                    <a:pt x="274642" y="809443"/>
                    <a:pt x="280629" y="806450"/>
                  </a:cubicBezTo>
                  <a:cubicBezTo>
                    <a:pt x="329868" y="781831"/>
                    <a:pt x="270846" y="803361"/>
                    <a:pt x="318729" y="787400"/>
                  </a:cubicBezTo>
                  <a:cubicBezTo>
                    <a:pt x="337779" y="789517"/>
                    <a:pt x="356973" y="790599"/>
                    <a:pt x="375879" y="793750"/>
                  </a:cubicBezTo>
                  <a:cubicBezTo>
                    <a:pt x="382481" y="794850"/>
                    <a:pt x="389702" y="795919"/>
                    <a:pt x="394929" y="800100"/>
                  </a:cubicBezTo>
                  <a:cubicBezTo>
                    <a:pt x="400888" y="804868"/>
                    <a:pt x="404216" y="812324"/>
                    <a:pt x="407629" y="819150"/>
                  </a:cubicBezTo>
                  <a:cubicBezTo>
                    <a:pt x="410622" y="825137"/>
                    <a:pt x="411862" y="831850"/>
                    <a:pt x="413979" y="838200"/>
                  </a:cubicBezTo>
                  <a:cubicBezTo>
                    <a:pt x="413186" y="850101"/>
                    <a:pt x="416429" y="922200"/>
                    <a:pt x="401279" y="952500"/>
                  </a:cubicBezTo>
                  <a:cubicBezTo>
                    <a:pt x="397866" y="959326"/>
                    <a:pt x="393975" y="966154"/>
                    <a:pt x="388579" y="971550"/>
                  </a:cubicBezTo>
                  <a:cubicBezTo>
                    <a:pt x="383183" y="976946"/>
                    <a:pt x="375879" y="980017"/>
                    <a:pt x="369529" y="984250"/>
                  </a:cubicBezTo>
                  <a:cubicBezTo>
                    <a:pt x="353568" y="1032133"/>
                    <a:pt x="376955" y="974968"/>
                    <a:pt x="344129" y="1016000"/>
                  </a:cubicBezTo>
                  <a:cubicBezTo>
                    <a:pt x="319499" y="1046788"/>
                    <a:pt x="360293" y="1027545"/>
                    <a:pt x="318729" y="1041400"/>
                  </a:cubicBezTo>
                  <a:cubicBezTo>
                    <a:pt x="307552" y="1074930"/>
                    <a:pt x="317948" y="1056737"/>
                    <a:pt x="274279" y="1085850"/>
                  </a:cubicBezTo>
                  <a:cubicBezTo>
                    <a:pt x="267929" y="1090083"/>
                    <a:pt x="262713" y="1097053"/>
                    <a:pt x="255229" y="1098550"/>
                  </a:cubicBezTo>
                  <a:cubicBezTo>
                    <a:pt x="246432" y="1100309"/>
                    <a:pt x="215412" y="1105148"/>
                    <a:pt x="204429" y="1111250"/>
                  </a:cubicBezTo>
                  <a:cubicBezTo>
                    <a:pt x="191086" y="1118663"/>
                    <a:pt x="179029" y="1128183"/>
                    <a:pt x="166329" y="1136650"/>
                  </a:cubicBezTo>
                  <a:lnTo>
                    <a:pt x="147279" y="1149350"/>
                  </a:lnTo>
                  <a:cubicBezTo>
                    <a:pt x="143046" y="1155700"/>
                    <a:pt x="140538" y="1163632"/>
                    <a:pt x="134579" y="1168400"/>
                  </a:cubicBezTo>
                  <a:cubicBezTo>
                    <a:pt x="129352" y="1172581"/>
                    <a:pt x="121516" y="1171757"/>
                    <a:pt x="115529" y="1174750"/>
                  </a:cubicBezTo>
                  <a:cubicBezTo>
                    <a:pt x="108703" y="1178163"/>
                    <a:pt x="102829" y="1183217"/>
                    <a:pt x="96479" y="1187450"/>
                  </a:cubicBezTo>
                  <a:cubicBezTo>
                    <a:pt x="148762" y="1213592"/>
                    <a:pt x="92750" y="1189244"/>
                    <a:pt x="179029" y="1206500"/>
                  </a:cubicBezTo>
                  <a:cubicBezTo>
                    <a:pt x="192156" y="1209125"/>
                    <a:pt x="204429" y="1214967"/>
                    <a:pt x="217129" y="1219200"/>
                  </a:cubicBezTo>
                  <a:lnTo>
                    <a:pt x="236179" y="1225550"/>
                  </a:lnTo>
                  <a:cubicBezTo>
                    <a:pt x="332077" y="1218173"/>
                    <a:pt x="292547" y="1227927"/>
                    <a:pt x="356829" y="1206500"/>
                  </a:cubicBezTo>
                  <a:lnTo>
                    <a:pt x="375879" y="1200150"/>
                  </a:lnTo>
                  <a:lnTo>
                    <a:pt x="394929" y="1193800"/>
                  </a:lnTo>
                  <a:cubicBezTo>
                    <a:pt x="403726" y="1195559"/>
                    <a:pt x="441572" y="1193572"/>
                    <a:pt x="433029" y="1219200"/>
                  </a:cubicBezTo>
                  <a:cubicBezTo>
                    <a:pt x="430189" y="1227719"/>
                    <a:pt x="421068" y="1232737"/>
                    <a:pt x="413979" y="1238250"/>
                  </a:cubicBezTo>
                  <a:cubicBezTo>
                    <a:pt x="401931" y="1247621"/>
                    <a:pt x="375879" y="1263650"/>
                    <a:pt x="375879" y="1263650"/>
                  </a:cubicBezTo>
                  <a:cubicBezTo>
                    <a:pt x="367412" y="1276350"/>
                    <a:pt x="363179" y="1293283"/>
                    <a:pt x="350479" y="1301750"/>
                  </a:cubicBezTo>
                  <a:cubicBezTo>
                    <a:pt x="337779" y="1310217"/>
                    <a:pt x="326859" y="1322323"/>
                    <a:pt x="312379" y="1327150"/>
                  </a:cubicBezTo>
                  <a:lnTo>
                    <a:pt x="255229" y="1346200"/>
                  </a:lnTo>
                  <a:lnTo>
                    <a:pt x="236179" y="1352550"/>
                  </a:lnTo>
                  <a:cubicBezTo>
                    <a:pt x="229829" y="1354667"/>
                    <a:pt x="223789" y="1358234"/>
                    <a:pt x="217129" y="1358900"/>
                  </a:cubicBezTo>
                  <a:cubicBezTo>
                    <a:pt x="195962" y="1361017"/>
                    <a:pt x="174737" y="1362612"/>
                    <a:pt x="153629" y="1365250"/>
                  </a:cubicBezTo>
                  <a:cubicBezTo>
                    <a:pt x="131964" y="1367958"/>
                    <a:pt x="105453" y="1373615"/>
                    <a:pt x="83779" y="1377950"/>
                  </a:cubicBezTo>
                  <a:cubicBezTo>
                    <a:pt x="96479" y="1390650"/>
                    <a:pt x="106935" y="1406087"/>
                    <a:pt x="121879" y="1416050"/>
                  </a:cubicBezTo>
                  <a:cubicBezTo>
                    <a:pt x="128229" y="1420283"/>
                    <a:pt x="133955" y="1425650"/>
                    <a:pt x="140929" y="1428750"/>
                  </a:cubicBezTo>
                  <a:cubicBezTo>
                    <a:pt x="184046" y="1447913"/>
                    <a:pt x="202174" y="1443379"/>
                    <a:pt x="255229" y="1447800"/>
                  </a:cubicBezTo>
                  <a:cubicBezTo>
                    <a:pt x="303112" y="1463761"/>
                    <a:pt x="244090" y="1442231"/>
                    <a:pt x="293329" y="1466850"/>
                  </a:cubicBezTo>
                  <a:cubicBezTo>
                    <a:pt x="299316" y="1469843"/>
                    <a:pt x="306029" y="1471083"/>
                    <a:pt x="312379" y="1473200"/>
                  </a:cubicBezTo>
                  <a:cubicBezTo>
                    <a:pt x="320846" y="1479550"/>
                    <a:pt x="328590" y="1486999"/>
                    <a:pt x="337779" y="1492250"/>
                  </a:cubicBezTo>
                  <a:cubicBezTo>
                    <a:pt x="343591" y="1495571"/>
                    <a:pt x="352096" y="1493867"/>
                    <a:pt x="356829" y="1498600"/>
                  </a:cubicBezTo>
                  <a:cubicBezTo>
                    <a:pt x="367622" y="1509393"/>
                    <a:pt x="373762" y="1524000"/>
                    <a:pt x="382229" y="1536700"/>
                  </a:cubicBezTo>
                  <a:cubicBezTo>
                    <a:pt x="399910" y="1563222"/>
                    <a:pt x="389533" y="1550354"/>
                    <a:pt x="413979" y="1574800"/>
                  </a:cubicBezTo>
                  <a:cubicBezTo>
                    <a:pt x="407629" y="1579033"/>
                    <a:pt x="402169" y="1585087"/>
                    <a:pt x="394929" y="1587500"/>
                  </a:cubicBezTo>
                  <a:cubicBezTo>
                    <a:pt x="382715" y="1591571"/>
                    <a:pt x="369575" y="1592029"/>
                    <a:pt x="356829" y="1593850"/>
                  </a:cubicBezTo>
                  <a:cubicBezTo>
                    <a:pt x="276098" y="1605383"/>
                    <a:pt x="334920" y="1594422"/>
                    <a:pt x="274279" y="1606550"/>
                  </a:cubicBezTo>
                  <a:cubicBezTo>
                    <a:pt x="255229" y="1604433"/>
                    <a:pt x="235313" y="1606261"/>
                    <a:pt x="217129" y="1600200"/>
                  </a:cubicBezTo>
                  <a:cubicBezTo>
                    <a:pt x="202649" y="1595373"/>
                    <a:pt x="191729" y="1583267"/>
                    <a:pt x="179029" y="1574800"/>
                  </a:cubicBezTo>
                  <a:lnTo>
                    <a:pt x="121879" y="1536700"/>
                  </a:lnTo>
                  <a:cubicBezTo>
                    <a:pt x="91690" y="1516574"/>
                    <a:pt x="110069" y="1526413"/>
                    <a:pt x="64729" y="1511300"/>
                  </a:cubicBezTo>
                  <a:lnTo>
                    <a:pt x="45679" y="1504950"/>
                  </a:lnTo>
                  <a:cubicBezTo>
                    <a:pt x="50844" y="1520444"/>
                    <a:pt x="52419" y="1530740"/>
                    <a:pt x="64729" y="1543050"/>
                  </a:cubicBezTo>
                  <a:cubicBezTo>
                    <a:pt x="70125" y="1548446"/>
                    <a:pt x="77429" y="1551517"/>
                    <a:pt x="83779" y="1555750"/>
                  </a:cubicBezTo>
                  <a:cubicBezTo>
                    <a:pt x="94956" y="1589280"/>
                    <a:pt x="86416" y="1569231"/>
                    <a:pt x="115529" y="1612900"/>
                  </a:cubicBezTo>
                  <a:cubicBezTo>
                    <a:pt x="119762" y="1619250"/>
                    <a:pt x="122833" y="1626554"/>
                    <a:pt x="128229" y="1631950"/>
                  </a:cubicBezTo>
                  <a:cubicBezTo>
                    <a:pt x="134579" y="1638300"/>
                    <a:pt x="141766" y="1643911"/>
                    <a:pt x="147279" y="1651000"/>
                  </a:cubicBezTo>
                  <a:cubicBezTo>
                    <a:pt x="156650" y="1663048"/>
                    <a:pt x="172679" y="1689100"/>
                    <a:pt x="172679" y="1689100"/>
                  </a:cubicBezTo>
                  <a:cubicBezTo>
                    <a:pt x="166329" y="1693333"/>
                    <a:pt x="159492" y="1696914"/>
                    <a:pt x="153629" y="1701800"/>
                  </a:cubicBezTo>
                  <a:cubicBezTo>
                    <a:pt x="132563" y="1719355"/>
                    <a:pt x="139178" y="1721726"/>
                    <a:pt x="115529" y="1733550"/>
                  </a:cubicBezTo>
                  <a:cubicBezTo>
                    <a:pt x="109542" y="1736543"/>
                    <a:pt x="102829" y="1737783"/>
                    <a:pt x="96479" y="1739900"/>
                  </a:cubicBezTo>
                  <a:cubicBezTo>
                    <a:pt x="92246" y="1746250"/>
                    <a:pt x="89522" y="1753924"/>
                    <a:pt x="83779" y="1758950"/>
                  </a:cubicBezTo>
                  <a:cubicBezTo>
                    <a:pt x="72292" y="1769001"/>
                    <a:pt x="45679" y="1784350"/>
                    <a:pt x="45679" y="1784350"/>
                  </a:cubicBezTo>
                  <a:lnTo>
                    <a:pt x="20279" y="1860550"/>
                  </a:lnTo>
                  <a:cubicBezTo>
                    <a:pt x="18162" y="1866900"/>
                    <a:pt x="17642" y="1874031"/>
                    <a:pt x="13929" y="1879600"/>
                  </a:cubicBezTo>
                  <a:cubicBezTo>
                    <a:pt x="9696" y="1885950"/>
                    <a:pt x="-4167" y="1893254"/>
                    <a:pt x="1229" y="1898650"/>
                  </a:cubicBezTo>
                  <a:cubicBezTo>
                    <a:pt x="7400" y="1904821"/>
                    <a:pt x="18238" y="1894698"/>
                    <a:pt x="26629" y="1892300"/>
                  </a:cubicBezTo>
                  <a:cubicBezTo>
                    <a:pt x="70961" y="1879634"/>
                    <a:pt x="14270" y="1890437"/>
                    <a:pt x="90129" y="1879600"/>
                  </a:cubicBezTo>
                  <a:lnTo>
                    <a:pt x="147279" y="1860550"/>
                  </a:lnTo>
                  <a:cubicBezTo>
                    <a:pt x="153629" y="1858433"/>
                    <a:pt x="160760" y="1857913"/>
                    <a:pt x="166329" y="1854200"/>
                  </a:cubicBezTo>
                  <a:cubicBezTo>
                    <a:pt x="172679" y="1849967"/>
                    <a:pt x="178405" y="1844600"/>
                    <a:pt x="185379" y="1841500"/>
                  </a:cubicBezTo>
                  <a:cubicBezTo>
                    <a:pt x="197612" y="1836063"/>
                    <a:pt x="212340" y="1836226"/>
                    <a:pt x="223479" y="1828800"/>
                  </a:cubicBezTo>
                  <a:cubicBezTo>
                    <a:pt x="229829" y="1824567"/>
                    <a:pt x="235235" y="1818344"/>
                    <a:pt x="242529" y="1816100"/>
                  </a:cubicBezTo>
                  <a:cubicBezTo>
                    <a:pt x="277033" y="1805483"/>
                    <a:pt x="314941" y="1802973"/>
                    <a:pt x="350479" y="1797050"/>
                  </a:cubicBezTo>
                  <a:cubicBezTo>
                    <a:pt x="361125" y="1795276"/>
                    <a:pt x="371646" y="1792817"/>
                    <a:pt x="382229" y="1790700"/>
                  </a:cubicBezTo>
                  <a:cubicBezTo>
                    <a:pt x="388579" y="1792817"/>
                    <a:pt x="401279" y="1790357"/>
                    <a:pt x="401279" y="1797050"/>
                  </a:cubicBezTo>
                  <a:cubicBezTo>
                    <a:pt x="401279" y="1805199"/>
                    <a:pt x="368926" y="1824969"/>
                    <a:pt x="363179" y="1828800"/>
                  </a:cubicBezTo>
                  <a:cubicBezTo>
                    <a:pt x="358946" y="1835150"/>
                    <a:pt x="356438" y="1843082"/>
                    <a:pt x="350479" y="1847850"/>
                  </a:cubicBezTo>
                  <a:cubicBezTo>
                    <a:pt x="345252" y="1852031"/>
                    <a:pt x="336162" y="1849467"/>
                    <a:pt x="331429" y="1854200"/>
                  </a:cubicBezTo>
                  <a:cubicBezTo>
                    <a:pt x="297562" y="1888067"/>
                    <a:pt x="356829" y="1862667"/>
                    <a:pt x="306029" y="1879600"/>
                  </a:cubicBezTo>
                  <a:cubicBezTo>
                    <a:pt x="301846" y="1892149"/>
                    <a:pt x="298170" y="1908748"/>
                    <a:pt x="286979" y="1917700"/>
                  </a:cubicBezTo>
                  <a:cubicBezTo>
                    <a:pt x="281752" y="1921881"/>
                    <a:pt x="273780" y="1920799"/>
                    <a:pt x="267929" y="1924050"/>
                  </a:cubicBezTo>
                  <a:cubicBezTo>
                    <a:pt x="254586" y="1931463"/>
                    <a:pt x="244309" y="1944623"/>
                    <a:pt x="229829" y="1949450"/>
                  </a:cubicBezTo>
                  <a:cubicBezTo>
                    <a:pt x="217129" y="1953683"/>
                    <a:pt x="202868" y="1954724"/>
                    <a:pt x="191729" y="1962150"/>
                  </a:cubicBezTo>
                  <a:lnTo>
                    <a:pt x="153629" y="1987550"/>
                  </a:lnTo>
                  <a:cubicBezTo>
                    <a:pt x="147279" y="1991783"/>
                    <a:pt x="141819" y="1997837"/>
                    <a:pt x="134579" y="2000250"/>
                  </a:cubicBezTo>
                  <a:cubicBezTo>
                    <a:pt x="128229" y="2002367"/>
                    <a:pt x="121516" y="2003607"/>
                    <a:pt x="115529" y="2006600"/>
                  </a:cubicBezTo>
                  <a:cubicBezTo>
                    <a:pt x="66290" y="2031219"/>
                    <a:pt x="125312" y="2009689"/>
                    <a:pt x="77429" y="2025650"/>
                  </a:cubicBezTo>
                  <a:cubicBezTo>
                    <a:pt x="73196" y="2032000"/>
                    <a:pt x="70688" y="2039932"/>
                    <a:pt x="64729" y="2044700"/>
                  </a:cubicBezTo>
                  <a:cubicBezTo>
                    <a:pt x="46804" y="2059040"/>
                    <a:pt x="30572" y="2040979"/>
                    <a:pt x="64729" y="2063750"/>
                  </a:cubicBezTo>
                  <a:cubicBezTo>
                    <a:pt x="75312" y="2061633"/>
                    <a:pt x="85686" y="2057400"/>
                    <a:pt x="96479" y="2057400"/>
                  </a:cubicBezTo>
                  <a:cubicBezTo>
                    <a:pt x="125665" y="2057400"/>
                    <a:pt x="136519" y="2062280"/>
                    <a:pt x="159979" y="2070100"/>
                  </a:cubicBezTo>
                  <a:cubicBezTo>
                    <a:pt x="164212" y="2076450"/>
                    <a:pt x="166207" y="2085105"/>
                    <a:pt x="172679" y="2089150"/>
                  </a:cubicBezTo>
                  <a:cubicBezTo>
                    <a:pt x="184031" y="2096245"/>
                    <a:pt x="199640" y="2094424"/>
                    <a:pt x="210779" y="2101850"/>
                  </a:cubicBezTo>
                  <a:lnTo>
                    <a:pt x="229829" y="2114550"/>
                  </a:lnTo>
                  <a:cubicBezTo>
                    <a:pt x="234062" y="2120900"/>
                    <a:pt x="241895" y="2125995"/>
                    <a:pt x="242529" y="2133600"/>
                  </a:cubicBezTo>
                  <a:cubicBezTo>
                    <a:pt x="244121" y="2152701"/>
                    <a:pt x="242729" y="2172737"/>
                    <a:pt x="236179" y="2190750"/>
                  </a:cubicBezTo>
                  <a:cubicBezTo>
                    <a:pt x="233571" y="2197922"/>
                    <a:pt x="224103" y="2200350"/>
                    <a:pt x="217129" y="2203450"/>
                  </a:cubicBezTo>
                  <a:cubicBezTo>
                    <a:pt x="204896" y="2208887"/>
                    <a:pt x="190168" y="2208724"/>
                    <a:pt x="179029" y="2216150"/>
                  </a:cubicBezTo>
                  <a:cubicBezTo>
                    <a:pt x="124434" y="2252546"/>
                    <a:pt x="193509" y="2208910"/>
                    <a:pt x="140929" y="2235200"/>
                  </a:cubicBezTo>
                  <a:cubicBezTo>
                    <a:pt x="80552" y="2265389"/>
                    <a:pt x="182073" y="2227835"/>
                    <a:pt x="83779" y="2260600"/>
                  </a:cubicBezTo>
                  <a:lnTo>
                    <a:pt x="64729" y="2266950"/>
                  </a:lnTo>
                  <a:cubicBezTo>
                    <a:pt x="111951" y="2298432"/>
                    <a:pt x="69092" y="2274428"/>
                    <a:pt x="179029" y="2286000"/>
                  </a:cubicBezTo>
                  <a:cubicBezTo>
                    <a:pt x="187708" y="2286914"/>
                    <a:pt x="195803" y="2291023"/>
                    <a:pt x="204429" y="2292350"/>
                  </a:cubicBezTo>
                  <a:cubicBezTo>
                    <a:pt x="223373" y="2295265"/>
                    <a:pt x="242529" y="2296583"/>
                    <a:pt x="261579" y="2298700"/>
                  </a:cubicBezTo>
                  <a:cubicBezTo>
                    <a:pt x="267929" y="2300817"/>
                    <a:pt x="274095" y="2303598"/>
                    <a:pt x="280629" y="2305050"/>
                  </a:cubicBezTo>
                  <a:cubicBezTo>
                    <a:pt x="296488" y="2308574"/>
                    <a:pt x="349000" y="2315724"/>
                    <a:pt x="363179" y="2317750"/>
                  </a:cubicBezTo>
                  <a:cubicBezTo>
                    <a:pt x="421437" y="2337169"/>
                    <a:pt x="395548" y="2330450"/>
                    <a:pt x="515579" y="2330450"/>
                  </a:cubicBezTo>
                  <a:cubicBezTo>
                    <a:pt x="557965" y="2330450"/>
                    <a:pt x="600246" y="2326217"/>
                    <a:pt x="642579" y="2324100"/>
                  </a:cubicBezTo>
                  <a:cubicBezTo>
                    <a:pt x="664623" y="2316752"/>
                    <a:pt x="710217" y="2300472"/>
                    <a:pt x="731479" y="2298700"/>
                  </a:cubicBezTo>
                  <a:lnTo>
                    <a:pt x="807679" y="2292350"/>
                  </a:lnTo>
                  <a:lnTo>
                    <a:pt x="826729" y="2286000"/>
                  </a:lnTo>
                </a:path>
              </a:pathLst>
            </a:custGeom>
            <a:gradFill>
              <a:gsLst>
                <a:gs pos="0">
                  <a:srgbClr val="EE6060">
                    <a:alpha val="75000"/>
                  </a:srgbClr>
                </a:gs>
                <a:gs pos="100000">
                  <a:srgbClr val="FFFF00">
                    <a:alpha val="75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05" name="Полилиния 104" hidden="0"/>
            <p:cNvSpPr/>
            <p:nvPr isPhoto="0" userDrawn="0"/>
          </p:nvSpPr>
          <p:spPr bwMode="auto">
            <a:xfrm flipH="1">
              <a:off x="4294281" y="4051026"/>
              <a:ext cx="526164" cy="1742742"/>
            </a:xfrm>
            <a:custGeom>
              <a:avLst/>
              <a:gdLst>
                <a:gd name="connsiteX0" fmla="*/ 826729 w 826729"/>
                <a:gd name="connsiteY0" fmla="*/ 31750 h 2331573"/>
                <a:gd name="connsiteX1" fmla="*/ 756879 w 826729"/>
                <a:gd name="connsiteY1" fmla="*/ 6350 h 2331573"/>
                <a:gd name="connsiteX2" fmla="*/ 737829 w 826729"/>
                <a:gd name="connsiteY2" fmla="*/ 0 h 2331573"/>
                <a:gd name="connsiteX3" fmla="*/ 642579 w 826729"/>
                <a:gd name="connsiteY3" fmla="*/ 12700 h 2331573"/>
                <a:gd name="connsiteX4" fmla="*/ 585429 w 826729"/>
                <a:gd name="connsiteY4" fmla="*/ 38100 h 2331573"/>
                <a:gd name="connsiteX5" fmla="*/ 172679 w 826729"/>
                <a:gd name="connsiteY5" fmla="*/ 50800 h 2331573"/>
                <a:gd name="connsiteX6" fmla="*/ 134579 w 826729"/>
                <a:gd name="connsiteY6" fmla="*/ 69850 h 2331573"/>
                <a:gd name="connsiteX7" fmla="*/ 115529 w 826729"/>
                <a:gd name="connsiteY7" fmla="*/ 82550 h 2331573"/>
                <a:gd name="connsiteX8" fmla="*/ 77429 w 826729"/>
                <a:gd name="connsiteY8" fmla="*/ 95250 h 2331573"/>
                <a:gd name="connsiteX9" fmla="*/ 58379 w 826729"/>
                <a:gd name="connsiteY9" fmla="*/ 101600 h 2331573"/>
                <a:gd name="connsiteX10" fmla="*/ 306029 w 826729"/>
                <a:gd name="connsiteY10" fmla="*/ 120650 h 2331573"/>
                <a:gd name="connsiteX11" fmla="*/ 325079 w 826729"/>
                <a:gd name="connsiteY11" fmla="*/ 127000 h 2331573"/>
                <a:gd name="connsiteX12" fmla="*/ 344129 w 826729"/>
                <a:gd name="connsiteY12" fmla="*/ 139700 h 2331573"/>
                <a:gd name="connsiteX13" fmla="*/ 407629 w 826729"/>
                <a:gd name="connsiteY13" fmla="*/ 146050 h 2331573"/>
                <a:gd name="connsiteX14" fmla="*/ 433029 w 826729"/>
                <a:gd name="connsiteY14" fmla="*/ 152400 h 2331573"/>
                <a:gd name="connsiteX15" fmla="*/ 413979 w 826729"/>
                <a:gd name="connsiteY15" fmla="*/ 215900 h 2331573"/>
                <a:gd name="connsiteX16" fmla="*/ 369529 w 826729"/>
                <a:gd name="connsiteY16" fmla="*/ 228600 h 2331573"/>
                <a:gd name="connsiteX17" fmla="*/ 350479 w 826729"/>
                <a:gd name="connsiteY17" fmla="*/ 241300 h 2331573"/>
                <a:gd name="connsiteX18" fmla="*/ 229829 w 826729"/>
                <a:gd name="connsiteY18" fmla="*/ 241300 h 2331573"/>
                <a:gd name="connsiteX19" fmla="*/ 102829 w 826729"/>
                <a:gd name="connsiteY19" fmla="*/ 234950 h 2331573"/>
                <a:gd name="connsiteX20" fmla="*/ 121879 w 826729"/>
                <a:gd name="connsiteY20" fmla="*/ 247650 h 2331573"/>
                <a:gd name="connsiteX21" fmla="*/ 128229 w 826729"/>
                <a:gd name="connsiteY21" fmla="*/ 266700 h 2331573"/>
                <a:gd name="connsiteX22" fmla="*/ 166329 w 826729"/>
                <a:gd name="connsiteY22" fmla="*/ 292100 h 2331573"/>
                <a:gd name="connsiteX23" fmla="*/ 204429 w 826729"/>
                <a:gd name="connsiteY23" fmla="*/ 323850 h 2331573"/>
                <a:gd name="connsiteX24" fmla="*/ 217129 w 826729"/>
                <a:gd name="connsiteY24" fmla="*/ 342900 h 2331573"/>
                <a:gd name="connsiteX25" fmla="*/ 236179 w 826729"/>
                <a:gd name="connsiteY25" fmla="*/ 355600 h 2331573"/>
                <a:gd name="connsiteX26" fmla="*/ 242529 w 826729"/>
                <a:gd name="connsiteY26" fmla="*/ 374650 h 2331573"/>
                <a:gd name="connsiteX27" fmla="*/ 261579 w 826729"/>
                <a:gd name="connsiteY27" fmla="*/ 393700 h 2331573"/>
                <a:gd name="connsiteX28" fmla="*/ 242529 w 826729"/>
                <a:gd name="connsiteY28" fmla="*/ 387350 h 2331573"/>
                <a:gd name="connsiteX29" fmla="*/ 45679 w 826729"/>
                <a:gd name="connsiteY29" fmla="*/ 400050 h 2331573"/>
                <a:gd name="connsiteX30" fmla="*/ 20279 w 826729"/>
                <a:gd name="connsiteY30" fmla="*/ 406400 h 2331573"/>
                <a:gd name="connsiteX31" fmla="*/ 13929 w 826729"/>
                <a:gd name="connsiteY31" fmla="*/ 425450 h 2331573"/>
                <a:gd name="connsiteX32" fmla="*/ 32979 w 826729"/>
                <a:gd name="connsiteY32" fmla="*/ 438150 h 2331573"/>
                <a:gd name="connsiteX33" fmla="*/ 96479 w 826729"/>
                <a:gd name="connsiteY33" fmla="*/ 444500 h 2331573"/>
                <a:gd name="connsiteX34" fmla="*/ 153629 w 826729"/>
                <a:gd name="connsiteY34" fmla="*/ 450850 h 2331573"/>
                <a:gd name="connsiteX35" fmla="*/ 204429 w 826729"/>
                <a:gd name="connsiteY35" fmla="*/ 463550 h 2331573"/>
                <a:gd name="connsiteX36" fmla="*/ 236179 w 826729"/>
                <a:gd name="connsiteY36" fmla="*/ 469900 h 2331573"/>
                <a:gd name="connsiteX37" fmla="*/ 274279 w 826729"/>
                <a:gd name="connsiteY37" fmla="*/ 482600 h 2331573"/>
                <a:gd name="connsiteX38" fmla="*/ 293329 w 826729"/>
                <a:gd name="connsiteY38" fmla="*/ 488950 h 2331573"/>
                <a:gd name="connsiteX39" fmla="*/ 439379 w 826729"/>
                <a:gd name="connsiteY39" fmla="*/ 482600 h 2331573"/>
                <a:gd name="connsiteX40" fmla="*/ 502879 w 826729"/>
                <a:gd name="connsiteY40" fmla="*/ 482600 h 2331573"/>
                <a:gd name="connsiteX41" fmla="*/ 490179 w 826729"/>
                <a:gd name="connsiteY41" fmla="*/ 514350 h 2331573"/>
                <a:gd name="connsiteX42" fmla="*/ 477479 w 826729"/>
                <a:gd name="connsiteY42" fmla="*/ 552450 h 2331573"/>
                <a:gd name="connsiteX43" fmla="*/ 439379 w 826729"/>
                <a:gd name="connsiteY43" fmla="*/ 577850 h 2331573"/>
                <a:gd name="connsiteX44" fmla="*/ 394929 w 826729"/>
                <a:gd name="connsiteY44" fmla="*/ 590550 h 2331573"/>
                <a:gd name="connsiteX45" fmla="*/ 325079 w 826729"/>
                <a:gd name="connsiteY45" fmla="*/ 609600 h 2331573"/>
                <a:gd name="connsiteX46" fmla="*/ 248879 w 826729"/>
                <a:gd name="connsiteY46" fmla="*/ 603250 h 2331573"/>
                <a:gd name="connsiteX47" fmla="*/ 210779 w 826729"/>
                <a:gd name="connsiteY47" fmla="*/ 590550 h 2331573"/>
                <a:gd name="connsiteX48" fmla="*/ 71079 w 826729"/>
                <a:gd name="connsiteY48" fmla="*/ 596900 h 2331573"/>
                <a:gd name="connsiteX49" fmla="*/ 32979 w 826729"/>
                <a:gd name="connsiteY49" fmla="*/ 603250 h 2331573"/>
                <a:gd name="connsiteX50" fmla="*/ 52029 w 826729"/>
                <a:gd name="connsiteY50" fmla="*/ 609600 h 2331573"/>
                <a:gd name="connsiteX51" fmla="*/ 77429 w 826729"/>
                <a:gd name="connsiteY51" fmla="*/ 615950 h 2331573"/>
                <a:gd name="connsiteX52" fmla="*/ 166329 w 826729"/>
                <a:gd name="connsiteY52" fmla="*/ 628650 h 2331573"/>
                <a:gd name="connsiteX53" fmla="*/ 185379 w 826729"/>
                <a:gd name="connsiteY53" fmla="*/ 635000 h 2331573"/>
                <a:gd name="connsiteX54" fmla="*/ 204429 w 826729"/>
                <a:gd name="connsiteY54" fmla="*/ 647700 h 2331573"/>
                <a:gd name="connsiteX55" fmla="*/ 223479 w 826729"/>
                <a:gd name="connsiteY55" fmla="*/ 685800 h 2331573"/>
                <a:gd name="connsiteX56" fmla="*/ 198079 w 826729"/>
                <a:gd name="connsiteY56" fmla="*/ 723900 h 2331573"/>
                <a:gd name="connsiteX57" fmla="*/ 185379 w 826729"/>
                <a:gd name="connsiteY57" fmla="*/ 742950 h 2331573"/>
                <a:gd name="connsiteX58" fmla="*/ 153629 w 826729"/>
                <a:gd name="connsiteY58" fmla="*/ 781050 h 2331573"/>
                <a:gd name="connsiteX59" fmla="*/ 140929 w 826729"/>
                <a:gd name="connsiteY59" fmla="*/ 819150 h 2331573"/>
                <a:gd name="connsiteX60" fmla="*/ 134579 w 826729"/>
                <a:gd name="connsiteY60" fmla="*/ 838200 h 2331573"/>
                <a:gd name="connsiteX61" fmla="*/ 128229 w 826729"/>
                <a:gd name="connsiteY61" fmla="*/ 869950 h 2331573"/>
                <a:gd name="connsiteX62" fmla="*/ 121879 w 826729"/>
                <a:gd name="connsiteY62" fmla="*/ 889000 h 2331573"/>
                <a:gd name="connsiteX63" fmla="*/ 115529 w 826729"/>
                <a:gd name="connsiteY63" fmla="*/ 914400 h 2331573"/>
                <a:gd name="connsiteX64" fmla="*/ 128229 w 826729"/>
                <a:gd name="connsiteY64" fmla="*/ 933450 h 2331573"/>
                <a:gd name="connsiteX65" fmla="*/ 166329 w 826729"/>
                <a:gd name="connsiteY65" fmla="*/ 920750 h 2331573"/>
                <a:gd name="connsiteX66" fmla="*/ 210779 w 826729"/>
                <a:gd name="connsiteY66" fmla="*/ 914400 h 2331573"/>
                <a:gd name="connsiteX67" fmla="*/ 229829 w 826729"/>
                <a:gd name="connsiteY67" fmla="*/ 895350 h 2331573"/>
                <a:gd name="connsiteX68" fmla="*/ 236179 w 826729"/>
                <a:gd name="connsiteY68" fmla="*/ 876300 h 2331573"/>
                <a:gd name="connsiteX69" fmla="*/ 248879 w 826729"/>
                <a:gd name="connsiteY69" fmla="*/ 831850 h 2331573"/>
                <a:gd name="connsiteX70" fmla="*/ 261579 w 826729"/>
                <a:gd name="connsiteY70" fmla="*/ 812800 h 2331573"/>
                <a:gd name="connsiteX71" fmla="*/ 280629 w 826729"/>
                <a:gd name="connsiteY71" fmla="*/ 806450 h 2331573"/>
                <a:gd name="connsiteX72" fmla="*/ 318729 w 826729"/>
                <a:gd name="connsiteY72" fmla="*/ 787400 h 2331573"/>
                <a:gd name="connsiteX73" fmla="*/ 375879 w 826729"/>
                <a:gd name="connsiteY73" fmla="*/ 793750 h 2331573"/>
                <a:gd name="connsiteX74" fmla="*/ 394929 w 826729"/>
                <a:gd name="connsiteY74" fmla="*/ 800100 h 2331573"/>
                <a:gd name="connsiteX75" fmla="*/ 407629 w 826729"/>
                <a:gd name="connsiteY75" fmla="*/ 819150 h 2331573"/>
                <a:gd name="connsiteX76" fmla="*/ 413979 w 826729"/>
                <a:gd name="connsiteY76" fmla="*/ 838200 h 2331573"/>
                <a:gd name="connsiteX77" fmla="*/ 401279 w 826729"/>
                <a:gd name="connsiteY77" fmla="*/ 952500 h 2331573"/>
                <a:gd name="connsiteX78" fmla="*/ 388579 w 826729"/>
                <a:gd name="connsiteY78" fmla="*/ 971550 h 2331573"/>
                <a:gd name="connsiteX79" fmla="*/ 369529 w 826729"/>
                <a:gd name="connsiteY79" fmla="*/ 984250 h 2331573"/>
                <a:gd name="connsiteX80" fmla="*/ 344129 w 826729"/>
                <a:gd name="connsiteY80" fmla="*/ 1016000 h 2331573"/>
                <a:gd name="connsiteX81" fmla="*/ 318729 w 826729"/>
                <a:gd name="connsiteY81" fmla="*/ 1041400 h 2331573"/>
                <a:gd name="connsiteX82" fmla="*/ 274279 w 826729"/>
                <a:gd name="connsiteY82" fmla="*/ 1085850 h 2331573"/>
                <a:gd name="connsiteX83" fmla="*/ 255229 w 826729"/>
                <a:gd name="connsiteY83" fmla="*/ 1098550 h 2331573"/>
                <a:gd name="connsiteX84" fmla="*/ 204429 w 826729"/>
                <a:gd name="connsiteY84" fmla="*/ 1111250 h 2331573"/>
                <a:gd name="connsiteX85" fmla="*/ 166329 w 826729"/>
                <a:gd name="connsiteY85" fmla="*/ 1136650 h 2331573"/>
                <a:gd name="connsiteX86" fmla="*/ 147279 w 826729"/>
                <a:gd name="connsiteY86" fmla="*/ 1149350 h 2331573"/>
                <a:gd name="connsiteX87" fmla="*/ 134579 w 826729"/>
                <a:gd name="connsiteY87" fmla="*/ 1168400 h 2331573"/>
                <a:gd name="connsiteX88" fmla="*/ 115529 w 826729"/>
                <a:gd name="connsiteY88" fmla="*/ 1174750 h 2331573"/>
                <a:gd name="connsiteX89" fmla="*/ 96479 w 826729"/>
                <a:gd name="connsiteY89" fmla="*/ 1187450 h 2331573"/>
                <a:gd name="connsiteX90" fmla="*/ 179029 w 826729"/>
                <a:gd name="connsiteY90" fmla="*/ 1206500 h 2331573"/>
                <a:gd name="connsiteX91" fmla="*/ 217129 w 826729"/>
                <a:gd name="connsiteY91" fmla="*/ 1219200 h 2331573"/>
                <a:gd name="connsiteX92" fmla="*/ 236179 w 826729"/>
                <a:gd name="connsiteY92" fmla="*/ 1225550 h 2331573"/>
                <a:gd name="connsiteX93" fmla="*/ 356829 w 826729"/>
                <a:gd name="connsiteY93" fmla="*/ 1206500 h 2331573"/>
                <a:gd name="connsiteX94" fmla="*/ 375879 w 826729"/>
                <a:gd name="connsiteY94" fmla="*/ 1200150 h 2331573"/>
                <a:gd name="connsiteX95" fmla="*/ 394929 w 826729"/>
                <a:gd name="connsiteY95" fmla="*/ 1193800 h 2331573"/>
                <a:gd name="connsiteX96" fmla="*/ 433029 w 826729"/>
                <a:gd name="connsiteY96" fmla="*/ 1219200 h 2331573"/>
                <a:gd name="connsiteX97" fmla="*/ 413979 w 826729"/>
                <a:gd name="connsiteY97" fmla="*/ 1238250 h 2331573"/>
                <a:gd name="connsiteX98" fmla="*/ 375879 w 826729"/>
                <a:gd name="connsiteY98" fmla="*/ 1263650 h 2331573"/>
                <a:gd name="connsiteX99" fmla="*/ 350479 w 826729"/>
                <a:gd name="connsiteY99" fmla="*/ 1301750 h 2331573"/>
                <a:gd name="connsiteX100" fmla="*/ 312379 w 826729"/>
                <a:gd name="connsiteY100" fmla="*/ 1327150 h 2331573"/>
                <a:gd name="connsiteX101" fmla="*/ 255229 w 826729"/>
                <a:gd name="connsiteY101" fmla="*/ 1346200 h 2331573"/>
                <a:gd name="connsiteX102" fmla="*/ 236179 w 826729"/>
                <a:gd name="connsiteY102" fmla="*/ 1352550 h 2331573"/>
                <a:gd name="connsiteX103" fmla="*/ 217129 w 826729"/>
                <a:gd name="connsiteY103" fmla="*/ 1358900 h 2331573"/>
                <a:gd name="connsiteX104" fmla="*/ 153629 w 826729"/>
                <a:gd name="connsiteY104" fmla="*/ 1365250 h 2331573"/>
                <a:gd name="connsiteX105" fmla="*/ 83779 w 826729"/>
                <a:gd name="connsiteY105" fmla="*/ 1377950 h 2331573"/>
                <a:gd name="connsiteX106" fmla="*/ 121879 w 826729"/>
                <a:gd name="connsiteY106" fmla="*/ 1416050 h 2331573"/>
                <a:gd name="connsiteX107" fmla="*/ 140929 w 826729"/>
                <a:gd name="connsiteY107" fmla="*/ 1428750 h 2331573"/>
                <a:gd name="connsiteX108" fmla="*/ 255229 w 826729"/>
                <a:gd name="connsiteY108" fmla="*/ 1447800 h 2331573"/>
                <a:gd name="connsiteX109" fmla="*/ 293329 w 826729"/>
                <a:gd name="connsiteY109" fmla="*/ 1466850 h 2331573"/>
                <a:gd name="connsiteX110" fmla="*/ 312379 w 826729"/>
                <a:gd name="connsiteY110" fmla="*/ 1473200 h 2331573"/>
                <a:gd name="connsiteX111" fmla="*/ 337779 w 826729"/>
                <a:gd name="connsiteY111" fmla="*/ 1492250 h 2331573"/>
                <a:gd name="connsiteX112" fmla="*/ 356829 w 826729"/>
                <a:gd name="connsiteY112" fmla="*/ 1498600 h 2331573"/>
                <a:gd name="connsiteX113" fmla="*/ 382229 w 826729"/>
                <a:gd name="connsiteY113" fmla="*/ 1536700 h 2331573"/>
                <a:gd name="connsiteX114" fmla="*/ 413979 w 826729"/>
                <a:gd name="connsiteY114" fmla="*/ 1574800 h 2331573"/>
                <a:gd name="connsiteX115" fmla="*/ 394929 w 826729"/>
                <a:gd name="connsiteY115" fmla="*/ 1587500 h 2331573"/>
                <a:gd name="connsiteX116" fmla="*/ 356829 w 826729"/>
                <a:gd name="connsiteY116" fmla="*/ 1593850 h 2331573"/>
                <a:gd name="connsiteX117" fmla="*/ 274279 w 826729"/>
                <a:gd name="connsiteY117" fmla="*/ 1606550 h 2331573"/>
                <a:gd name="connsiteX118" fmla="*/ 217129 w 826729"/>
                <a:gd name="connsiteY118" fmla="*/ 1600200 h 2331573"/>
                <a:gd name="connsiteX119" fmla="*/ 179029 w 826729"/>
                <a:gd name="connsiteY119" fmla="*/ 1574800 h 2331573"/>
                <a:gd name="connsiteX120" fmla="*/ 121879 w 826729"/>
                <a:gd name="connsiteY120" fmla="*/ 1536700 h 2331573"/>
                <a:gd name="connsiteX121" fmla="*/ 64729 w 826729"/>
                <a:gd name="connsiteY121" fmla="*/ 1511300 h 2331573"/>
                <a:gd name="connsiteX122" fmla="*/ 45679 w 826729"/>
                <a:gd name="connsiteY122" fmla="*/ 1504950 h 2331573"/>
                <a:gd name="connsiteX123" fmla="*/ 64729 w 826729"/>
                <a:gd name="connsiteY123" fmla="*/ 1543050 h 2331573"/>
                <a:gd name="connsiteX124" fmla="*/ 83779 w 826729"/>
                <a:gd name="connsiteY124" fmla="*/ 1555750 h 2331573"/>
                <a:gd name="connsiteX125" fmla="*/ 115529 w 826729"/>
                <a:gd name="connsiteY125" fmla="*/ 1612900 h 2331573"/>
                <a:gd name="connsiteX126" fmla="*/ 128229 w 826729"/>
                <a:gd name="connsiteY126" fmla="*/ 1631950 h 2331573"/>
                <a:gd name="connsiteX127" fmla="*/ 147279 w 826729"/>
                <a:gd name="connsiteY127" fmla="*/ 1651000 h 2331573"/>
                <a:gd name="connsiteX128" fmla="*/ 172679 w 826729"/>
                <a:gd name="connsiteY128" fmla="*/ 1689100 h 2331573"/>
                <a:gd name="connsiteX129" fmla="*/ 153629 w 826729"/>
                <a:gd name="connsiteY129" fmla="*/ 1701800 h 2331573"/>
                <a:gd name="connsiteX130" fmla="*/ 115529 w 826729"/>
                <a:gd name="connsiteY130" fmla="*/ 1733550 h 2331573"/>
                <a:gd name="connsiteX131" fmla="*/ 96479 w 826729"/>
                <a:gd name="connsiteY131" fmla="*/ 1739900 h 2331573"/>
                <a:gd name="connsiteX132" fmla="*/ 83779 w 826729"/>
                <a:gd name="connsiteY132" fmla="*/ 1758950 h 2331573"/>
                <a:gd name="connsiteX133" fmla="*/ 45679 w 826729"/>
                <a:gd name="connsiteY133" fmla="*/ 1784350 h 2331573"/>
                <a:gd name="connsiteX134" fmla="*/ 20279 w 826729"/>
                <a:gd name="connsiteY134" fmla="*/ 1860550 h 2331573"/>
                <a:gd name="connsiteX135" fmla="*/ 13929 w 826729"/>
                <a:gd name="connsiteY135" fmla="*/ 1879600 h 2331573"/>
                <a:gd name="connsiteX136" fmla="*/ 1229 w 826729"/>
                <a:gd name="connsiteY136" fmla="*/ 1898650 h 2331573"/>
                <a:gd name="connsiteX137" fmla="*/ 26629 w 826729"/>
                <a:gd name="connsiteY137" fmla="*/ 1892300 h 2331573"/>
                <a:gd name="connsiteX138" fmla="*/ 90129 w 826729"/>
                <a:gd name="connsiteY138" fmla="*/ 1879600 h 2331573"/>
                <a:gd name="connsiteX139" fmla="*/ 147279 w 826729"/>
                <a:gd name="connsiteY139" fmla="*/ 1860550 h 2331573"/>
                <a:gd name="connsiteX140" fmla="*/ 166329 w 826729"/>
                <a:gd name="connsiteY140" fmla="*/ 1854200 h 2331573"/>
                <a:gd name="connsiteX141" fmla="*/ 185379 w 826729"/>
                <a:gd name="connsiteY141" fmla="*/ 1841500 h 2331573"/>
                <a:gd name="connsiteX142" fmla="*/ 223479 w 826729"/>
                <a:gd name="connsiteY142" fmla="*/ 1828800 h 2331573"/>
                <a:gd name="connsiteX143" fmla="*/ 242529 w 826729"/>
                <a:gd name="connsiteY143" fmla="*/ 1816100 h 2331573"/>
                <a:gd name="connsiteX144" fmla="*/ 350479 w 826729"/>
                <a:gd name="connsiteY144" fmla="*/ 1797050 h 2331573"/>
                <a:gd name="connsiteX145" fmla="*/ 382229 w 826729"/>
                <a:gd name="connsiteY145" fmla="*/ 1790700 h 2331573"/>
                <a:gd name="connsiteX146" fmla="*/ 401279 w 826729"/>
                <a:gd name="connsiteY146" fmla="*/ 1797050 h 2331573"/>
                <a:gd name="connsiteX147" fmla="*/ 363179 w 826729"/>
                <a:gd name="connsiteY147" fmla="*/ 1828800 h 2331573"/>
                <a:gd name="connsiteX148" fmla="*/ 350479 w 826729"/>
                <a:gd name="connsiteY148" fmla="*/ 1847850 h 2331573"/>
                <a:gd name="connsiteX149" fmla="*/ 331429 w 826729"/>
                <a:gd name="connsiteY149" fmla="*/ 1854200 h 2331573"/>
                <a:gd name="connsiteX150" fmla="*/ 306029 w 826729"/>
                <a:gd name="connsiteY150" fmla="*/ 1879600 h 2331573"/>
                <a:gd name="connsiteX151" fmla="*/ 286979 w 826729"/>
                <a:gd name="connsiteY151" fmla="*/ 1917700 h 2331573"/>
                <a:gd name="connsiteX152" fmla="*/ 267929 w 826729"/>
                <a:gd name="connsiteY152" fmla="*/ 1924050 h 2331573"/>
                <a:gd name="connsiteX153" fmla="*/ 229829 w 826729"/>
                <a:gd name="connsiteY153" fmla="*/ 1949450 h 2331573"/>
                <a:gd name="connsiteX154" fmla="*/ 191729 w 826729"/>
                <a:gd name="connsiteY154" fmla="*/ 1962150 h 2331573"/>
                <a:gd name="connsiteX155" fmla="*/ 153629 w 826729"/>
                <a:gd name="connsiteY155" fmla="*/ 1987550 h 2331573"/>
                <a:gd name="connsiteX156" fmla="*/ 134579 w 826729"/>
                <a:gd name="connsiteY156" fmla="*/ 2000250 h 2331573"/>
                <a:gd name="connsiteX157" fmla="*/ 115529 w 826729"/>
                <a:gd name="connsiteY157" fmla="*/ 2006600 h 2331573"/>
                <a:gd name="connsiteX158" fmla="*/ 77429 w 826729"/>
                <a:gd name="connsiteY158" fmla="*/ 2025650 h 2331573"/>
                <a:gd name="connsiteX159" fmla="*/ 64729 w 826729"/>
                <a:gd name="connsiteY159" fmla="*/ 2044700 h 2331573"/>
                <a:gd name="connsiteX160" fmla="*/ 64729 w 826729"/>
                <a:gd name="connsiteY160" fmla="*/ 2063750 h 2331573"/>
                <a:gd name="connsiteX161" fmla="*/ 96479 w 826729"/>
                <a:gd name="connsiteY161" fmla="*/ 2057400 h 2331573"/>
                <a:gd name="connsiteX162" fmla="*/ 159979 w 826729"/>
                <a:gd name="connsiteY162" fmla="*/ 2070100 h 2331573"/>
                <a:gd name="connsiteX163" fmla="*/ 172679 w 826729"/>
                <a:gd name="connsiteY163" fmla="*/ 2089150 h 2331573"/>
                <a:gd name="connsiteX164" fmla="*/ 210779 w 826729"/>
                <a:gd name="connsiteY164" fmla="*/ 2101850 h 2331573"/>
                <a:gd name="connsiteX165" fmla="*/ 229829 w 826729"/>
                <a:gd name="connsiteY165" fmla="*/ 2114550 h 2331573"/>
                <a:gd name="connsiteX166" fmla="*/ 242529 w 826729"/>
                <a:gd name="connsiteY166" fmla="*/ 2133600 h 2331573"/>
                <a:gd name="connsiteX167" fmla="*/ 236179 w 826729"/>
                <a:gd name="connsiteY167" fmla="*/ 2190750 h 2331573"/>
                <a:gd name="connsiteX168" fmla="*/ 217129 w 826729"/>
                <a:gd name="connsiteY168" fmla="*/ 2203450 h 2331573"/>
                <a:gd name="connsiteX169" fmla="*/ 179029 w 826729"/>
                <a:gd name="connsiteY169" fmla="*/ 2216150 h 2331573"/>
                <a:gd name="connsiteX170" fmla="*/ 140929 w 826729"/>
                <a:gd name="connsiteY170" fmla="*/ 2235200 h 2331573"/>
                <a:gd name="connsiteX171" fmla="*/ 83779 w 826729"/>
                <a:gd name="connsiteY171" fmla="*/ 2260600 h 2331573"/>
                <a:gd name="connsiteX172" fmla="*/ 64729 w 826729"/>
                <a:gd name="connsiteY172" fmla="*/ 2266950 h 2331573"/>
                <a:gd name="connsiteX173" fmla="*/ 179029 w 826729"/>
                <a:gd name="connsiteY173" fmla="*/ 2286000 h 2331573"/>
                <a:gd name="connsiteX174" fmla="*/ 204429 w 826729"/>
                <a:gd name="connsiteY174" fmla="*/ 2292350 h 2331573"/>
                <a:gd name="connsiteX175" fmla="*/ 261579 w 826729"/>
                <a:gd name="connsiteY175" fmla="*/ 2298700 h 2331573"/>
                <a:gd name="connsiteX176" fmla="*/ 280629 w 826729"/>
                <a:gd name="connsiteY176" fmla="*/ 2305050 h 2331573"/>
                <a:gd name="connsiteX177" fmla="*/ 363179 w 826729"/>
                <a:gd name="connsiteY177" fmla="*/ 2317750 h 2331573"/>
                <a:gd name="connsiteX178" fmla="*/ 515579 w 826729"/>
                <a:gd name="connsiteY178" fmla="*/ 2330450 h 2331573"/>
                <a:gd name="connsiteX179" fmla="*/ 642579 w 826729"/>
                <a:gd name="connsiteY179" fmla="*/ 2324100 h 2331573"/>
                <a:gd name="connsiteX180" fmla="*/ 731479 w 826729"/>
                <a:gd name="connsiteY180" fmla="*/ 2298700 h 2331573"/>
                <a:gd name="connsiteX181" fmla="*/ 807679 w 826729"/>
                <a:gd name="connsiteY181" fmla="*/ 2292350 h 2331573"/>
                <a:gd name="connsiteX182" fmla="*/ 826729 w 826729"/>
                <a:gd name="connsiteY182" fmla="*/ 2286000 h 233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</a:cxnLst>
              <a:rect l="l" t="t" r="r" b="b"/>
              <a:pathLst>
                <a:path w="826729" h="2331573" fill="norm" stroke="1" extrusionOk="0">
                  <a:moveTo>
                    <a:pt x="826729" y="31750"/>
                  </a:moveTo>
                  <a:cubicBezTo>
                    <a:pt x="782550" y="14078"/>
                    <a:pt x="805793" y="22655"/>
                    <a:pt x="756879" y="6350"/>
                  </a:cubicBezTo>
                  <a:lnTo>
                    <a:pt x="737829" y="0"/>
                  </a:lnTo>
                  <a:cubicBezTo>
                    <a:pt x="720805" y="1419"/>
                    <a:pt x="668517" y="-269"/>
                    <a:pt x="642579" y="12700"/>
                  </a:cubicBezTo>
                  <a:cubicBezTo>
                    <a:pt x="618335" y="24822"/>
                    <a:pt x="620342" y="37026"/>
                    <a:pt x="585429" y="38100"/>
                  </a:cubicBezTo>
                  <a:lnTo>
                    <a:pt x="172679" y="50800"/>
                  </a:lnTo>
                  <a:cubicBezTo>
                    <a:pt x="118084" y="87196"/>
                    <a:pt x="187159" y="43560"/>
                    <a:pt x="134579" y="69850"/>
                  </a:cubicBezTo>
                  <a:cubicBezTo>
                    <a:pt x="127753" y="73263"/>
                    <a:pt x="122503" y="79450"/>
                    <a:pt x="115529" y="82550"/>
                  </a:cubicBezTo>
                  <a:cubicBezTo>
                    <a:pt x="103296" y="87987"/>
                    <a:pt x="90129" y="91017"/>
                    <a:pt x="77429" y="95250"/>
                  </a:cubicBezTo>
                  <a:lnTo>
                    <a:pt x="58379" y="101600"/>
                  </a:lnTo>
                  <a:cubicBezTo>
                    <a:pt x="162775" y="136399"/>
                    <a:pt x="83098" y="113895"/>
                    <a:pt x="306029" y="120650"/>
                  </a:cubicBezTo>
                  <a:cubicBezTo>
                    <a:pt x="312379" y="122767"/>
                    <a:pt x="319092" y="124007"/>
                    <a:pt x="325079" y="127000"/>
                  </a:cubicBezTo>
                  <a:cubicBezTo>
                    <a:pt x="331905" y="130413"/>
                    <a:pt x="336693" y="137984"/>
                    <a:pt x="344129" y="139700"/>
                  </a:cubicBezTo>
                  <a:cubicBezTo>
                    <a:pt x="364856" y="144483"/>
                    <a:pt x="386462" y="143933"/>
                    <a:pt x="407629" y="146050"/>
                  </a:cubicBezTo>
                  <a:cubicBezTo>
                    <a:pt x="416096" y="148167"/>
                    <a:pt x="429965" y="144228"/>
                    <a:pt x="433029" y="152400"/>
                  </a:cubicBezTo>
                  <a:cubicBezTo>
                    <a:pt x="437999" y="165653"/>
                    <a:pt x="428659" y="204156"/>
                    <a:pt x="413979" y="215900"/>
                  </a:cubicBezTo>
                  <a:cubicBezTo>
                    <a:pt x="409838" y="219213"/>
                    <a:pt x="371188" y="228185"/>
                    <a:pt x="369529" y="228600"/>
                  </a:cubicBezTo>
                  <a:cubicBezTo>
                    <a:pt x="363179" y="232833"/>
                    <a:pt x="357305" y="237887"/>
                    <a:pt x="350479" y="241300"/>
                  </a:cubicBezTo>
                  <a:cubicBezTo>
                    <a:pt x="314420" y="259329"/>
                    <a:pt x="261141" y="243257"/>
                    <a:pt x="229829" y="241300"/>
                  </a:cubicBezTo>
                  <a:cubicBezTo>
                    <a:pt x="163545" y="219205"/>
                    <a:pt x="205082" y="227646"/>
                    <a:pt x="102829" y="234950"/>
                  </a:cubicBezTo>
                  <a:cubicBezTo>
                    <a:pt x="109179" y="239183"/>
                    <a:pt x="117111" y="241691"/>
                    <a:pt x="121879" y="247650"/>
                  </a:cubicBezTo>
                  <a:cubicBezTo>
                    <a:pt x="126060" y="252877"/>
                    <a:pt x="123496" y="261967"/>
                    <a:pt x="128229" y="266700"/>
                  </a:cubicBezTo>
                  <a:cubicBezTo>
                    <a:pt x="139022" y="277493"/>
                    <a:pt x="155536" y="281307"/>
                    <a:pt x="166329" y="292100"/>
                  </a:cubicBezTo>
                  <a:cubicBezTo>
                    <a:pt x="190775" y="316546"/>
                    <a:pt x="177907" y="306169"/>
                    <a:pt x="204429" y="323850"/>
                  </a:cubicBezTo>
                  <a:cubicBezTo>
                    <a:pt x="208662" y="330200"/>
                    <a:pt x="211733" y="337504"/>
                    <a:pt x="217129" y="342900"/>
                  </a:cubicBezTo>
                  <a:cubicBezTo>
                    <a:pt x="222525" y="348296"/>
                    <a:pt x="231411" y="349641"/>
                    <a:pt x="236179" y="355600"/>
                  </a:cubicBezTo>
                  <a:cubicBezTo>
                    <a:pt x="240360" y="360827"/>
                    <a:pt x="238816" y="369081"/>
                    <a:pt x="242529" y="374650"/>
                  </a:cubicBezTo>
                  <a:cubicBezTo>
                    <a:pt x="247510" y="382122"/>
                    <a:pt x="261579" y="384720"/>
                    <a:pt x="261579" y="393700"/>
                  </a:cubicBezTo>
                  <a:cubicBezTo>
                    <a:pt x="261579" y="400393"/>
                    <a:pt x="248879" y="389467"/>
                    <a:pt x="242529" y="387350"/>
                  </a:cubicBezTo>
                  <a:cubicBezTo>
                    <a:pt x="164684" y="390594"/>
                    <a:pt x="114113" y="387607"/>
                    <a:pt x="45679" y="400050"/>
                  </a:cubicBezTo>
                  <a:cubicBezTo>
                    <a:pt x="37093" y="401611"/>
                    <a:pt x="28746" y="404283"/>
                    <a:pt x="20279" y="406400"/>
                  </a:cubicBezTo>
                  <a:cubicBezTo>
                    <a:pt x="18162" y="412750"/>
                    <a:pt x="11443" y="419235"/>
                    <a:pt x="13929" y="425450"/>
                  </a:cubicBezTo>
                  <a:cubicBezTo>
                    <a:pt x="16763" y="432536"/>
                    <a:pt x="25543" y="436434"/>
                    <a:pt x="32979" y="438150"/>
                  </a:cubicBezTo>
                  <a:cubicBezTo>
                    <a:pt x="53706" y="442933"/>
                    <a:pt x="75324" y="442273"/>
                    <a:pt x="96479" y="444500"/>
                  </a:cubicBezTo>
                  <a:lnTo>
                    <a:pt x="153629" y="450850"/>
                  </a:lnTo>
                  <a:cubicBezTo>
                    <a:pt x="170562" y="455083"/>
                    <a:pt x="187313" y="460127"/>
                    <a:pt x="204429" y="463550"/>
                  </a:cubicBezTo>
                  <a:cubicBezTo>
                    <a:pt x="215012" y="465667"/>
                    <a:pt x="225766" y="467060"/>
                    <a:pt x="236179" y="469900"/>
                  </a:cubicBezTo>
                  <a:cubicBezTo>
                    <a:pt x="249094" y="473422"/>
                    <a:pt x="261579" y="478367"/>
                    <a:pt x="274279" y="482600"/>
                  </a:cubicBezTo>
                  <a:lnTo>
                    <a:pt x="293329" y="488950"/>
                  </a:lnTo>
                  <a:cubicBezTo>
                    <a:pt x="342012" y="486833"/>
                    <a:pt x="390793" y="486337"/>
                    <a:pt x="439379" y="482600"/>
                  </a:cubicBezTo>
                  <a:cubicBezTo>
                    <a:pt x="511419" y="477058"/>
                    <a:pt x="365065" y="462912"/>
                    <a:pt x="502879" y="482600"/>
                  </a:cubicBezTo>
                  <a:cubicBezTo>
                    <a:pt x="516023" y="522033"/>
                    <a:pt x="509803" y="482951"/>
                    <a:pt x="490179" y="514350"/>
                  </a:cubicBezTo>
                  <a:cubicBezTo>
                    <a:pt x="483084" y="525702"/>
                    <a:pt x="488618" y="545024"/>
                    <a:pt x="477479" y="552450"/>
                  </a:cubicBezTo>
                  <a:cubicBezTo>
                    <a:pt x="464779" y="560917"/>
                    <a:pt x="453859" y="573023"/>
                    <a:pt x="439379" y="577850"/>
                  </a:cubicBezTo>
                  <a:cubicBezTo>
                    <a:pt x="375358" y="599190"/>
                    <a:pt x="474663" y="566630"/>
                    <a:pt x="394929" y="590550"/>
                  </a:cubicBezTo>
                  <a:cubicBezTo>
                    <a:pt x="330477" y="609886"/>
                    <a:pt x="382947" y="598026"/>
                    <a:pt x="325079" y="609600"/>
                  </a:cubicBezTo>
                  <a:cubicBezTo>
                    <a:pt x="299679" y="607483"/>
                    <a:pt x="274020" y="607440"/>
                    <a:pt x="248879" y="603250"/>
                  </a:cubicBezTo>
                  <a:cubicBezTo>
                    <a:pt x="235674" y="601049"/>
                    <a:pt x="210779" y="590550"/>
                    <a:pt x="210779" y="590550"/>
                  </a:cubicBezTo>
                  <a:cubicBezTo>
                    <a:pt x="164212" y="592667"/>
                    <a:pt x="117575" y="593579"/>
                    <a:pt x="71079" y="596900"/>
                  </a:cubicBezTo>
                  <a:cubicBezTo>
                    <a:pt x="58237" y="597817"/>
                    <a:pt x="43692" y="596108"/>
                    <a:pt x="32979" y="603250"/>
                  </a:cubicBezTo>
                  <a:cubicBezTo>
                    <a:pt x="27410" y="606963"/>
                    <a:pt x="45593" y="607761"/>
                    <a:pt x="52029" y="609600"/>
                  </a:cubicBezTo>
                  <a:cubicBezTo>
                    <a:pt x="60420" y="611998"/>
                    <a:pt x="68871" y="614238"/>
                    <a:pt x="77429" y="615950"/>
                  </a:cubicBezTo>
                  <a:cubicBezTo>
                    <a:pt x="107947" y="622054"/>
                    <a:pt x="135113" y="624748"/>
                    <a:pt x="166329" y="628650"/>
                  </a:cubicBezTo>
                  <a:cubicBezTo>
                    <a:pt x="172679" y="630767"/>
                    <a:pt x="179392" y="632007"/>
                    <a:pt x="185379" y="635000"/>
                  </a:cubicBezTo>
                  <a:cubicBezTo>
                    <a:pt x="192205" y="638413"/>
                    <a:pt x="199033" y="642304"/>
                    <a:pt x="204429" y="647700"/>
                  </a:cubicBezTo>
                  <a:cubicBezTo>
                    <a:pt x="216739" y="660010"/>
                    <a:pt x="218314" y="670306"/>
                    <a:pt x="223479" y="685800"/>
                  </a:cubicBezTo>
                  <a:lnTo>
                    <a:pt x="198079" y="723900"/>
                  </a:lnTo>
                  <a:cubicBezTo>
                    <a:pt x="193846" y="730250"/>
                    <a:pt x="190775" y="737554"/>
                    <a:pt x="185379" y="742950"/>
                  </a:cubicBezTo>
                  <a:cubicBezTo>
                    <a:pt x="173416" y="754913"/>
                    <a:pt x="160702" y="765137"/>
                    <a:pt x="153629" y="781050"/>
                  </a:cubicBezTo>
                  <a:cubicBezTo>
                    <a:pt x="148192" y="793283"/>
                    <a:pt x="145162" y="806450"/>
                    <a:pt x="140929" y="819150"/>
                  </a:cubicBezTo>
                  <a:cubicBezTo>
                    <a:pt x="138812" y="825500"/>
                    <a:pt x="135892" y="831636"/>
                    <a:pt x="134579" y="838200"/>
                  </a:cubicBezTo>
                  <a:cubicBezTo>
                    <a:pt x="132462" y="848783"/>
                    <a:pt x="130847" y="859479"/>
                    <a:pt x="128229" y="869950"/>
                  </a:cubicBezTo>
                  <a:cubicBezTo>
                    <a:pt x="126606" y="876444"/>
                    <a:pt x="123718" y="882564"/>
                    <a:pt x="121879" y="889000"/>
                  </a:cubicBezTo>
                  <a:cubicBezTo>
                    <a:pt x="119481" y="897391"/>
                    <a:pt x="117646" y="905933"/>
                    <a:pt x="115529" y="914400"/>
                  </a:cubicBezTo>
                  <a:cubicBezTo>
                    <a:pt x="119762" y="920750"/>
                    <a:pt x="120656" y="932503"/>
                    <a:pt x="128229" y="933450"/>
                  </a:cubicBezTo>
                  <a:cubicBezTo>
                    <a:pt x="141513" y="935110"/>
                    <a:pt x="153077" y="922643"/>
                    <a:pt x="166329" y="920750"/>
                  </a:cubicBezTo>
                  <a:lnTo>
                    <a:pt x="210779" y="914400"/>
                  </a:lnTo>
                  <a:cubicBezTo>
                    <a:pt x="217129" y="908050"/>
                    <a:pt x="224848" y="902822"/>
                    <a:pt x="229829" y="895350"/>
                  </a:cubicBezTo>
                  <a:cubicBezTo>
                    <a:pt x="233542" y="889781"/>
                    <a:pt x="234340" y="882736"/>
                    <a:pt x="236179" y="876300"/>
                  </a:cubicBezTo>
                  <a:cubicBezTo>
                    <a:pt x="238892" y="866805"/>
                    <a:pt x="243804" y="842000"/>
                    <a:pt x="248879" y="831850"/>
                  </a:cubicBezTo>
                  <a:cubicBezTo>
                    <a:pt x="252292" y="825024"/>
                    <a:pt x="255620" y="817568"/>
                    <a:pt x="261579" y="812800"/>
                  </a:cubicBezTo>
                  <a:cubicBezTo>
                    <a:pt x="266806" y="808619"/>
                    <a:pt x="274642" y="809443"/>
                    <a:pt x="280629" y="806450"/>
                  </a:cubicBezTo>
                  <a:cubicBezTo>
                    <a:pt x="329868" y="781831"/>
                    <a:pt x="270846" y="803361"/>
                    <a:pt x="318729" y="787400"/>
                  </a:cubicBezTo>
                  <a:cubicBezTo>
                    <a:pt x="337779" y="789517"/>
                    <a:pt x="356973" y="790599"/>
                    <a:pt x="375879" y="793750"/>
                  </a:cubicBezTo>
                  <a:cubicBezTo>
                    <a:pt x="382481" y="794850"/>
                    <a:pt x="389702" y="795919"/>
                    <a:pt x="394929" y="800100"/>
                  </a:cubicBezTo>
                  <a:cubicBezTo>
                    <a:pt x="400888" y="804868"/>
                    <a:pt x="404216" y="812324"/>
                    <a:pt x="407629" y="819150"/>
                  </a:cubicBezTo>
                  <a:cubicBezTo>
                    <a:pt x="410622" y="825137"/>
                    <a:pt x="411862" y="831850"/>
                    <a:pt x="413979" y="838200"/>
                  </a:cubicBezTo>
                  <a:cubicBezTo>
                    <a:pt x="413186" y="850101"/>
                    <a:pt x="416429" y="922200"/>
                    <a:pt x="401279" y="952500"/>
                  </a:cubicBezTo>
                  <a:cubicBezTo>
                    <a:pt x="397866" y="959326"/>
                    <a:pt x="393975" y="966154"/>
                    <a:pt x="388579" y="971550"/>
                  </a:cubicBezTo>
                  <a:cubicBezTo>
                    <a:pt x="383183" y="976946"/>
                    <a:pt x="375879" y="980017"/>
                    <a:pt x="369529" y="984250"/>
                  </a:cubicBezTo>
                  <a:cubicBezTo>
                    <a:pt x="353568" y="1032133"/>
                    <a:pt x="376955" y="974968"/>
                    <a:pt x="344129" y="1016000"/>
                  </a:cubicBezTo>
                  <a:cubicBezTo>
                    <a:pt x="319499" y="1046788"/>
                    <a:pt x="360293" y="1027545"/>
                    <a:pt x="318729" y="1041400"/>
                  </a:cubicBezTo>
                  <a:cubicBezTo>
                    <a:pt x="307552" y="1074930"/>
                    <a:pt x="317948" y="1056737"/>
                    <a:pt x="274279" y="1085850"/>
                  </a:cubicBezTo>
                  <a:cubicBezTo>
                    <a:pt x="267929" y="1090083"/>
                    <a:pt x="262713" y="1097053"/>
                    <a:pt x="255229" y="1098550"/>
                  </a:cubicBezTo>
                  <a:cubicBezTo>
                    <a:pt x="246432" y="1100309"/>
                    <a:pt x="215412" y="1105148"/>
                    <a:pt x="204429" y="1111250"/>
                  </a:cubicBezTo>
                  <a:cubicBezTo>
                    <a:pt x="191086" y="1118663"/>
                    <a:pt x="179029" y="1128183"/>
                    <a:pt x="166329" y="1136650"/>
                  </a:cubicBezTo>
                  <a:lnTo>
                    <a:pt x="147279" y="1149350"/>
                  </a:lnTo>
                  <a:cubicBezTo>
                    <a:pt x="143046" y="1155700"/>
                    <a:pt x="140538" y="1163632"/>
                    <a:pt x="134579" y="1168400"/>
                  </a:cubicBezTo>
                  <a:cubicBezTo>
                    <a:pt x="129352" y="1172581"/>
                    <a:pt x="121516" y="1171757"/>
                    <a:pt x="115529" y="1174750"/>
                  </a:cubicBezTo>
                  <a:cubicBezTo>
                    <a:pt x="108703" y="1178163"/>
                    <a:pt x="102829" y="1183217"/>
                    <a:pt x="96479" y="1187450"/>
                  </a:cubicBezTo>
                  <a:cubicBezTo>
                    <a:pt x="148762" y="1213592"/>
                    <a:pt x="92750" y="1189244"/>
                    <a:pt x="179029" y="1206500"/>
                  </a:cubicBezTo>
                  <a:cubicBezTo>
                    <a:pt x="192156" y="1209125"/>
                    <a:pt x="204429" y="1214967"/>
                    <a:pt x="217129" y="1219200"/>
                  </a:cubicBezTo>
                  <a:lnTo>
                    <a:pt x="236179" y="1225550"/>
                  </a:lnTo>
                  <a:cubicBezTo>
                    <a:pt x="332077" y="1218173"/>
                    <a:pt x="292547" y="1227927"/>
                    <a:pt x="356829" y="1206500"/>
                  </a:cubicBezTo>
                  <a:lnTo>
                    <a:pt x="375879" y="1200150"/>
                  </a:lnTo>
                  <a:lnTo>
                    <a:pt x="394929" y="1193800"/>
                  </a:lnTo>
                  <a:cubicBezTo>
                    <a:pt x="403726" y="1195559"/>
                    <a:pt x="441572" y="1193572"/>
                    <a:pt x="433029" y="1219200"/>
                  </a:cubicBezTo>
                  <a:cubicBezTo>
                    <a:pt x="430189" y="1227719"/>
                    <a:pt x="421068" y="1232737"/>
                    <a:pt x="413979" y="1238250"/>
                  </a:cubicBezTo>
                  <a:cubicBezTo>
                    <a:pt x="401931" y="1247621"/>
                    <a:pt x="375879" y="1263650"/>
                    <a:pt x="375879" y="1263650"/>
                  </a:cubicBezTo>
                  <a:cubicBezTo>
                    <a:pt x="367412" y="1276350"/>
                    <a:pt x="363179" y="1293283"/>
                    <a:pt x="350479" y="1301750"/>
                  </a:cubicBezTo>
                  <a:cubicBezTo>
                    <a:pt x="337779" y="1310217"/>
                    <a:pt x="326859" y="1322323"/>
                    <a:pt x="312379" y="1327150"/>
                  </a:cubicBezTo>
                  <a:lnTo>
                    <a:pt x="255229" y="1346200"/>
                  </a:lnTo>
                  <a:lnTo>
                    <a:pt x="236179" y="1352550"/>
                  </a:lnTo>
                  <a:cubicBezTo>
                    <a:pt x="229829" y="1354667"/>
                    <a:pt x="223789" y="1358234"/>
                    <a:pt x="217129" y="1358900"/>
                  </a:cubicBezTo>
                  <a:cubicBezTo>
                    <a:pt x="195962" y="1361017"/>
                    <a:pt x="174737" y="1362612"/>
                    <a:pt x="153629" y="1365250"/>
                  </a:cubicBezTo>
                  <a:cubicBezTo>
                    <a:pt x="131964" y="1367958"/>
                    <a:pt x="105453" y="1373615"/>
                    <a:pt x="83779" y="1377950"/>
                  </a:cubicBezTo>
                  <a:cubicBezTo>
                    <a:pt x="96479" y="1390650"/>
                    <a:pt x="106935" y="1406087"/>
                    <a:pt x="121879" y="1416050"/>
                  </a:cubicBezTo>
                  <a:cubicBezTo>
                    <a:pt x="128229" y="1420283"/>
                    <a:pt x="133955" y="1425650"/>
                    <a:pt x="140929" y="1428750"/>
                  </a:cubicBezTo>
                  <a:cubicBezTo>
                    <a:pt x="184046" y="1447913"/>
                    <a:pt x="202174" y="1443379"/>
                    <a:pt x="255229" y="1447800"/>
                  </a:cubicBezTo>
                  <a:cubicBezTo>
                    <a:pt x="303112" y="1463761"/>
                    <a:pt x="244090" y="1442231"/>
                    <a:pt x="293329" y="1466850"/>
                  </a:cubicBezTo>
                  <a:cubicBezTo>
                    <a:pt x="299316" y="1469843"/>
                    <a:pt x="306029" y="1471083"/>
                    <a:pt x="312379" y="1473200"/>
                  </a:cubicBezTo>
                  <a:cubicBezTo>
                    <a:pt x="320846" y="1479550"/>
                    <a:pt x="328590" y="1486999"/>
                    <a:pt x="337779" y="1492250"/>
                  </a:cubicBezTo>
                  <a:cubicBezTo>
                    <a:pt x="343591" y="1495571"/>
                    <a:pt x="352096" y="1493867"/>
                    <a:pt x="356829" y="1498600"/>
                  </a:cubicBezTo>
                  <a:cubicBezTo>
                    <a:pt x="367622" y="1509393"/>
                    <a:pt x="373762" y="1524000"/>
                    <a:pt x="382229" y="1536700"/>
                  </a:cubicBezTo>
                  <a:cubicBezTo>
                    <a:pt x="399910" y="1563222"/>
                    <a:pt x="389533" y="1550354"/>
                    <a:pt x="413979" y="1574800"/>
                  </a:cubicBezTo>
                  <a:cubicBezTo>
                    <a:pt x="407629" y="1579033"/>
                    <a:pt x="402169" y="1585087"/>
                    <a:pt x="394929" y="1587500"/>
                  </a:cubicBezTo>
                  <a:cubicBezTo>
                    <a:pt x="382715" y="1591571"/>
                    <a:pt x="369575" y="1592029"/>
                    <a:pt x="356829" y="1593850"/>
                  </a:cubicBezTo>
                  <a:cubicBezTo>
                    <a:pt x="276098" y="1605383"/>
                    <a:pt x="334920" y="1594422"/>
                    <a:pt x="274279" y="1606550"/>
                  </a:cubicBezTo>
                  <a:cubicBezTo>
                    <a:pt x="255229" y="1604433"/>
                    <a:pt x="235313" y="1606261"/>
                    <a:pt x="217129" y="1600200"/>
                  </a:cubicBezTo>
                  <a:cubicBezTo>
                    <a:pt x="202649" y="1595373"/>
                    <a:pt x="191729" y="1583267"/>
                    <a:pt x="179029" y="1574800"/>
                  </a:cubicBezTo>
                  <a:lnTo>
                    <a:pt x="121879" y="1536700"/>
                  </a:lnTo>
                  <a:cubicBezTo>
                    <a:pt x="91690" y="1516574"/>
                    <a:pt x="110069" y="1526413"/>
                    <a:pt x="64729" y="1511300"/>
                  </a:cubicBezTo>
                  <a:lnTo>
                    <a:pt x="45679" y="1504950"/>
                  </a:lnTo>
                  <a:cubicBezTo>
                    <a:pt x="50844" y="1520444"/>
                    <a:pt x="52419" y="1530740"/>
                    <a:pt x="64729" y="1543050"/>
                  </a:cubicBezTo>
                  <a:cubicBezTo>
                    <a:pt x="70125" y="1548446"/>
                    <a:pt x="77429" y="1551517"/>
                    <a:pt x="83779" y="1555750"/>
                  </a:cubicBezTo>
                  <a:cubicBezTo>
                    <a:pt x="94956" y="1589280"/>
                    <a:pt x="86416" y="1569231"/>
                    <a:pt x="115529" y="1612900"/>
                  </a:cubicBezTo>
                  <a:cubicBezTo>
                    <a:pt x="119762" y="1619250"/>
                    <a:pt x="122833" y="1626554"/>
                    <a:pt x="128229" y="1631950"/>
                  </a:cubicBezTo>
                  <a:cubicBezTo>
                    <a:pt x="134579" y="1638300"/>
                    <a:pt x="141766" y="1643911"/>
                    <a:pt x="147279" y="1651000"/>
                  </a:cubicBezTo>
                  <a:cubicBezTo>
                    <a:pt x="156650" y="1663048"/>
                    <a:pt x="172679" y="1689100"/>
                    <a:pt x="172679" y="1689100"/>
                  </a:cubicBezTo>
                  <a:cubicBezTo>
                    <a:pt x="166329" y="1693333"/>
                    <a:pt x="159492" y="1696914"/>
                    <a:pt x="153629" y="1701800"/>
                  </a:cubicBezTo>
                  <a:cubicBezTo>
                    <a:pt x="132563" y="1719355"/>
                    <a:pt x="139178" y="1721726"/>
                    <a:pt x="115529" y="1733550"/>
                  </a:cubicBezTo>
                  <a:cubicBezTo>
                    <a:pt x="109542" y="1736543"/>
                    <a:pt x="102829" y="1737783"/>
                    <a:pt x="96479" y="1739900"/>
                  </a:cubicBezTo>
                  <a:cubicBezTo>
                    <a:pt x="92246" y="1746250"/>
                    <a:pt x="89522" y="1753924"/>
                    <a:pt x="83779" y="1758950"/>
                  </a:cubicBezTo>
                  <a:cubicBezTo>
                    <a:pt x="72292" y="1769001"/>
                    <a:pt x="45679" y="1784350"/>
                    <a:pt x="45679" y="1784350"/>
                  </a:cubicBezTo>
                  <a:lnTo>
                    <a:pt x="20279" y="1860550"/>
                  </a:lnTo>
                  <a:cubicBezTo>
                    <a:pt x="18162" y="1866900"/>
                    <a:pt x="17642" y="1874031"/>
                    <a:pt x="13929" y="1879600"/>
                  </a:cubicBezTo>
                  <a:cubicBezTo>
                    <a:pt x="9696" y="1885950"/>
                    <a:pt x="-4167" y="1893254"/>
                    <a:pt x="1229" y="1898650"/>
                  </a:cubicBezTo>
                  <a:cubicBezTo>
                    <a:pt x="7400" y="1904821"/>
                    <a:pt x="18238" y="1894698"/>
                    <a:pt x="26629" y="1892300"/>
                  </a:cubicBezTo>
                  <a:cubicBezTo>
                    <a:pt x="70961" y="1879634"/>
                    <a:pt x="14270" y="1890437"/>
                    <a:pt x="90129" y="1879600"/>
                  </a:cubicBezTo>
                  <a:lnTo>
                    <a:pt x="147279" y="1860550"/>
                  </a:lnTo>
                  <a:cubicBezTo>
                    <a:pt x="153629" y="1858433"/>
                    <a:pt x="160760" y="1857913"/>
                    <a:pt x="166329" y="1854200"/>
                  </a:cubicBezTo>
                  <a:cubicBezTo>
                    <a:pt x="172679" y="1849967"/>
                    <a:pt x="178405" y="1844600"/>
                    <a:pt x="185379" y="1841500"/>
                  </a:cubicBezTo>
                  <a:cubicBezTo>
                    <a:pt x="197612" y="1836063"/>
                    <a:pt x="212340" y="1836226"/>
                    <a:pt x="223479" y="1828800"/>
                  </a:cubicBezTo>
                  <a:cubicBezTo>
                    <a:pt x="229829" y="1824567"/>
                    <a:pt x="235235" y="1818344"/>
                    <a:pt x="242529" y="1816100"/>
                  </a:cubicBezTo>
                  <a:cubicBezTo>
                    <a:pt x="277033" y="1805483"/>
                    <a:pt x="314941" y="1802973"/>
                    <a:pt x="350479" y="1797050"/>
                  </a:cubicBezTo>
                  <a:cubicBezTo>
                    <a:pt x="361125" y="1795276"/>
                    <a:pt x="371646" y="1792817"/>
                    <a:pt x="382229" y="1790700"/>
                  </a:cubicBezTo>
                  <a:cubicBezTo>
                    <a:pt x="388579" y="1792817"/>
                    <a:pt x="401279" y="1790357"/>
                    <a:pt x="401279" y="1797050"/>
                  </a:cubicBezTo>
                  <a:cubicBezTo>
                    <a:pt x="401279" y="1805199"/>
                    <a:pt x="368926" y="1824969"/>
                    <a:pt x="363179" y="1828800"/>
                  </a:cubicBezTo>
                  <a:cubicBezTo>
                    <a:pt x="358946" y="1835150"/>
                    <a:pt x="356438" y="1843082"/>
                    <a:pt x="350479" y="1847850"/>
                  </a:cubicBezTo>
                  <a:cubicBezTo>
                    <a:pt x="345252" y="1852031"/>
                    <a:pt x="336162" y="1849467"/>
                    <a:pt x="331429" y="1854200"/>
                  </a:cubicBezTo>
                  <a:cubicBezTo>
                    <a:pt x="297562" y="1888067"/>
                    <a:pt x="356829" y="1862667"/>
                    <a:pt x="306029" y="1879600"/>
                  </a:cubicBezTo>
                  <a:cubicBezTo>
                    <a:pt x="301846" y="1892149"/>
                    <a:pt x="298170" y="1908748"/>
                    <a:pt x="286979" y="1917700"/>
                  </a:cubicBezTo>
                  <a:cubicBezTo>
                    <a:pt x="281752" y="1921881"/>
                    <a:pt x="273780" y="1920799"/>
                    <a:pt x="267929" y="1924050"/>
                  </a:cubicBezTo>
                  <a:cubicBezTo>
                    <a:pt x="254586" y="1931463"/>
                    <a:pt x="244309" y="1944623"/>
                    <a:pt x="229829" y="1949450"/>
                  </a:cubicBezTo>
                  <a:cubicBezTo>
                    <a:pt x="217129" y="1953683"/>
                    <a:pt x="202868" y="1954724"/>
                    <a:pt x="191729" y="1962150"/>
                  </a:cubicBezTo>
                  <a:lnTo>
                    <a:pt x="153629" y="1987550"/>
                  </a:lnTo>
                  <a:cubicBezTo>
                    <a:pt x="147279" y="1991783"/>
                    <a:pt x="141819" y="1997837"/>
                    <a:pt x="134579" y="2000250"/>
                  </a:cubicBezTo>
                  <a:cubicBezTo>
                    <a:pt x="128229" y="2002367"/>
                    <a:pt x="121516" y="2003607"/>
                    <a:pt x="115529" y="2006600"/>
                  </a:cubicBezTo>
                  <a:cubicBezTo>
                    <a:pt x="66290" y="2031219"/>
                    <a:pt x="125312" y="2009689"/>
                    <a:pt x="77429" y="2025650"/>
                  </a:cubicBezTo>
                  <a:cubicBezTo>
                    <a:pt x="73196" y="2032000"/>
                    <a:pt x="70688" y="2039932"/>
                    <a:pt x="64729" y="2044700"/>
                  </a:cubicBezTo>
                  <a:cubicBezTo>
                    <a:pt x="46804" y="2059040"/>
                    <a:pt x="30572" y="2040979"/>
                    <a:pt x="64729" y="2063750"/>
                  </a:cubicBezTo>
                  <a:cubicBezTo>
                    <a:pt x="75312" y="2061633"/>
                    <a:pt x="85686" y="2057400"/>
                    <a:pt x="96479" y="2057400"/>
                  </a:cubicBezTo>
                  <a:cubicBezTo>
                    <a:pt x="125665" y="2057400"/>
                    <a:pt x="136519" y="2062280"/>
                    <a:pt x="159979" y="2070100"/>
                  </a:cubicBezTo>
                  <a:cubicBezTo>
                    <a:pt x="164212" y="2076450"/>
                    <a:pt x="166207" y="2085105"/>
                    <a:pt x="172679" y="2089150"/>
                  </a:cubicBezTo>
                  <a:cubicBezTo>
                    <a:pt x="184031" y="2096245"/>
                    <a:pt x="199640" y="2094424"/>
                    <a:pt x="210779" y="2101850"/>
                  </a:cubicBezTo>
                  <a:lnTo>
                    <a:pt x="229829" y="2114550"/>
                  </a:lnTo>
                  <a:cubicBezTo>
                    <a:pt x="234062" y="2120900"/>
                    <a:pt x="241895" y="2125995"/>
                    <a:pt x="242529" y="2133600"/>
                  </a:cubicBezTo>
                  <a:cubicBezTo>
                    <a:pt x="244121" y="2152701"/>
                    <a:pt x="242729" y="2172737"/>
                    <a:pt x="236179" y="2190750"/>
                  </a:cubicBezTo>
                  <a:cubicBezTo>
                    <a:pt x="233571" y="2197922"/>
                    <a:pt x="224103" y="2200350"/>
                    <a:pt x="217129" y="2203450"/>
                  </a:cubicBezTo>
                  <a:cubicBezTo>
                    <a:pt x="204896" y="2208887"/>
                    <a:pt x="190168" y="2208724"/>
                    <a:pt x="179029" y="2216150"/>
                  </a:cubicBezTo>
                  <a:cubicBezTo>
                    <a:pt x="124434" y="2252546"/>
                    <a:pt x="193509" y="2208910"/>
                    <a:pt x="140929" y="2235200"/>
                  </a:cubicBezTo>
                  <a:cubicBezTo>
                    <a:pt x="80552" y="2265389"/>
                    <a:pt x="182073" y="2227835"/>
                    <a:pt x="83779" y="2260600"/>
                  </a:cubicBezTo>
                  <a:lnTo>
                    <a:pt x="64729" y="2266950"/>
                  </a:lnTo>
                  <a:cubicBezTo>
                    <a:pt x="111951" y="2298432"/>
                    <a:pt x="69092" y="2274428"/>
                    <a:pt x="179029" y="2286000"/>
                  </a:cubicBezTo>
                  <a:cubicBezTo>
                    <a:pt x="187708" y="2286914"/>
                    <a:pt x="195803" y="2291023"/>
                    <a:pt x="204429" y="2292350"/>
                  </a:cubicBezTo>
                  <a:cubicBezTo>
                    <a:pt x="223373" y="2295265"/>
                    <a:pt x="242529" y="2296583"/>
                    <a:pt x="261579" y="2298700"/>
                  </a:cubicBezTo>
                  <a:cubicBezTo>
                    <a:pt x="267929" y="2300817"/>
                    <a:pt x="274095" y="2303598"/>
                    <a:pt x="280629" y="2305050"/>
                  </a:cubicBezTo>
                  <a:cubicBezTo>
                    <a:pt x="296488" y="2308574"/>
                    <a:pt x="349000" y="2315724"/>
                    <a:pt x="363179" y="2317750"/>
                  </a:cubicBezTo>
                  <a:cubicBezTo>
                    <a:pt x="421437" y="2337169"/>
                    <a:pt x="395548" y="2330450"/>
                    <a:pt x="515579" y="2330450"/>
                  </a:cubicBezTo>
                  <a:cubicBezTo>
                    <a:pt x="557965" y="2330450"/>
                    <a:pt x="600246" y="2326217"/>
                    <a:pt x="642579" y="2324100"/>
                  </a:cubicBezTo>
                  <a:cubicBezTo>
                    <a:pt x="664623" y="2316752"/>
                    <a:pt x="710217" y="2300472"/>
                    <a:pt x="731479" y="2298700"/>
                  </a:cubicBezTo>
                  <a:lnTo>
                    <a:pt x="807679" y="2292350"/>
                  </a:lnTo>
                  <a:lnTo>
                    <a:pt x="826729" y="2286000"/>
                  </a:lnTo>
                </a:path>
              </a:pathLst>
            </a:custGeom>
            <a:gradFill>
              <a:gsLst>
                <a:gs pos="0">
                  <a:srgbClr val="EE6060">
                    <a:alpha val="75000"/>
                  </a:srgbClr>
                </a:gs>
                <a:gs pos="100000">
                  <a:srgbClr val="FFFF00">
                    <a:alpha val="75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</p:grpSp>
      <p:grpSp>
        <p:nvGrpSpPr>
          <p:cNvPr id="107" name="Группа 106" hidden="0"/>
          <p:cNvGrpSpPr/>
          <p:nvPr isPhoto="0" userDrawn="0"/>
        </p:nvGrpSpPr>
        <p:grpSpPr bwMode="auto">
          <a:xfrm>
            <a:off x="5099653" y="1519038"/>
            <a:ext cx="1789243" cy="4976639"/>
            <a:chOff x="1144441" y="1627731"/>
            <a:chExt cx="2386452" cy="4976638"/>
          </a:xfrm>
        </p:grpSpPr>
        <p:sp>
          <p:nvSpPr>
            <p:cNvPr id="112" name="Прямоугольник 111" hidden="0"/>
            <p:cNvSpPr/>
            <p:nvPr isPhoto="0" userDrawn="0"/>
          </p:nvSpPr>
          <p:spPr bwMode="auto">
            <a:xfrm>
              <a:off x="1144441" y="1627731"/>
              <a:ext cx="2386271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13" name="Прямоугольник 112" hidden="0"/>
            <p:cNvSpPr/>
            <p:nvPr isPhoto="0" userDrawn="0"/>
          </p:nvSpPr>
          <p:spPr bwMode="auto">
            <a:xfrm>
              <a:off x="1146226" y="4156221"/>
              <a:ext cx="2384667" cy="2274133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14" name="Полилиния 113" hidden="0"/>
            <p:cNvSpPr/>
            <p:nvPr isPhoto="0" userDrawn="0"/>
          </p:nvSpPr>
          <p:spPr bwMode="auto">
            <a:xfrm>
              <a:off x="1919219" y="1633252"/>
              <a:ext cx="816620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4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15" name="Прямоугольник 114" hidden="0"/>
            <p:cNvSpPr/>
            <p:nvPr isPhoto="0" userDrawn="0"/>
          </p:nvSpPr>
          <p:spPr bwMode="auto">
            <a:xfrm>
              <a:off x="2054012" y="1633252"/>
              <a:ext cx="545590" cy="497111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cxnSp>
          <p:nvCxnSpPr>
            <p:cNvPr id="116" name="Прямая соединительная линия 115" hidden="0"/>
            <p:cNvCxnSpPr>
              <a:cxnSpLocks/>
            </p:cNvCxnSpPr>
            <p:nvPr isPhoto="0" userDrawn="0"/>
          </p:nvCxnSpPr>
          <p:spPr bwMode="auto">
            <a:xfrm>
              <a:off x="2042286" y="1633252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 hidden="0"/>
            <p:cNvCxnSpPr>
              <a:cxnSpLocks/>
            </p:cNvCxnSpPr>
            <p:nvPr isPhoto="0" userDrawn="0"/>
          </p:nvCxnSpPr>
          <p:spPr bwMode="auto">
            <a:xfrm>
              <a:off x="2599602" y="1633252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Равнобедренный треугольник 117" hidden="0"/>
            <p:cNvSpPr/>
            <p:nvPr isPhoto="0" userDrawn="0"/>
          </p:nvSpPr>
          <p:spPr bwMode="auto">
            <a:xfrm rot="5400000">
              <a:off x="2656268" y="573980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19" name="Равнобедренный треугольник 118" hidden="0"/>
            <p:cNvSpPr/>
            <p:nvPr isPhoto="0" userDrawn="0"/>
          </p:nvSpPr>
          <p:spPr bwMode="auto">
            <a:xfrm rot="5400000">
              <a:off x="2656268" y="6226222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0" name="Равнобедренный треугольник 119" hidden="0"/>
            <p:cNvSpPr/>
            <p:nvPr isPhoto="0" userDrawn="0"/>
          </p:nvSpPr>
          <p:spPr bwMode="auto">
            <a:xfrm rot="5400000">
              <a:off x="2657756" y="598808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1" name="Равнобедренный треугольник 120" hidden="0"/>
            <p:cNvSpPr/>
            <p:nvPr isPhoto="0" userDrawn="0"/>
          </p:nvSpPr>
          <p:spPr bwMode="auto">
            <a:xfrm rot="5400000" flipV="1">
              <a:off x="1881643" y="573900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2" name="Равнобедренный треугольник 121" hidden="0"/>
            <p:cNvSpPr/>
            <p:nvPr isPhoto="0" userDrawn="0"/>
          </p:nvSpPr>
          <p:spPr bwMode="auto">
            <a:xfrm rot="5400000" flipV="1">
              <a:off x="1878664" y="5984106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3" name="Равнобедренный треугольник 122" hidden="0"/>
            <p:cNvSpPr/>
            <p:nvPr isPhoto="0" userDrawn="0"/>
          </p:nvSpPr>
          <p:spPr bwMode="auto">
            <a:xfrm rot="5400000" flipV="1">
              <a:off x="1881643" y="622542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4" name="Равнобедренный треугольник 123" hidden="0"/>
            <p:cNvSpPr/>
            <p:nvPr isPhoto="0" userDrawn="0"/>
          </p:nvSpPr>
          <p:spPr bwMode="auto">
            <a:xfrm rot="5400000">
              <a:off x="2658649" y="502560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5" name="Равнобедренный треугольник 124" hidden="0"/>
            <p:cNvSpPr/>
            <p:nvPr isPhoto="0" userDrawn="0"/>
          </p:nvSpPr>
          <p:spPr bwMode="auto">
            <a:xfrm rot="5400000">
              <a:off x="2658649" y="5512023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6" name="Равнобедренный треугольник 125" hidden="0"/>
            <p:cNvSpPr/>
            <p:nvPr isPhoto="0" userDrawn="0"/>
          </p:nvSpPr>
          <p:spPr bwMode="auto">
            <a:xfrm rot="5400000">
              <a:off x="2657756" y="527388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7" name="Равнобедренный треугольник 126" hidden="0"/>
            <p:cNvSpPr/>
            <p:nvPr isPhoto="0" userDrawn="0"/>
          </p:nvSpPr>
          <p:spPr bwMode="auto">
            <a:xfrm rot="5400000" flipV="1">
              <a:off x="1884024" y="502480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8" name="Равнобедренный треугольник 127" hidden="0"/>
            <p:cNvSpPr/>
            <p:nvPr isPhoto="0" userDrawn="0"/>
          </p:nvSpPr>
          <p:spPr bwMode="auto">
            <a:xfrm rot="5400000" flipV="1">
              <a:off x="1881045" y="5269905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29" name="Равнобедренный треугольник 128" hidden="0"/>
            <p:cNvSpPr/>
            <p:nvPr isPhoto="0" userDrawn="0"/>
          </p:nvSpPr>
          <p:spPr bwMode="auto">
            <a:xfrm rot="5400000" flipV="1">
              <a:off x="1884024" y="551122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0" name="Равнобедренный треугольник 129" hidden="0"/>
            <p:cNvSpPr/>
            <p:nvPr isPhoto="0" userDrawn="0"/>
          </p:nvSpPr>
          <p:spPr bwMode="auto">
            <a:xfrm rot="5400000">
              <a:off x="2658649" y="4312088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1" name="Равнобедренный треугольник 130" hidden="0"/>
            <p:cNvSpPr/>
            <p:nvPr isPhoto="0" userDrawn="0"/>
          </p:nvSpPr>
          <p:spPr bwMode="auto">
            <a:xfrm rot="5400000">
              <a:off x="2658649" y="4798503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2" name="Равнобедренный треугольник 131" hidden="0"/>
            <p:cNvSpPr/>
            <p:nvPr isPhoto="0" userDrawn="0"/>
          </p:nvSpPr>
          <p:spPr bwMode="auto">
            <a:xfrm rot="5400000">
              <a:off x="2657756" y="4560360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3" name="Равнобедренный треугольник 132" hidden="0"/>
            <p:cNvSpPr/>
            <p:nvPr isPhoto="0" userDrawn="0"/>
          </p:nvSpPr>
          <p:spPr bwMode="auto">
            <a:xfrm rot="5400000" flipV="1">
              <a:off x="1884024" y="4311289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4" name="Равнобедренный треугольник 133" hidden="0"/>
            <p:cNvSpPr/>
            <p:nvPr isPhoto="0" userDrawn="0"/>
          </p:nvSpPr>
          <p:spPr bwMode="auto">
            <a:xfrm rot="5400000" flipV="1">
              <a:off x="1881045" y="4556386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5" name="Равнобедренный треугольник 134" hidden="0"/>
            <p:cNvSpPr/>
            <p:nvPr isPhoto="0" userDrawn="0"/>
          </p:nvSpPr>
          <p:spPr bwMode="auto">
            <a:xfrm rot="5400000" flipV="1">
              <a:off x="1884024" y="4797703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6" name="Равнобедренный треугольник 135" hidden="0"/>
            <p:cNvSpPr/>
            <p:nvPr isPhoto="0" userDrawn="0"/>
          </p:nvSpPr>
          <p:spPr bwMode="auto">
            <a:xfrm rot="5400000">
              <a:off x="2656268" y="4074846"/>
              <a:ext cx="116459" cy="291805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sp>
          <p:nvSpPr>
            <p:cNvPr id="137" name="Равнобедренный треугольник 136" hidden="0"/>
            <p:cNvSpPr/>
            <p:nvPr isPhoto="0" userDrawn="0"/>
          </p:nvSpPr>
          <p:spPr bwMode="auto">
            <a:xfrm rot="5400000" flipV="1">
              <a:off x="1876282" y="4067750"/>
              <a:ext cx="116459" cy="293404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</p:grpSp>
      <p:sp>
        <p:nvSpPr>
          <p:cNvPr id="108" name="Прямоугольник 107" hidden="0"/>
          <p:cNvSpPr/>
          <p:nvPr isPhoto="0" userDrawn="0"/>
        </p:nvSpPr>
        <p:spPr bwMode="auto">
          <a:xfrm>
            <a:off x="5802000" y="5693988"/>
            <a:ext cx="353671" cy="798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09" name="Прямоугольник 71" hidden="0"/>
          <p:cNvSpPr/>
          <p:nvPr isPhoto="0" userDrawn="0"/>
        </p:nvSpPr>
        <p:spPr bwMode="auto">
          <a:xfrm>
            <a:off x="5910581" y="1516238"/>
            <a:ext cx="167251" cy="2647751"/>
          </a:xfrm>
          <a:custGeom>
            <a:avLst/>
            <a:gdLst>
              <a:gd name="connsiteX0" fmla="*/ 0 w 166792"/>
              <a:gd name="connsiteY0" fmla="*/ 0 h 4874663"/>
              <a:gd name="connsiteX1" fmla="*/ 166792 w 166792"/>
              <a:gd name="connsiteY1" fmla="*/ 0 h 4874663"/>
              <a:gd name="connsiteX2" fmla="*/ 166792 w 166792"/>
              <a:gd name="connsiteY2" fmla="*/ 4874663 h 4874663"/>
              <a:gd name="connsiteX3" fmla="*/ 0 w 166792"/>
              <a:gd name="connsiteY3" fmla="*/ 4874663 h 4874663"/>
              <a:gd name="connsiteX4" fmla="*/ 0 w 166792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27026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3178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465753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71554"/>
              <a:gd name="connsiteY0" fmla="*/ 0 h 4874663"/>
              <a:gd name="connsiteX1" fmla="*/ 166792 w 171554"/>
              <a:gd name="connsiteY1" fmla="*/ 0 h 4874663"/>
              <a:gd name="connsiteX2" fmla="*/ 171554 w 171554"/>
              <a:gd name="connsiteY2" fmla="*/ 4714518 h 4874663"/>
              <a:gd name="connsiteX3" fmla="*/ 0 w 171554"/>
              <a:gd name="connsiteY3" fmla="*/ 4874663 h 4874663"/>
              <a:gd name="connsiteX4" fmla="*/ 0 w 171554"/>
              <a:gd name="connsiteY4" fmla="*/ 0 h 4874663"/>
              <a:gd name="connsiteX0" fmla="*/ 0 w 167250"/>
              <a:gd name="connsiteY0" fmla="*/ 0 h 4874663"/>
              <a:gd name="connsiteX1" fmla="*/ 166792 w 167250"/>
              <a:gd name="connsiteY1" fmla="*/ 0 h 4874663"/>
              <a:gd name="connsiteX2" fmla="*/ 166791 w 167250"/>
              <a:gd name="connsiteY2" fmla="*/ 4539599 h 4874663"/>
              <a:gd name="connsiteX3" fmla="*/ 0 w 167250"/>
              <a:gd name="connsiteY3" fmla="*/ 4874663 h 4874663"/>
              <a:gd name="connsiteX4" fmla="*/ 0 w 167250"/>
              <a:gd name="connsiteY4" fmla="*/ 0 h 487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0" h="4874663" fill="norm" stroke="1" extrusionOk="0">
                <a:moveTo>
                  <a:pt x="0" y="0"/>
                </a:moveTo>
                <a:lnTo>
                  <a:pt x="166792" y="0"/>
                </a:lnTo>
                <a:cubicBezTo>
                  <a:pt x="168379" y="1575675"/>
                  <a:pt x="165204" y="2963924"/>
                  <a:pt x="166791" y="4539599"/>
                </a:cubicBezTo>
                <a:lnTo>
                  <a:pt x="0" y="48746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10" name="Полилиния 109" hidden="0"/>
          <p:cNvSpPr/>
          <p:nvPr isPhoto="0" userDrawn="0"/>
        </p:nvSpPr>
        <p:spPr bwMode="auto">
          <a:xfrm>
            <a:off x="5137597" y="4047528"/>
            <a:ext cx="605483" cy="1742741"/>
          </a:xfrm>
          <a:custGeom>
            <a:avLst/>
            <a:gdLst>
              <a:gd name="connsiteX0" fmla="*/ 826729 w 826729"/>
              <a:gd name="connsiteY0" fmla="*/ 31750 h 2331573"/>
              <a:gd name="connsiteX1" fmla="*/ 756879 w 826729"/>
              <a:gd name="connsiteY1" fmla="*/ 6350 h 2331573"/>
              <a:gd name="connsiteX2" fmla="*/ 737829 w 826729"/>
              <a:gd name="connsiteY2" fmla="*/ 0 h 2331573"/>
              <a:gd name="connsiteX3" fmla="*/ 642579 w 826729"/>
              <a:gd name="connsiteY3" fmla="*/ 12700 h 2331573"/>
              <a:gd name="connsiteX4" fmla="*/ 585429 w 826729"/>
              <a:gd name="connsiteY4" fmla="*/ 38100 h 2331573"/>
              <a:gd name="connsiteX5" fmla="*/ 172679 w 826729"/>
              <a:gd name="connsiteY5" fmla="*/ 50800 h 2331573"/>
              <a:gd name="connsiteX6" fmla="*/ 134579 w 826729"/>
              <a:gd name="connsiteY6" fmla="*/ 69850 h 2331573"/>
              <a:gd name="connsiteX7" fmla="*/ 115529 w 826729"/>
              <a:gd name="connsiteY7" fmla="*/ 82550 h 2331573"/>
              <a:gd name="connsiteX8" fmla="*/ 77429 w 826729"/>
              <a:gd name="connsiteY8" fmla="*/ 95250 h 2331573"/>
              <a:gd name="connsiteX9" fmla="*/ 58379 w 826729"/>
              <a:gd name="connsiteY9" fmla="*/ 101600 h 2331573"/>
              <a:gd name="connsiteX10" fmla="*/ 306029 w 826729"/>
              <a:gd name="connsiteY10" fmla="*/ 120650 h 2331573"/>
              <a:gd name="connsiteX11" fmla="*/ 325079 w 826729"/>
              <a:gd name="connsiteY11" fmla="*/ 127000 h 2331573"/>
              <a:gd name="connsiteX12" fmla="*/ 344129 w 826729"/>
              <a:gd name="connsiteY12" fmla="*/ 139700 h 2331573"/>
              <a:gd name="connsiteX13" fmla="*/ 407629 w 826729"/>
              <a:gd name="connsiteY13" fmla="*/ 146050 h 2331573"/>
              <a:gd name="connsiteX14" fmla="*/ 433029 w 826729"/>
              <a:gd name="connsiteY14" fmla="*/ 152400 h 2331573"/>
              <a:gd name="connsiteX15" fmla="*/ 413979 w 826729"/>
              <a:gd name="connsiteY15" fmla="*/ 215900 h 2331573"/>
              <a:gd name="connsiteX16" fmla="*/ 369529 w 826729"/>
              <a:gd name="connsiteY16" fmla="*/ 228600 h 2331573"/>
              <a:gd name="connsiteX17" fmla="*/ 350479 w 826729"/>
              <a:gd name="connsiteY17" fmla="*/ 241300 h 2331573"/>
              <a:gd name="connsiteX18" fmla="*/ 229829 w 826729"/>
              <a:gd name="connsiteY18" fmla="*/ 241300 h 2331573"/>
              <a:gd name="connsiteX19" fmla="*/ 102829 w 826729"/>
              <a:gd name="connsiteY19" fmla="*/ 234950 h 2331573"/>
              <a:gd name="connsiteX20" fmla="*/ 121879 w 826729"/>
              <a:gd name="connsiteY20" fmla="*/ 247650 h 2331573"/>
              <a:gd name="connsiteX21" fmla="*/ 128229 w 826729"/>
              <a:gd name="connsiteY21" fmla="*/ 266700 h 2331573"/>
              <a:gd name="connsiteX22" fmla="*/ 166329 w 826729"/>
              <a:gd name="connsiteY22" fmla="*/ 292100 h 2331573"/>
              <a:gd name="connsiteX23" fmla="*/ 204429 w 826729"/>
              <a:gd name="connsiteY23" fmla="*/ 323850 h 2331573"/>
              <a:gd name="connsiteX24" fmla="*/ 217129 w 826729"/>
              <a:gd name="connsiteY24" fmla="*/ 342900 h 2331573"/>
              <a:gd name="connsiteX25" fmla="*/ 236179 w 826729"/>
              <a:gd name="connsiteY25" fmla="*/ 355600 h 2331573"/>
              <a:gd name="connsiteX26" fmla="*/ 242529 w 826729"/>
              <a:gd name="connsiteY26" fmla="*/ 374650 h 2331573"/>
              <a:gd name="connsiteX27" fmla="*/ 261579 w 826729"/>
              <a:gd name="connsiteY27" fmla="*/ 393700 h 2331573"/>
              <a:gd name="connsiteX28" fmla="*/ 242529 w 826729"/>
              <a:gd name="connsiteY28" fmla="*/ 387350 h 2331573"/>
              <a:gd name="connsiteX29" fmla="*/ 45679 w 826729"/>
              <a:gd name="connsiteY29" fmla="*/ 400050 h 2331573"/>
              <a:gd name="connsiteX30" fmla="*/ 20279 w 826729"/>
              <a:gd name="connsiteY30" fmla="*/ 406400 h 2331573"/>
              <a:gd name="connsiteX31" fmla="*/ 13929 w 826729"/>
              <a:gd name="connsiteY31" fmla="*/ 425450 h 2331573"/>
              <a:gd name="connsiteX32" fmla="*/ 32979 w 826729"/>
              <a:gd name="connsiteY32" fmla="*/ 438150 h 2331573"/>
              <a:gd name="connsiteX33" fmla="*/ 96479 w 826729"/>
              <a:gd name="connsiteY33" fmla="*/ 444500 h 2331573"/>
              <a:gd name="connsiteX34" fmla="*/ 153629 w 826729"/>
              <a:gd name="connsiteY34" fmla="*/ 450850 h 2331573"/>
              <a:gd name="connsiteX35" fmla="*/ 204429 w 826729"/>
              <a:gd name="connsiteY35" fmla="*/ 463550 h 2331573"/>
              <a:gd name="connsiteX36" fmla="*/ 236179 w 826729"/>
              <a:gd name="connsiteY36" fmla="*/ 469900 h 2331573"/>
              <a:gd name="connsiteX37" fmla="*/ 274279 w 826729"/>
              <a:gd name="connsiteY37" fmla="*/ 482600 h 2331573"/>
              <a:gd name="connsiteX38" fmla="*/ 293329 w 826729"/>
              <a:gd name="connsiteY38" fmla="*/ 488950 h 2331573"/>
              <a:gd name="connsiteX39" fmla="*/ 439379 w 826729"/>
              <a:gd name="connsiteY39" fmla="*/ 482600 h 2331573"/>
              <a:gd name="connsiteX40" fmla="*/ 502879 w 826729"/>
              <a:gd name="connsiteY40" fmla="*/ 482600 h 2331573"/>
              <a:gd name="connsiteX41" fmla="*/ 490179 w 826729"/>
              <a:gd name="connsiteY41" fmla="*/ 514350 h 2331573"/>
              <a:gd name="connsiteX42" fmla="*/ 477479 w 826729"/>
              <a:gd name="connsiteY42" fmla="*/ 552450 h 2331573"/>
              <a:gd name="connsiteX43" fmla="*/ 439379 w 826729"/>
              <a:gd name="connsiteY43" fmla="*/ 577850 h 2331573"/>
              <a:gd name="connsiteX44" fmla="*/ 394929 w 826729"/>
              <a:gd name="connsiteY44" fmla="*/ 590550 h 2331573"/>
              <a:gd name="connsiteX45" fmla="*/ 325079 w 826729"/>
              <a:gd name="connsiteY45" fmla="*/ 609600 h 2331573"/>
              <a:gd name="connsiteX46" fmla="*/ 248879 w 826729"/>
              <a:gd name="connsiteY46" fmla="*/ 603250 h 2331573"/>
              <a:gd name="connsiteX47" fmla="*/ 210779 w 826729"/>
              <a:gd name="connsiteY47" fmla="*/ 590550 h 2331573"/>
              <a:gd name="connsiteX48" fmla="*/ 71079 w 826729"/>
              <a:gd name="connsiteY48" fmla="*/ 596900 h 2331573"/>
              <a:gd name="connsiteX49" fmla="*/ 32979 w 826729"/>
              <a:gd name="connsiteY49" fmla="*/ 603250 h 2331573"/>
              <a:gd name="connsiteX50" fmla="*/ 52029 w 826729"/>
              <a:gd name="connsiteY50" fmla="*/ 609600 h 2331573"/>
              <a:gd name="connsiteX51" fmla="*/ 77429 w 826729"/>
              <a:gd name="connsiteY51" fmla="*/ 615950 h 2331573"/>
              <a:gd name="connsiteX52" fmla="*/ 166329 w 826729"/>
              <a:gd name="connsiteY52" fmla="*/ 628650 h 2331573"/>
              <a:gd name="connsiteX53" fmla="*/ 185379 w 826729"/>
              <a:gd name="connsiteY53" fmla="*/ 635000 h 2331573"/>
              <a:gd name="connsiteX54" fmla="*/ 204429 w 826729"/>
              <a:gd name="connsiteY54" fmla="*/ 647700 h 2331573"/>
              <a:gd name="connsiteX55" fmla="*/ 223479 w 826729"/>
              <a:gd name="connsiteY55" fmla="*/ 685800 h 2331573"/>
              <a:gd name="connsiteX56" fmla="*/ 198079 w 826729"/>
              <a:gd name="connsiteY56" fmla="*/ 723900 h 2331573"/>
              <a:gd name="connsiteX57" fmla="*/ 185379 w 826729"/>
              <a:gd name="connsiteY57" fmla="*/ 742950 h 2331573"/>
              <a:gd name="connsiteX58" fmla="*/ 153629 w 826729"/>
              <a:gd name="connsiteY58" fmla="*/ 781050 h 2331573"/>
              <a:gd name="connsiteX59" fmla="*/ 140929 w 826729"/>
              <a:gd name="connsiteY59" fmla="*/ 819150 h 2331573"/>
              <a:gd name="connsiteX60" fmla="*/ 134579 w 826729"/>
              <a:gd name="connsiteY60" fmla="*/ 838200 h 2331573"/>
              <a:gd name="connsiteX61" fmla="*/ 128229 w 826729"/>
              <a:gd name="connsiteY61" fmla="*/ 869950 h 2331573"/>
              <a:gd name="connsiteX62" fmla="*/ 121879 w 826729"/>
              <a:gd name="connsiteY62" fmla="*/ 889000 h 2331573"/>
              <a:gd name="connsiteX63" fmla="*/ 115529 w 826729"/>
              <a:gd name="connsiteY63" fmla="*/ 914400 h 2331573"/>
              <a:gd name="connsiteX64" fmla="*/ 128229 w 826729"/>
              <a:gd name="connsiteY64" fmla="*/ 933450 h 2331573"/>
              <a:gd name="connsiteX65" fmla="*/ 166329 w 826729"/>
              <a:gd name="connsiteY65" fmla="*/ 920750 h 2331573"/>
              <a:gd name="connsiteX66" fmla="*/ 210779 w 826729"/>
              <a:gd name="connsiteY66" fmla="*/ 914400 h 2331573"/>
              <a:gd name="connsiteX67" fmla="*/ 229829 w 826729"/>
              <a:gd name="connsiteY67" fmla="*/ 895350 h 2331573"/>
              <a:gd name="connsiteX68" fmla="*/ 236179 w 826729"/>
              <a:gd name="connsiteY68" fmla="*/ 876300 h 2331573"/>
              <a:gd name="connsiteX69" fmla="*/ 248879 w 826729"/>
              <a:gd name="connsiteY69" fmla="*/ 831850 h 2331573"/>
              <a:gd name="connsiteX70" fmla="*/ 261579 w 826729"/>
              <a:gd name="connsiteY70" fmla="*/ 812800 h 2331573"/>
              <a:gd name="connsiteX71" fmla="*/ 280629 w 826729"/>
              <a:gd name="connsiteY71" fmla="*/ 806450 h 2331573"/>
              <a:gd name="connsiteX72" fmla="*/ 318729 w 826729"/>
              <a:gd name="connsiteY72" fmla="*/ 787400 h 2331573"/>
              <a:gd name="connsiteX73" fmla="*/ 375879 w 826729"/>
              <a:gd name="connsiteY73" fmla="*/ 793750 h 2331573"/>
              <a:gd name="connsiteX74" fmla="*/ 394929 w 826729"/>
              <a:gd name="connsiteY74" fmla="*/ 800100 h 2331573"/>
              <a:gd name="connsiteX75" fmla="*/ 407629 w 826729"/>
              <a:gd name="connsiteY75" fmla="*/ 819150 h 2331573"/>
              <a:gd name="connsiteX76" fmla="*/ 413979 w 826729"/>
              <a:gd name="connsiteY76" fmla="*/ 838200 h 2331573"/>
              <a:gd name="connsiteX77" fmla="*/ 401279 w 826729"/>
              <a:gd name="connsiteY77" fmla="*/ 952500 h 2331573"/>
              <a:gd name="connsiteX78" fmla="*/ 388579 w 826729"/>
              <a:gd name="connsiteY78" fmla="*/ 971550 h 2331573"/>
              <a:gd name="connsiteX79" fmla="*/ 369529 w 826729"/>
              <a:gd name="connsiteY79" fmla="*/ 984250 h 2331573"/>
              <a:gd name="connsiteX80" fmla="*/ 344129 w 826729"/>
              <a:gd name="connsiteY80" fmla="*/ 1016000 h 2331573"/>
              <a:gd name="connsiteX81" fmla="*/ 318729 w 826729"/>
              <a:gd name="connsiteY81" fmla="*/ 1041400 h 2331573"/>
              <a:gd name="connsiteX82" fmla="*/ 274279 w 826729"/>
              <a:gd name="connsiteY82" fmla="*/ 1085850 h 2331573"/>
              <a:gd name="connsiteX83" fmla="*/ 255229 w 826729"/>
              <a:gd name="connsiteY83" fmla="*/ 1098550 h 2331573"/>
              <a:gd name="connsiteX84" fmla="*/ 204429 w 826729"/>
              <a:gd name="connsiteY84" fmla="*/ 1111250 h 2331573"/>
              <a:gd name="connsiteX85" fmla="*/ 166329 w 826729"/>
              <a:gd name="connsiteY85" fmla="*/ 1136650 h 2331573"/>
              <a:gd name="connsiteX86" fmla="*/ 147279 w 826729"/>
              <a:gd name="connsiteY86" fmla="*/ 1149350 h 2331573"/>
              <a:gd name="connsiteX87" fmla="*/ 134579 w 826729"/>
              <a:gd name="connsiteY87" fmla="*/ 1168400 h 2331573"/>
              <a:gd name="connsiteX88" fmla="*/ 115529 w 826729"/>
              <a:gd name="connsiteY88" fmla="*/ 1174750 h 2331573"/>
              <a:gd name="connsiteX89" fmla="*/ 96479 w 826729"/>
              <a:gd name="connsiteY89" fmla="*/ 1187450 h 2331573"/>
              <a:gd name="connsiteX90" fmla="*/ 179029 w 826729"/>
              <a:gd name="connsiteY90" fmla="*/ 1206500 h 2331573"/>
              <a:gd name="connsiteX91" fmla="*/ 217129 w 826729"/>
              <a:gd name="connsiteY91" fmla="*/ 1219200 h 2331573"/>
              <a:gd name="connsiteX92" fmla="*/ 236179 w 826729"/>
              <a:gd name="connsiteY92" fmla="*/ 1225550 h 2331573"/>
              <a:gd name="connsiteX93" fmla="*/ 356829 w 826729"/>
              <a:gd name="connsiteY93" fmla="*/ 1206500 h 2331573"/>
              <a:gd name="connsiteX94" fmla="*/ 375879 w 826729"/>
              <a:gd name="connsiteY94" fmla="*/ 1200150 h 2331573"/>
              <a:gd name="connsiteX95" fmla="*/ 394929 w 826729"/>
              <a:gd name="connsiteY95" fmla="*/ 1193800 h 2331573"/>
              <a:gd name="connsiteX96" fmla="*/ 433029 w 826729"/>
              <a:gd name="connsiteY96" fmla="*/ 1219200 h 2331573"/>
              <a:gd name="connsiteX97" fmla="*/ 413979 w 826729"/>
              <a:gd name="connsiteY97" fmla="*/ 1238250 h 2331573"/>
              <a:gd name="connsiteX98" fmla="*/ 375879 w 826729"/>
              <a:gd name="connsiteY98" fmla="*/ 1263650 h 2331573"/>
              <a:gd name="connsiteX99" fmla="*/ 350479 w 826729"/>
              <a:gd name="connsiteY99" fmla="*/ 1301750 h 2331573"/>
              <a:gd name="connsiteX100" fmla="*/ 312379 w 826729"/>
              <a:gd name="connsiteY100" fmla="*/ 1327150 h 2331573"/>
              <a:gd name="connsiteX101" fmla="*/ 255229 w 826729"/>
              <a:gd name="connsiteY101" fmla="*/ 1346200 h 2331573"/>
              <a:gd name="connsiteX102" fmla="*/ 236179 w 826729"/>
              <a:gd name="connsiteY102" fmla="*/ 1352550 h 2331573"/>
              <a:gd name="connsiteX103" fmla="*/ 217129 w 826729"/>
              <a:gd name="connsiteY103" fmla="*/ 1358900 h 2331573"/>
              <a:gd name="connsiteX104" fmla="*/ 153629 w 826729"/>
              <a:gd name="connsiteY104" fmla="*/ 1365250 h 2331573"/>
              <a:gd name="connsiteX105" fmla="*/ 83779 w 826729"/>
              <a:gd name="connsiteY105" fmla="*/ 1377950 h 2331573"/>
              <a:gd name="connsiteX106" fmla="*/ 121879 w 826729"/>
              <a:gd name="connsiteY106" fmla="*/ 1416050 h 2331573"/>
              <a:gd name="connsiteX107" fmla="*/ 140929 w 826729"/>
              <a:gd name="connsiteY107" fmla="*/ 1428750 h 2331573"/>
              <a:gd name="connsiteX108" fmla="*/ 255229 w 826729"/>
              <a:gd name="connsiteY108" fmla="*/ 1447800 h 2331573"/>
              <a:gd name="connsiteX109" fmla="*/ 293329 w 826729"/>
              <a:gd name="connsiteY109" fmla="*/ 1466850 h 2331573"/>
              <a:gd name="connsiteX110" fmla="*/ 312379 w 826729"/>
              <a:gd name="connsiteY110" fmla="*/ 1473200 h 2331573"/>
              <a:gd name="connsiteX111" fmla="*/ 337779 w 826729"/>
              <a:gd name="connsiteY111" fmla="*/ 1492250 h 2331573"/>
              <a:gd name="connsiteX112" fmla="*/ 356829 w 826729"/>
              <a:gd name="connsiteY112" fmla="*/ 1498600 h 2331573"/>
              <a:gd name="connsiteX113" fmla="*/ 382229 w 826729"/>
              <a:gd name="connsiteY113" fmla="*/ 1536700 h 2331573"/>
              <a:gd name="connsiteX114" fmla="*/ 413979 w 826729"/>
              <a:gd name="connsiteY114" fmla="*/ 1574800 h 2331573"/>
              <a:gd name="connsiteX115" fmla="*/ 394929 w 826729"/>
              <a:gd name="connsiteY115" fmla="*/ 1587500 h 2331573"/>
              <a:gd name="connsiteX116" fmla="*/ 356829 w 826729"/>
              <a:gd name="connsiteY116" fmla="*/ 1593850 h 2331573"/>
              <a:gd name="connsiteX117" fmla="*/ 274279 w 826729"/>
              <a:gd name="connsiteY117" fmla="*/ 1606550 h 2331573"/>
              <a:gd name="connsiteX118" fmla="*/ 217129 w 826729"/>
              <a:gd name="connsiteY118" fmla="*/ 1600200 h 2331573"/>
              <a:gd name="connsiteX119" fmla="*/ 179029 w 826729"/>
              <a:gd name="connsiteY119" fmla="*/ 1574800 h 2331573"/>
              <a:gd name="connsiteX120" fmla="*/ 121879 w 826729"/>
              <a:gd name="connsiteY120" fmla="*/ 1536700 h 2331573"/>
              <a:gd name="connsiteX121" fmla="*/ 64729 w 826729"/>
              <a:gd name="connsiteY121" fmla="*/ 1511300 h 2331573"/>
              <a:gd name="connsiteX122" fmla="*/ 45679 w 826729"/>
              <a:gd name="connsiteY122" fmla="*/ 1504950 h 2331573"/>
              <a:gd name="connsiteX123" fmla="*/ 64729 w 826729"/>
              <a:gd name="connsiteY123" fmla="*/ 1543050 h 2331573"/>
              <a:gd name="connsiteX124" fmla="*/ 83779 w 826729"/>
              <a:gd name="connsiteY124" fmla="*/ 1555750 h 2331573"/>
              <a:gd name="connsiteX125" fmla="*/ 115529 w 826729"/>
              <a:gd name="connsiteY125" fmla="*/ 1612900 h 2331573"/>
              <a:gd name="connsiteX126" fmla="*/ 128229 w 826729"/>
              <a:gd name="connsiteY126" fmla="*/ 1631950 h 2331573"/>
              <a:gd name="connsiteX127" fmla="*/ 147279 w 826729"/>
              <a:gd name="connsiteY127" fmla="*/ 1651000 h 2331573"/>
              <a:gd name="connsiteX128" fmla="*/ 172679 w 826729"/>
              <a:gd name="connsiteY128" fmla="*/ 1689100 h 2331573"/>
              <a:gd name="connsiteX129" fmla="*/ 153629 w 826729"/>
              <a:gd name="connsiteY129" fmla="*/ 1701800 h 2331573"/>
              <a:gd name="connsiteX130" fmla="*/ 115529 w 826729"/>
              <a:gd name="connsiteY130" fmla="*/ 1733550 h 2331573"/>
              <a:gd name="connsiteX131" fmla="*/ 96479 w 826729"/>
              <a:gd name="connsiteY131" fmla="*/ 1739900 h 2331573"/>
              <a:gd name="connsiteX132" fmla="*/ 83779 w 826729"/>
              <a:gd name="connsiteY132" fmla="*/ 1758950 h 2331573"/>
              <a:gd name="connsiteX133" fmla="*/ 45679 w 826729"/>
              <a:gd name="connsiteY133" fmla="*/ 1784350 h 2331573"/>
              <a:gd name="connsiteX134" fmla="*/ 20279 w 826729"/>
              <a:gd name="connsiteY134" fmla="*/ 1860550 h 2331573"/>
              <a:gd name="connsiteX135" fmla="*/ 13929 w 826729"/>
              <a:gd name="connsiteY135" fmla="*/ 1879600 h 2331573"/>
              <a:gd name="connsiteX136" fmla="*/ 1229 w 826729"/>
              <a:gd name="connsiteY136" fmla="*/ 1898650 h 2331573"/>
              <a:gd name="connsiteX137" fmla="*/ 26629 w 826729"/>
              <a:gd name="connsiteY137" fmla="*/ 1892300 h 2331573"/>
              <a:gd name="connsiteX138" fmla="*/ 90129 w 826729"/>
              <a:gd name="connsiteY138" fmla="*/ 1879600 h 2331573"/>
              <a:gd name="connsiteX139" fmla="*/ 147279 w 826729"/>
              <a:gd name="connsiteY139" fmla="*/ 1860550 h 2331573"/>
              <a:gd name="connsiteX140" fmla="*/ 166329 w 826729"/>
              <a:gd name="connsiteY140" fmla="*/ 1854200 h 2331573"/>
              <a:gd name="connsiteX141" fmla="*/ 185379 w 826729"/>
              <a:gd name="connsiteY141" fmla="*/ 1841500 h 2331573"/>
              <a:gd name="connsiteX142" fmla="*/ 223479 w 826729"/>
              <a:gd name="connsiteY142" fmla="*/ 1828800 h 2331573"/>
              <a:gd name="connsiteX143" fmla="*/ 242529 w 826729"/>
              <a:gd name="connsiteY143" fmla="*/ 1816100 h 2331573"/>
              <a:gd name="connsiteX144" fmla="*/ 350479 w 826729"/>
              <a:gd name="connsiteY144" fmla="*/ 1797050 h 2331573"/>
              <a:gd name="connsiteX145" fmla="*/ 382229 w 826729"/>
              <a:gd name="connsiteY145" fmla="*/ 1790700 h 2331573"/>
              <a:gd name="connsiteX146" fmla="*/ 401279 w 826729"/>
              <a:gd name="connsiteY146" fmla="*/ 1797050 h 2331573"/>
              <a:gd name="connsiteX147" fmla="*/ 363179 w 826729"/>
              <a:gd name="connsiteY147" fmla="*/ 1828800 h 2331573"/>
              <a:gd name="connsiteX148" fmla="*/ 350479 w 826729"/>
              <a:gd name="connsiteY148" fmla="*/ 1847850 h 2331573"/>
              <a:gd name="connsiteX149" fmla="*/ 331429 w 826729"/>
              <a:gd name="connsiteY149" fmla="*/ 1854200 h 2331573"/>
              <a:gd name="connsiteX150" fmla="*/ 306029 w 826729"/>
              <a:gd name="connsiteY150" fmla="*/ 1879600 h 2331573"/>
              <a:gd name="connsiteX151" fmla="*/ 286979 w 826729"/>
              <a:gd name="connsiteY151" fmla="*/ 1917700 h 2331573"/>
              <a:gd name="connsiteX152" fmla="*/ 267929 w 826729"/>
              <a:gd name="connsiteY152" fmla="*/ 1924050 h 2331573"/>
              <a:gd name="connsiteX153" fmla="*/ 229829 w 826729"/>
              <a:gd name="connsiteY153" fmla="*/ 1949450 h 2331573"/>
              <a:gd name="connsiteX154" fmla="*/ 191729 w 826729"/>
              <a:gd name="connsiteY154" fmla="*/ 1962150 h 2331573"/>
              <a:gd name="connsiteX155" fmla="*/ 153629 w 826729"/>
              <a:gd name="connsiteY155" fmla="*/ 1987550 h 2331573"/>
              <a:gd name="connsiteX156" fmla="*/ 134579 w 826729"/>
              <a:gd name="connsiteY156" fmla="*/ 2000250 h 2331573"/>
              <a:gd name="connsiteX157" fmla="*/ 115529 w 826729"/>
              <a:gd name="connsiteY157" fmla="*/ 2006600 h 2331573"/>
              <a:gd name="connsiteX158" fmla="*/ 77429 w 826729"/>
              <a:gd name="connsiteY158" fmla="*/ 2025650 h 2331573"/>
              <a:gd name="connsiteX159" fmla="*/ 64729 w 826729"/>
              <a:gd name="connsiteY159" fmla="*/ 2044700 h 2331573"/>
              <a:gd name="connsiteX160" fmla="*/ 64729 w 826729"/>
              <a:gd name="connsiteY160" fmla="*/ 2063750 h 2331573"/>
              <a:gd name="connsiteX161" fmla="*/ 96479 w 826729"/>
              <a:gd name="connsiteY161" fmla="*/ 2057400 h 2331573"/>
              <a:gd name="connsiteX162" fmla="*/ 159979 w 826729"/>
              <a:gd name="connsiteY162" fmla="*/ 2070100 h 2331573"/>
              <a:gd name="connsiteX163" fmla="*/ 172679 w 826729"/>
              <a:gd name="connsiteY163" fmla="*/ 2089150 h 2331573"/>
              <a:gd name="connsiteX164" fmla="*/ 210779 w 826729"/>
              <a:gd name="connsiteY164" fmla="*/ 2101850 h 2331573"/>
              <a:gd name="connsiteX165" fmla="*/ 229829 w 826729"/>
              <a:gd name="connsiteY165" fmla="*/ 2114550 h 2331573"/>
              <a:gd name="connsiteX166" fmla="*/ 242529 w 826729"/>
              <a:gd name="connsiteY166" fmla="*/ 2133600 h 2331573"/>
              <a:gd name="connsiteX167" fmla="*/ 236179 w 826729"/>
              <a:gd name="connsiteY167" fmla="*/ 2190750 h 2331573"/>
              <a:gd name="connsiteX168" fmla="*/ 217129 w 826729"/>
              <a:gd name="connsiteY168" fmla="*/ 2203450 h 2331573"/>
              <a:gd name="connsiteX169" fmla="*/ 179029 w 826729"/>
              <a:gd name="connsiteY169" fmla="*/ 2216150 h 2331573"/>
              <a:gd name="connsiteX170" fmla="*/ 140929 w 826729"/>
              <a:gd name="connsiteY170" fmla="*/ 2235200 h 2331573"/>
              <a:gd name="connsiteX171" fmla="*/ 83779 w 826729"/>
              <a:gd name="connsiteY171" fmla="*/ 2260600 h 2331573"/>
              <a:gd name="connsiteX172" fmla="*/ 64729 w 826729"/>
              <a:gd name="connsiteY172" fmla="*/ 2266950 h 2331573"/>
              <a:gd name="connsiteX173" fmla="*/ 179029 w 826729"/>
              <a:gd name="connsiteY173" fmla="*/ 2286000 h 2331573"/>
              <a:gd name="connsiteX174" fmla="*/ 204429 w 826729"/>
              <a:gd name="connsiteY174" fmla="*/ 2292350 h 2331573"/>
              <a:gd name="connsiteX175" fmla="*/ 261579 w 826729"/>
              <a:gd name="connsiteY175" fmla="*/ 2298700 h 2331573"/>
              <a:gd name="connsiteX176" fmla="*/ 280629 w 826729"/>
              <a:gd name="connsiteY176" fmla="*/ 2305050 h 2331573"/>
              <a:gd name="connsiteX177" fmla="*/ 363179 w 826729"/>
              <a:gd name="connsiteY177" fmla="*/ 2317750 h 2331573"/>
              <a:gd name="connsiteX178" fmla="*/ 515579 w 826729"/>
              <a:gd name="connsiteY178" fmla="*/ 2330450 h 2331573"/>
              <a:gd name="connsiteX179" fmla="*/ 642579 w 826729"/>
              <a:gd name="connsiteY179" fmla="*/ 2324100 h 2331573"/>
              <a:gd name="connsiteX180" fmla="*/ 731479 w 826729"/>
              <a:gd name="connsiteY180" fmla="*/ 2298700 h 2331573"/>
              <a:gd name="connsiteX181" fmla="*/ 807679 w 826729"/>
              <a:gd name="connsiteY181" fmla="*/ 2292350 h 2331573"/>
              <a:gd name="connsiteX182" fmla="*/ 826729 w 826729"/>
              <a:gd name="connsiteY182" fmla="*/ 2286000 h 23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826729" h="2331573" fill="norm" stroke="1" extrusionOk="0">
                <a:moveTo>
                  <a:pt x="826729" y="31750"/>
                </a:moveTo>
                <a:cubicBezTo>
                  <a:pt x="782550" y="14078"/>
                  <a:pt x="805793" y="22655"/>
                  <a:pt x="756879" y="6350"/>
                </a:cubicBezTo>
                <a:lnTo>
                  <a:pt x="737829" y="0"/>
                </a:lnTo>
                <a:cubicBezTo>
                  <a:pt x="720805" y="1419"/>
                  <a:pt x="668517" y="-269"/>
                  <a:pt x="642579" y="12700"/>
                </a:cubicBezTo>
                <a:cubicBezTo>
                  <a:pt x="618335" y="24822"/>
                  <a:pt x="620342" y="37026"/>
                  <a:pt x="585429" y="38100"/>
                </a:cubicBezTo>
                <a:lnTo>
                  <a:pt x="172679" y="50800"/>
                </a:lnTo>
                <a:cubicBezTo>
                  <a:pt x="118084" y="87196"/>
                  <a:pt x="187159" y="43560"/>
                  <a:pt x="134579" y="69850"/>
                </a:cubicBezTo>
                <a:cubicBezTo>
                  <a:pt x="127753" y="73263"/>
                  <a:pt x="122503" y="79450"/>
                  <a:pt x="115529" y="82550"/>
                </a:cubicBezTo>
                <a:cubicBezTo>
                  <a:pt x="103296" y="87987"/>
                  <a:pt x="90129" y="91017"/>
                  <a:pt x="77429" y="95250"/>
                </a:cubicBezTo>
                <a:lnTo>
                  <a:pt x="58379" y="101600"/>
                </a:lnTo>
                <a:cubicBezTo>
                  <a:pt x="162775" y="136399"/>
                  <a:pt x="83098" y="113895"/>
                  <a:pt x="306029" y="120650"/>
                </a:cubicBezTo>
                <a:cubicBezTo>
                  <a:pt x="312379" y="122767"/>
                  <a:pt x="319092" y="124007"/>
                  <a:pt x="325079" y="127000"/>
                </a:cubicBezTo>
                <a:cubicBezTo>
                  <a:pt x="331905" y="130413"/>
                  <a:pt x="336693" y="137984"/>
                  <a:pt x="344129" y="139700"/>
                </a:cubicBezTo>
                <a:cubicBezTo>
                  <a:pt x="364856" y="144483"/>
                  <a:pt x="386462" y="143933"/>
                  <a:pt x="407629" y="146050"/>
                </a:cubicBezTo>
                <a:cubicBezTo>
                  <a:pt x="416096" y="148167"/>
                  <a:pt x="429965" y="144228"/>
                  <a:pt x="433029" y="152400"/>
                </a:cubicBezTo>
                <a:cubicBezTo>
                  <a:pt x="437999" y="165653"/>
                  <a:pt x="428659" y="204156"/>
                  <a:pt x="413979" y="215900"/>
                </a:cubicBezTo>
                <a:cubicBezTo>
                  <a:pt x="409838" y="219213"/>
                  <a:pt x="371188" y="228185"/>
                  <a:pt x="369529" y="228600"/>
                </a:cubicBezTo>
                <a:cubicBezTo>
                  <a:pt x="363179" y="232833"/>
                  <a:pt x="357305" y="237887"/>
                  <a:pt x="350479" y="241300"/>
                </a:cubicBezTo>
                <a:cubicBezTo>
                  <a:pt x="314420" y="259329"/>
                  <a:pt x="261141" y="243257"/>
                  <a:pt x="229829" y="241300"/>
                </a:cubicBezTo>
                <a:cubicBezTo>
                  <a:pt x="163545" y="219205"/>
                  <a:pt x="205082" y="227646"/>
                  <a:pt x="102829" y="234950"/>
                </a:cubicBezTo>
                <a:cubicBezTo>
                  <a:pt x="109179" y="239183"/>
                  <a:pt x="117111" y="241691"/>
                  <a:pt x="121879" y="247650"/>
                </a:cubicBezTo>
                <a:cubicBezTo>
                  <a:pt x="126060" y="252877"/>
                  <a:pt x="123496" y="261967"/>
                  <a:pt x="128229" y="266700"/>
                </a:cubicBezTo>
                <a:cubicBezTo>
                  <a:pt x="139022" y="277493"/>
                  <a:pt x="155536" y="281307"/>
                  <a:pt x="166329" y="292100"/>
                </a:cubicBezTo>
                <a:cubicBezTo>
                  <a:pt x="190775" y="316546"/>
                  <a:pt x="177907" y="306169"/>
                  <a:pt x="204429" y="323850"/>
                </a:cubicBezTo>
                <a:cubicBezTo>
                  <a:pt x="208662" y="330200"/>
                  <a:pt x="211733" y="337504"/>
                  <a:pt x="217129" y="342900"/>
                </a:cubicBezTo>
                <a:cubicBezTo>
                  <a:pt x="222525" y="348296"/>
                  <a:pt x="231411" y="349641"/>
                  <a:pt x="236179" y="355600"/>
                </a:cubicBezTo>
                <a:cubicBezTo>
                  <a:pt x="240360" y="360827"/>
                  <a:pt x="238816" y="369081"/>
                  <a:pt x="242529" y="374650"/>
                </a:cubicBezTo>
                <a:cubicBezTo>
                  <a:pt x="247510" y="382122"/>
                  <a:pt x="261579" y="384720"/>
                  <a:pt x="261579" y="393700"/>
                </a:cubicBezTo>
                <a:cubicBezTo>
                  <a:pt x="261579" y="400393"/>
                  <a:pt x="248879" y="389467"/>
                  <a:pt x="242529" y="387350"/>
                </a:cubicBezTo>
                <a:cubicBezTo>
                  <a:pt x="164684" y="390594"/>
                  <a:pt x="114113" y="387607"/>
                  <a:pt x="45679" y="400050"/>
                </a:cubicBezTo>
                <a:cubicBezTo>
                  <a:pt x="37093" y="401611"/>
                  <a:pt x="28746" y="404283"/>
                  <a:pt x="20279" y="406400"/>
                </a:cubicBezTo>
                <a:cubicBezTo>
                  <a:pt x="18162" y="412750"/>
                  <a:pt x="11443" y="419235"/>
                  <a:pt x="13929" y="425450"/>
                </a:cubicBezTo>
                <a:cubicBezTo>
                  <a:pt x="16763" y="432536"/>
                  <a:pt x="25543" y="436434"/>
                  <a:pt x="32979" y="438150"/>
                </a:cubicBezTo>
                <a:cubicBezTo>
                  <a:pt x="53706" y="442933"/>
                  <a:pt x="75324" y="442273"/>
                  <a:pt x="96479" y="444500"/>
                </a:cubicBezTo>
                <a:lnTo>
                  <a:pt x="153629" y="450850"/>
                </a:lnTo>
                <a:cubicBezTo>
                  <a:pt x="170562" y="455083"/>
                  <a:pt x="187313" y="460127"/>
                  <a:pt x="204429" y="463550"/>
                </a:cubicBezTo>
                <a:cubicBezTo>
                  <a:pt x="215012" y="465667"/>
                  <a:pt x="225766" y="467060"/>
                  <a:pt x="236179" y="469900"/>
                </a:cubicBezTo>
                <a:cubicBezTo>
                  <a:pt x="249094" y="473422"/>
                  <a:pt x="261579" y="478367"/>
                  <a:pt x="274279" y="482600"/>
                </a:cubicBezTo>
                <a:lnTo>
                  <a:pt x="293329" y="488950"/>
                </a:lnTo>
                <a:cubicBezTo>
                  <a:pt x="342012" y="486833"/>
                  <a:pt x="390793" y="486337"/>
                  <a:pt x="439379" y="482600"/>
                </a:cubicBezTo>
                <a:cubicBezTo>
                  <a:pt x="511419" y="477058"/>
                  <a:pt x="365065" y="462912"/>
                  <a:pt x="502879" y="482600"/>
                </a:cubicBezTo>
                <a:cubicBezTo>
                  <a:pt x="516023" y="522033"/>
                  <a:pt x="509803" y="482951"/>
                  <a:pt x="490179" y="514350"/>
                </a:cubicBezTo>
                <a:cubicBezTo>
                  <a:pt x="483084" y="525702"/>
                  <a:pt x="488618" y="545024"/>
                  <a:pt x="477479" y="552450"/>
                </a:cubicBezTo>
                <a:cubicBezTo>
                  <a:pt x="464779" y="560917"/>
                  <a:pt x="453859" y="573023"/>
                  <a:pt x="439379" y="577850"/>
                </a:cubicBezTo>
                <a:cubicBezTo>
                  <a:pt x="375358" y="599190"/>
                  <a:pt x="474663" y="566630"/>
                  <a:pt x="394929" y="590550"/>
                </a:cubicBezTo>
                <a:cubicBezTo>
                  <a:pt x="330477" y="609886"/>
                  <a:pt x="382947" y="598026"/>
                  <a:pt x="325079" y="609600"/>
                </a:cubicBezTo>
                <a:cubicBezTo>
                  <a:pt x="299679" y="607483"/>
                  <a:pt x="274020" y="607440"/>
                  <a:pt x="248879" y="603250"/>
                </a:cubicBezTo>
                <a:cubicBezTo>
                  <a:pt x="235674" y="601049"/>
                  <a:pt x="210779" y="590550"/>
                  <a:pt x="210779" y="590550"/>
                </a:cubicBezTo>
                <a:cubicBezTo>
                  <a:pt x="164212" y="592667"/>
                  <a:pt x="117575" y="593579"/>
                  <a:pt x="71079" y="596900"/>
                </a:cubicBezTo>
                <a:cubicBezTo>
                  <a:pt x="58237" y="597817"/>
                  <a:pt x="43692" y="596108"/>
                  <a:pt x="32979" y="603250"/>
                </a:cubicBezTo>
                <a:cubicBezTo>
                  <a:pt x="27410" y="606963"/>
                  <a:pt x="45593" y="607761"/>
                  <a:pt x="52029" y="609600"/>
                </a:cubicBezTo>
                <a:cubicBezTo>
                  <a:pt x="60420" y="611998"/>
                  <a:pt x="68871" y="614238"/>
                  <a:pt x="77429" y="615950"/>
                </a:cubicBezTo>
                <a:cubicBezTo>
                  <a:pt x="107947" y="622054"/>
                  <a:pt x="135113" y="624748"/>
                  <a:pt x="166329" y="628650"/>
                </a:cubicBezTo>
                <a:cubicBezTo>
                  <a:pt x="172679" y="630767"/>
                  <a:pt x="179392" y="632007"/>
                  <a:pt x="185379" y="635000"/>
                </a:cubicBezTo>
                <a:cubicBezTo>
                  <a:pt x="192205" y="638413"/>
                  <a:pt x="199033" y="642304"/>
                  <a:pt x="204429" y="647700"/>
                </a:cubicBezTo>
                <a:cubicBezTo>
                  <a:pt x="216739" y="660010"/>
                  <a:pt x="218314" y="670306"/>
                  <a:pt x="223479" y="685800"/>
                </a:cubicBezTo>
                <a:lnTo>
                  <a:pt x="198079" y="723900"/>
                </a:lnTo>
                <a:cubicBezTo>
                  <a:pt x="193846" y="730250"/>
                  <a:pt x="190775" y="737554"/>
                  <a:pt x="185379" y="742950"/>
                </a:cubicBezTo>
                <a:cubicBezTo>
                  <a:pt x="173416" y="754913"/>
                  <a:pt x="160702" y="765137"/>
                  <a:pt x="153629" y="781050"/>
                </a:cubicBezTo>
                <a:cubicBezTo>
                  <a:pt x="148192" y="793283"/>
                  <a:pt x="145162" y="806450"/>
                  <a:pt x="140929" y="819150"/>
                </a:cubicBezTo>
                <a:cubicBezTo>
                  <a:pt x="138812" y="825500"/>
                  <a:pt x="135892" y="831636"/>
                  <a:pt x="134579" y="838200"/>
                </a:cubicBezTo>
                <a:cubicBezTo>
                  <a:pt x="132462" y="848783"/>
                  <a:pt x="130847" y="859479"/>
                  <a:pt x="128229" y="869950"/>
                </a:cubicBezTo>
                <a:cubicBezTo>
                  <a:pt x="126606" y="876444"/>
                  <a:pt x="123718" y="882564"/>
                  <a:pt x="121879" y="889000"/>
                </a:cubicBezTo>
                <a:cubicBezTo>
                  <a:pt x="119481" y="897391"/>
                  <a:pt x="117646" y="905933"/>
                  <a:pt x="115529" y="914400"/>
                </a:cubicBezTo>
                <a:cubicBezTo>
                  <a:pt x="119762" y="920750"/>
                  <a:pt x="120656" y="932503"/>
                  <a:pt x="128229" y="933450"/>
                </a:cubicBezTo>
                <a:cubicBezTo>
                  <a:pt x="141513" y="935110"/>
                  <a:pt x="153077" y="922643"/>
                  <a:pt x="166329" y="920750"/>
                </a:cubicBezTo>
                <a:lnTo>
                  <a:pt x="210779" y="914400"/>
                </a:lnTo>
                <a:cubicBezTo>
                  <a:pt x="217129" y="908050"/>
                  <a:pt x="224848" y="902822"/>
                  <a:pt x="229829" y="895350"/>
                </a:cubicBezTo>
                <a:cubicBezTo>
                  <a:pt x="233542" y="889781"/>
                  <a:pt x="234340" y="882736"/>
                  <a:pt x="236179" y="876300"/>
                </a:cubicBezTo>
                <a:cubicBezTo>
                  <a:pt x="238892" y="866805"/>
                  <a:pt x="243804" y="842000"/>
                  <a:pt x="248879" y="831850"/>
                </a:cubicBezTo>
                <a:cubicBezTo>
                  <a:pt x="252292" y="825024"/>
                  <a:pt x="255620" y="817568"/>
                  <a:pt x="261579" y="812800"/>
                </a:cubicBezTo>
                <a:cubicBezTo>
                  <a:pt x="266806" y="808619"/>
                  <a:pt x="274642" y="809443"/>
                  <a:pt x="280629" y="806450"/>
                </a:cubicBezTo>
                <a:cubicBezTo>
                  <a:pt x="329868" y="781831"/>
                  <a:pt x="270846" y="803361"/>
                  <a:pt x="318729" y="787400"/>
                </a:cubicBezTo>
                <a:cubicBezTo>
                  <a:pt x="337779" y="789517"/>
                  <a:pt x="356973" y="790599"/>
                  <a:pt x="375879" y="793750"/>
                </a:cubicBezTo>
                <a:cubicBezTo>
                  <a:pt x="382481" y="794850"/>
                  <a:pt x="389702" y="795919"/>
                  <a:pt x="394929" y="800100"/>
                </a:cubicBezTo>
                <a:cubicBezTo>
                  <a:pt x="400888" y="804868"/>
                  <a:pt x="404216" y="812324"/>
                  <a:pt x="407629" y="819150"/>
                </a:cubicBezTo>
                <a:cubicBezTo>
                  <a:pt x="410622" y="825137"/>
                  <a:pt x="411862" y="831850"/>
                  <a:pt x="413979" y="838200"/>
                </a:cubicBezTo>
                <a:cubicBezTo>
                  <a:pt x="413186" y="850101"/>
                  <a:pt x="416429" y="922200"/>
                  <a:pt x="401279" y="952500"/>
                </a:cubicBezTo>
                <a:cubicBezTo>
                  <a:pt x="397866" y="959326"/>
                  <a:pt x="393975" y="966154"/>
                  <a:pt x="388579" y="971550"/>
                </a:cubicBezTo>
                <a:cubicBezTo>
                  <a:pt x="383183" y="976946"/>
                  <a:pt x="375879" y="980017"/>
                  <a:pt x="369529" y="984250"/>
                </a:cubicBezTo>
                <a:cubicBezTo>
                  <a:pt x="353568" y="1032133"/>
                  <a:pt x="376955" y="974968"/>
                  <a:pt x="344129" y="1016000"/>
                </a:cubicBezTo>
                <a:cubicBezTo>
                  <a:pt x="319499" y="1046788"/>
                  <a:pt x="360293" y="1027545"/>
                  <a:pt x="318729" y="1041400"/>
                </a:cubicBezTo>
                <a:cubicBezTo>
                  <a:pt x="307552" y="1074930"/>
                  <a:pt x="317948" y="1056737"/>
                  <a:pt x="274279" y="1085850"/>
                </a:cubicBezTo>
                <a:cubicBezTo>
                  <a:pt x="267929" y="1090083"/>
                  <a:pt x="262713" y="1097053"/>
                  <a:pt x="255229" y="1098550"/>
                </a:cubicBezTo>
                <a:cubicBezTo>
                  <a:pt x="246432" y="1100309"/>
                  <a:pt x="215412" y="1105148"/>
                  <a:pt x="204429" y="1111250"/>
                </a:cubicBezTo>
                <a:cubicBezTo>
                  <a:pt x="191086" y="1118663"/>
                  <a:pt x="179029" y="1128183"/>
                  <a:pt x="166329" y="1136650"/>
                </a:cubicBezTo>
                <a:lnTo>
                  <a:pt x="147279" y="1149350"/>
                </a:lnTo>
                <a:cubicBezTo>
                  <a:pt x="143046" y="1155700"/>
                  <a:pt x="140538" y="1163632"/>
                  <a:pt x="134579" y="1168400"/>
                </a:cubicBezTo>
                <a:cubicBezTo>
                  <a:pt x="129352" y="1172581"/>
                  <a:pt x="121516" y="1171757"/>
                  <a:pt x="115529" y="1174750"/>
                </a:cubicBezTo>
                <a:cubicBezTo>
                  <a:pt x="108703" y="1178163"/>
                  <a:pt x="102829" y="1183217"/>
                  <a:pt x="96479" y="1187450"/>
                </a:cubicBezTo>
                <a:cubicBezTo>
                  <a:pt x="148762" y="1213592"/>
                  <a:pt x="92750" y="1189244"/>
                  <a:pt x="179029" y="1206500"/>
                </a:cubicBezTo>
                <a:cubicBezTo>
                  <a:pt x="192156" y="1209125"/>
                  <a:pt x="204429" y="1214967"/>
                  <a:pt x="217129" y="1219200"/>
                </a:cubicBezTo>
                <a:lnTo>
                  <a:pt x="236179" y="1225550"/>
                </a:lnTo>
                <a:cubicBezTo>
                  <a:pt x="332077" y="1218173"/>
                  <a:pt x="292547" y="1227927"/>
                  <a:pt x="356829" y="1206500"/>
                </a:cubicBezTo>
                <a:lnTo>
                  <a:pt x="375879" y="1200150"/>
                </a:lnTo>
                <a:lnTo>
                  <a:pt x="394929" y="1193800"/>
                </a:lnTo>
                <a:cubicBezTo>
                  <a:pt x="403726" y="1195559"/>
                  <a:pt x="441572" y="1193572"/>
                  <a:pt x="433029" y="1219200"/>
                </a:cubicBezTo>
                <a:cubicBezTo>
                  <a:pt x="430189" y="1227719"/>
                  <a:pt x="421068" y="1232737"/>
                  <a:pt x="413979" y="1238250"/>
                </a:cubicBezTo>
                <a:cubicBezTo>
                  <a:pt x="401931" y="1247621"/>
                  <a:pt x="375879" y="1263650"/>
                  <a:pt x="375879" y="1263650"/>
                </a:cubicBezTo>
                <a:cubicBezTo>
                  <a:pt x="367412" y="1276350"/>
                  <a:pt x="363179" y="1293283"/>
                  <a:pt x="350479" y="1301750"/>
                </a:cubicBezTo>
                <a:cubicBezTo>
                  <a:pt x="337779" y="1310217"/>
                  <a:pt x="326859" y="1322323"/>
                  <a:pt x="312379" y="1327150"/>
                </a:cubicBezTo>
                <a:lnTo>
                  <a:pt x="255229" y="1346200"/>
                </a:lnTo>
                <a:lnTo>
                  <a:pt x="236179" y="1352550"/>
                </a:lnTo>
                <a:cubicBezTo>
                  <a:pt x="229829" y="1354667"/>
                  <a:pt x="223789" y="1358234"/>
                  <a:pt x="217129" y="1358900"/>
                </a:cubicBezTo>
                <a:cubicBezTo>
                  <a:pt x="195962" y="1361017"/>
                  <a:pt x="174737" y="1362612"/>
                  <a:pt x="153629" y="1365250"/>
                </a:cubicBezTo>
                <a:cubicBezTo>
                  <a:pt x="131964" y="1367958"/>
                  <a:pt x="105453" y="1373615"/>
                  <a:pt x="83779" y="1377950"/>
                </a:cubicBezTo>
                <a:cubicBezTo>
                  <a:pt x="96479" y="1390650"/>
                  <a:pt x="106935" y="1406087"/>
                  <a:pt x="121879" y="1416050"/>
                </a:cubicBezTo>
                <a:cubicBezTo>
                  <a:pt x="128229" y="1420283"/>
                  <a:pt x="133955" y="1425650"/>
                  <a:pt x="140929" y="1428750"/>
                </a:cubicBezTo>
                <a:cubicBezTo>
                  <a:pt x="184046" y="1447913"/>
                  <a:pt x="202174" y="1443379"/>
                  <a:pt x="255229" y="1447800"/>
                </a:cubicBezTo>
                <a:cubicBezTo>
                  <a:pt x="303112" y="1463761"/>
                  <a:pt x="244090" y="1442231"/>
                  <a:pt x="293329" y="1466850"/>
                </a:cubicBezTo>
                <a:cubicBezTo>
                  <a:pt x="299316" y="1469843"/>
                  <a:pt x="306029" y="1471083"/>
                  <a:pt x="312379" y="1473200"/>
                </a:cubicBezTo>
                <a:cubicBezTo>
                  <a:pt x="320846" y="1479550"/>
                  <a:pt x="328590" y="1486999"/>
                  <a:pt x="337779" y="1492250"/>
                </a:cubicBezTo>
                <a:cubicBezTo>
                  <a:pt x="343591" y="1495571"/>
                  <a:pt x="352096" y="1493867"/>
                  <a:pt x="356829" y="1498600"/>
                </a:cubicBezTo>
                <a:cubicBezTo>
                  <a:pt x="367622" y="1509393"/>
                  <a:pt x="373762" y="1524000"/>
                  <a:pt x="382229" y="1536700"/>
                </a:cubicBezTo>
                <a:cubicBezTo>
                  <a:pt x="399910" y="1563222"/>
                  <a:pt x="389533" y="1550354"/>
                  <a:pt x="413979" y="1574800"/>
                </a:cubicBezTo>
                <a:cubicBezTo>
                  <a:pt x="407629" y="1579033"/>
                  <a:pt x="402169" y="1585087"/>
                  <a:pt x="394929" y="1587500"/>
                </a:cubicBezTo>
                <a:cubicBezTo>
                  <a:pt x="382715" y="1591571"/>
                  <a:pt x="369575" y="1592029"/>
                  <a:pt x="356829" y="1593850"/>
                </a:cubicBezTo>
                <a:cubicBezTo>
                  <a:pt x="276098" y="1605383"/>
                  <a:pt x="334920" y="1594422"/>
                  <a:pt x="274279" y="1606550"/>
                </a:cubicBezTo>
                <a:cubicBezTo>
                  <a:pt x="255229" y="1604433"/>
                  <a:pt x="235313" y="1606261"/>
                  <a:pt x="217129" y="1600200"/>
                </a:cubicBezTo>
                <a:cubicBezTo>
                  <a:pt x="202649" y="1595373"/>
                  <a:pt x="191729" y="1583267"/>
                  <a:pt x="179029" y="1574800"/>
                </a:cubicBezTo>
                <a:lnTo>
                  <a:pt x="121879" y="1536700"/>
                </a:lnTo>
                <a:cubicBezTo>
                  <a:pt x="91690" y="1516574"/>
                  <a:pt x="110069" y="1526413"/>
                  <a:pt x="64729" y="1511300"/>
                </a:cubicBezTo>
                <a:lnTo>
                  <a:pt x="45679" y="1504950"/>
                </a:lnTo>
                <a:cubicBezTo>
                  <a:pt x="50844" y="1520444"/>
                  <a:pt x="52419" y="1530740"/>
                  <a:pt x="64729" y="1543050"/>
                </a:cubicBezTo>
                <a:cubicBezTo>
                  <a:pt x="70125" y="1548446"/>
                  <a:pt x="77429" y="1551517"/>
                  <a:pt x="83779" y="1555750"/>
                </a:cubicBezTo>
                <a:cubicBezTo>
                  <a:pt x="94956" y="1589280"/>
                  <a:pt x="86416" y="1569231"/>
                  <a:pt x="115529" y="1612900"/>
                </a:cubicBezTo>
                <a:cubicBezTo>
                  <a:pt x="119762" y="1619250"/>
                  <a:pt x="122833" y="1626554"/>
                  <a:pt x="128229" y="1631950"/>
                </a:cubicBezTo>
                <a:cubicBezTo>
                  <a:pt x="134579" y="1638300"/>
                  <a:pt x="141766" y="1643911"/>
                  <a:pt x="147279" y="1651000"/>
                </a:cubicBezTo>
                <a:cubicBezTo>
                  <a:pt x="156650" y="1663048"/>
                  <a:pt x="172679" y="1689100"/>
                  <a:pt x="172679" y="1689100"/>
                </a:cubicBezTo>
                <a:cubicBezTo>
                  <a:pt x="166329" y="1693333"/>
                  <a:pt x="159492" y="1696914"/>
                  <a:pt x="153629" y="1701800"/>
                </a:cubicBezTo>
                <a:cubicBezTo>
                  <a:pt x="132563" y="1719355"/>
                  <a:pt x="139178" y="1721726"/>
                  <a:pt x="115529" y="1733550"/>
                </a:cubicBezTo>
                <a:cubicBezTo>
                  <a:pt x="109542" y="1736543"/>
                  <a:pt x="102829" y="1737783"/>
                  <a:pt x="96479" y="1739900"/>
                </a:cubicBezTo>
                <a:cubicBezTo>
                  <a:pt x="92246" y="1746250"/>
                  <a:pt x="89522" y="1753924"/>
                  <a:pt x="83779" y="1758950"/>
                </a:cubicBezTo>
                <a:cubicBezTo>
                  <a:pt x="72292" y="1769001"/>
                  <a:pt x="45679" y="1784350"/>
                  <a:pt x="45679" y="1784350"/>
                </a:cubicBezTo>
                <a:lnTo>
                  <a:pt x="20279" y="1860550"/>
                </a:lnTo>
                <a:cubicBezTo>
                  <a:pt x="18162" y="1866900"/>
                  <a:pt x="17642" y="1874031"/>
                  <a:pt x="13929" y="1879600"/>
                </a:cubicBezTo>
                <a:cubicBezTo>
                  <a:pt x="9696" y="1885950"/>
                  <a:pt x="-4167" y="1893254"/>
                  <a:pt x="1229" y="1898650"/>
                </a:cubicBezTo>
                <a:cubicBezTo>
                  <a:pt x="7400" y="1904821"/>
                  <a:pt x="18238" y="1894698"/>
                  <a:pt x="26629" y="1892300"/>
                </a:cubicBezTo>
                <a:cubicBezTo>
                  <a:pt x="70961" y="1879634"/>
                  <a:pt x="14270" y="1890437"/>
                  <a:pt x="90129" y="1879600"/>
                </a:cubicBezTo>
                <a:lnTo>
                  <a:pt x="147279" y="1860550"/>
                </a:lnTo>
                <a:cubicBezTo>
                  <a:pt x="153629" y="1858433"/>
                  <a:pt x="160760" y="1857913"/>
                  <a:pt x="166329" y="1854200"/>
                </a:cubicBezTo>
                <a:cubicBezTo>
                  <a:pt x="172679" y="1849967"/>
                  <a:pt x="178405" y="1844600"/>
                  <a:pt x="185379" y="1841500"/>
                </a:cubicBezTo>
                <a:cubicBezTo>
                  <a:pt x="197612" y="1836063"/>
                  <a:pt x="212340" y="1836226"/>
                  <a:pt x="223479" y="1828800"/>
                </a:cubicBezTo>
                <a:cubicBezTo>
                  <a:pt x="229829" y="1824567"/>
                  <a:pt x="235235" y="1818344"/>
                  <a:pt x="242529" y="1816100"/>
                </a:cubicBezTo>
                <a:cubicBezTo>
                  <a:pt x="277033" y="1805483"/>
                  <a:pt x="314941" y="1802973"/>
                  <a:pt x="350479" y="1797050"/>
                </a:cubicBezTo>
                <a:cubicBezTo>
                  <a:pt x="361125" y="1795276"/>
                  <a:pt x="371646" y="1792817"/>
                  <a:pt x="382229" y="1790700"/>
                </a:cubicBezTo>
                <a:cubicBezTo>
                  <a:pt x="388579" y="1792817"/>
                  <a:pt x="401279" y="1790357"/>
                  <a:pt x="401279" y="1797050"/>
                </a:cubicBezTo>
                <a:cubicBezTo>
                  <a:pt x="401279" y="1805199"/>
                  <a:pt x="368926" y="1824969"/>
                  <a:pt x="363179" y="1828800"/>
                </a:cubicBezTo>
                <a:cubicBezTo>
                  <a:pt x="358946" y="1835150"/>
                  <a:pt x="356438" y="1843082"/>
                  <a:pt x="350479" y="1847850"/>
                </a:cubicBezTo>
                <a:cubicBezTo>
                  <a:pt x="345252" y="1852031"/>
                  <a:pt x="336162" y="1849467"/>
                  <a:pt x="331429" y="1854200"/>
                </a:cubicBezTo>
                <a:cubicBezTo>
                  <a:pt x="297562" y="1888067"/>
                  <a:pt x="356829" y="1862667"/>
                  <a:pt x="306029" y="1879600"/>
                </a:cubicBezTo>
                <a:cubicBezTo>
                  <a:pt x="301846" y="1892149"/>
                  <a:pt x="298170" y="1908748"/>
                  <a:pt x="286979" y="1917700"/>
                </a:cubicBezTo>
                <a:cubicBezTo>
                  <a:pt x="281752" y="1921881"/>
                  <a:pt x="273780" y="1920799"/>
                  <a:pt x="267929" y="1924050"/>
                </a:cubicBezTo>
                <a:cubicBezTo>
                  <a:pt x="254586" y="1931463"/>
                  <a:pt x="244309" y="1944623"/>
                  <a:pt x="229829" y="1949450"/>
                </a:cubicBezTo>
                <a:cubicBezTo>
                  <a:pt x="217129" y="1953683"/>
                  <a:pt x="202868" y="1954724"/>
                  <a:pt x="191729" y="1962150"/>
                </a:cubicBezTo>
                <a:lnTo>
                  <a:pt x="153629" y="1987550"/>
                </a:lnTo>
                <a:cubicBezTo>
                  <a:pt x="147279" y="1991783"/>
                  <a:pt x="141819" y="1997837"/>
                  <a:pt x="134579" y="2000250"/>
                </a:cubicBezTo>
                <a:cubicBezTo>
                  <a:pt x="128229" y="2002367"/>
                  <a:pt x="121516" y="2003607"/>
                  <a:pt x="115529" y="2006600"/>
                </a:cubicBezTo>
                <a:cubicBezTo>
                  <a:pt x="66290" y="2031219"/>
                  <a:pt x="125312" y="2009689"/>
                  <a:pt x="77429" y="2025650"/>
                </a:cubicBezTo>
                <a:cubicBezTo>
                  <a:pt x="73196" y="2032000"/>
                  <a:pt x="70688" y="2039932"/>
                  <a:pt x="64729" y="2044700"/>
                </a:cubicBezTo>
                <a:cubicBezTo>
                  <a:pt x="46804" y="2059040"/>
                  <a:pt x="30572" y="2040979"/>
                  <a:pt x="64729" y="2063750"/>
                </a:cubicBezTo>
                <a:cubicBezTo>
                  <a:pt x="75312" y="2061633"/>
                  <a:pt x="85686" y="2057400"/>
                  <a:pt x="96479" y="2057400"/>
                </a:cubicBezTo>
                <a:cubicBezTo>
                  <a:pt x="125665" y="2057400"/>
                  <a:pt x="136519" y="2062280"/>
                  <a:pt x="159979" y="2070100"/>
                </a:cubicBezTo>
                <a:cubicBezTo>
                  <a:pt x="164212" y="2076450"/>
                  <a:pt x="166207" y="2085105"/>
                  <a:pt x="172679" y="2089150"/>
                </a:cubicBezTo>
                <a:cubicBezTo>
                  <a:pt x="184031" y="2096245"/>
                  <a:pt x="199640" y="2094424"/>
                  <a:pt x="210779" y="2101850"/>
                </a:cubicBezTo>
                <a:lnTo>
                  <a:pt x="229829" y="2114550"/>
                </a:lnTo>
                <a:cubicBezTo>
                  <a:pt x="234062" y="2120900"/>
                  <a:pt x="241895" y="2125995"/>
                  <a:pt x="242529" y="2133600"/>
                </a:cubicBezTo>
                <a:cubicBezTo>
                  <a:pt x="244121" y="2152701"/>
                  <a:pt x="242729" y="2172737"/>
                  <a:pt x="236179" y="2190750"/>
                </a:cubicBezTo>
                <a:cubicBezTo>
                  <a:pt x="233571" y="2197922"/>
                  <a:pt x="224103" y="2200350"/>
                  <a:pt x="217129" y="2203450"/>
                </a:cubicBezTo>
                <a:cubicBezTo>
                  <a:pt x="204896" y="2208887"/>
                  <a:pt x="190168" y="2208724"/>
                  <a:pt x="179029" y="2216150"/>
                </a:cubicBezTo>
                <a:cubicBezTo>
                  <a:pt x="124434" y="2252546"/>
                  <a:pt x="193509" y="2208910"/>
                  <a:pt x="140929" y="2235200"/>
                </a:cubicBezTo>
                <a:cubicBezTo>
                  <a:pt x="80552" y="2265389"/>
                  <a:pt x="182073" y="2227835"/>
                  <a:pt x="83779" y="2260600"/>
                </a:cubicBezTo>
                <a:lnTo>
                  <a:pt x="64729" y="2266950"/>
                </a:lnTo>
                <a:cubicBezTo>
                  <a:pt x="111951" y="2298432"/>
                  <a:pt x="69092" y="2274428"/>
                  <a:pt x="179029" y="2286000"/>
                </a:cubicBezTo>
                <a:cubicBezTo>
                  <a:pt x="187708" y="2286914"/>
                  <a:pt x="195803" y="2291023"/>
                  <a:pt x="204429" y="2292350"/>
                </a:cubicBezTo>
                <a:cubicBezTo>
                  <a:pt x="223373" y="2295265"/>
                  <a:pt x="242529" y="2296583"/>
                  <a:pt x="261579" y="2298700"/>
                </a:cubicBezTo>
                <a:cubicBezTo>
                  <a:pt x="267929" y="2300817"/>
                  <a:pt x="274095" y="2303598"/>
                  <a:pt x="280629" y="2305050"/>
                </a:cubicBezTo>
                <a:cubicBezTo>
                  <a:pt x="296488" y="2308574"/>
                  <a:pt x="349000" y="2315724"/>
                  <a:pt x="363179" y="2317750"/>
                </a:cubicBezTo>
                <a:cubicBezTo>
                  <a:pt x="421437" y="2337169"/>
                  <a:pt x="395548" y="2330450"/>
                  <a:pt x="515579" y="2330450"/>
                </a:cubicBezTo>
                <a:cubicBezTo>
                  <a:pt x="557965" y="2330450"/>
                  <a:pt x="600246" y="2326217"/>
                  <a:pt x="642579" y="2324100"/>
                </a:cubicBezTo>
                <a:cubicBezTo>
                  <a:pt x="664623" y="2316752"/>
                  <a:pt x="710217" y="2300472"/>
                  <a:pt x="731479" y="2298700"/>
                </a:cubicBezTo>
                <a:lnTo>
                  <a:pt x="807679" y="2292350"/>
                </a:lnTo>
                <a:lnTo>
                  <a:pt x="826729" y="2286000"/>
                </a:lnTo>
              </a:path>
            </a:pathLst>
          </a:custGeom>
          <a:gradFill>
            <a:gsLst>
              <a:gs pos="0">
                <a:srgbClr val="EE6060">
                  <a:alpha val="75000"/>
                </a:srgbClr>
              </a:gs>
              <a:gs pos="100000">
                <a:srgbClr val="FFFF00">
                  <a:alpha val="7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11" name="Полилиния 110" hidden="0"/>
          <p:cNvSpPr/>
          <p:nvPr isPhoto="0" userDrawn="0"/>
        </p:nvSpPr>
        <p:spPr bwMode="auto">
          <a:xfrm flipH="1">
            <a:off x="6286338" y="4053826"/>
            <a:ext cx="526164" cy="1742741"/>
          </a:xfrm>
          <a:custGeom>
            <a:avLst/>
            <a:gdLst>
              <a:gd name="connsiteX0" fmla="*/ 826729 w 826729"/>
              <a:gd name="connsiteY0" fmla="*/ 31750 h 2331573"/>
              <a:gd name="connsiteX1" fmla="*/ 756879 w 826729"/>
              <a:gd name="connsiteY1" fmla="*/ 6350 h 2331573"/>
              <a:gd name="connsiteX2" fmla="*/ 737829 w 826729"/>
              <a:gd name="connsiteY2" fmla="*/ 0 h 2331573"/>
              <a:gd name="connsiteX3" fmla="*/ 642579 w 826729"/>
              <a:gd name="connsiteY3" fmla="*/ 12700 h 2331573"/>
              <a:gd name="connsiteX4" fmla="*/ 585429 w 826729"/>
              <a:gd name="connsiteY4" fmla="*/ 38100 h 2331573"/>
              <a:gd name="connsiteX5" fmla="*/ 172679 w 826729"/>
              <a:gd name="connsiteY5" fmla="*/ 50800 h 2331573"/>
              <a:gd name="connsiteX6" fmla="*/ 134579 w 826729"/>
              <a:gd name="connsiteY6" fmla="*/ 69850 h 2331573"/>
              <a:gd name="connsiteX7" fmla="*/ 115529 w 826729"/>
              <a:gd name="connsiteY7" fmla="*/ 82550 h 2331573"/>
              <a:gd name="connsiteX8" fmla="*/ 77429 w 826729"/>
              <a:gd name="connsiteY8" fmla="*/ 95250 h 2331573"/>
              <a:gd name="connsiteX9" fmla="*/ 58379 w 826729"/>
              <a:gd name="connsiteY9" fmla="*/ 101600 h 2331573"/>
              <a:gd name="connsiteX10" fmla="*/ 306029 w 826729"/>
              <a:gd name="connsiteY10" fmla="*/ 120650 h 2331573"/>
              <a:gd name="connsiteX11" fmla="*/ 325079 w 826729"/>
              <a:gd name="connsiteY11" fmla="*/ 127000 h 2331573"/>
              <a:gd name="connsiteX12" fmla="*/ 344129 w 826729"/>
              <a:gd name="connsiteY12" fmla="*/ 139700 h 2331573"/>
              <a:gd name="connsiteX13" fmla="*/ 407629 w 826729"/>
              <a:gd name="connsiteY13" fmla="*/ 146050 h 2331573"/>
              <a:gd name="connsiteX14" fmla="*/ 433029 w 826729"/>
              <a:gd name="connsiteY14" fmla="*/ 152400 h 2331573"/>
              <a:gd name="connsiteX15" fmla="*/ 413979 w 826729"/>
              <a:gd name="connsiteY15" fmla="*/ 215900 h 2331573"/>
              <a:gd name="connsiteX16" fmla="*/ 369529 w 826729"/>
              <a:gd name="connsiteY16" fmla="*/ 228600 h 2331573"/>
              <a:gd name="connsiteX17" fmla="*/ 350479 w 826729"/>
              <a:gd name="connsiteY17" fmla="*/ 241300 h 2331573"/>
              <a:gd name="connsiteX18" fmla="*/ 229829 w 826729"/>
              <a:gd name="connsiteY18" fmla="*/ 241300 h 2331573"/>
              <a:gd name="connsiteX19" fmla="*/ 102829 w 826729"/>
              <a:gd name="connsiteY19" fmla="*/ 234950 h 2331573"/>
              <a:gd name="connsiteX20" fmla="*/ 121879 w 826729"/>
              <a:gd name="connsiteY20" fmla="*/ 247650 h 2331573"/>
              <a:gd name="connsiteX21" fmla="*/ 128229 w 826729"/>
              <a:gd name="connsiteY21" fmla="*/ 266700 h 2331573"/>
              <a:gd name="connsiteX22" fmla="*/ 166329 w 826729"/>
              <a:gd name="connsiteY22" fmla="*/ 292100 h 2331573"/>
              <a:gd name="connsiteX23" fmla="*/ 204429 w 826729"/>
              <a:gd name="connsiteY23" fmla="*/ 323850 h 2331573"/>
              <a:gd name="connsiteX24" fmla="*/ 217129 w 826729"/>
              <a:gd name="connsiteY24" fmla="*/ 342900 h 2331573"/>
              <a:gd name="connsiteX25" fmla="*/ 236179 w 826729"/>
              <a:gd name="connsiteY25" fmla="*/ 355600 h 2331573"/>
              <a:gd name="connsiteX26" fmla="*/ 242529 w 826729"/>
              <a:gd name="connsiteY26" fmla="*/ 374650 h 2331573"/>
              <a:gd name="connsiteX27" fmla="*/ 261579 w 826729"/>
              <a:gd name="connsiteY27" fmla="*/ 393700 h 2331573"/>
              <a:gd name="connsiteX28" fmla="*/ 242529 w 826729"/>
              <a:gd name="connsiteY28" fmla="*/ 387350 h 2331573"/>
              <a:gd name="connsiteX29" fmla="*/ 45679 w 826729"/>
              <a:gd name="connsiteY29" fmla="*/ 400050 h 2331573"/>
              <a:gd name="connsiteX30" fmla="*/ 20279 w 826729"/>
              <a:gd name="connsiteY30" fmla="*/ 406400 h 2331573"/>
              <a:gd name="connsiteX31" fmla="*/ 13929 w 826729"/>
              <a:gd name="connsiteY31" fmla="*/ 425450 h 2331573"/>
              <a:gd name="connsiteX32" fmla="*/ 32979 w 826729"/>
              <a:gd name="connsiteY32" fmla="*/ 438150 h 2331573"/>
              <a:gd name="connsiteX33" fmla="*/ 96479 w 826729"/>
              <a:gd name="connsiteY33" fmla="*/ 444500 h 2331573"/>
              <a:gd name="connsiteX34" fmla="*/ 153629 w 826729"/>
              <a:gd name="connsiteY34" fmla="*/ 450850 h 2331573"/>
              <a:gd name="connsiteX35" fmla="*/ 204429 w 826729"/>
              <a:gd name="connsiteY35" fmla="*/ 463550 h 2331573"/>
              <a:gd name="connsiteX36" fmla="*/ 236179 w 826729"/>
              <a:gd name="connsiteY36" fmla="*/ 469900 h 2331573"/>
              <a:gd name="connsiteX37" fmla="*/ 274279 w 826729"/>
              <a:gd name="connsiteY37" fmla="*/ 482600 h 2331573"/>
              <a:gd name="connsiteX38" fmla="*/ 293329 w 826729"/>
              <a:gd name="connsiteY38" fmla="*/ 488950 h 2331573"/>
              <a:gd name="connsiteX39" fmla="*/ 439379 w 826729"/>
              <a:gd name="connsiteY39" fmla="*/ 482600 h 2331573"/>
              <a:gd name="connsiteX40" fmla="*/ 502879 w 826729"/>
              <a:gd name="connsiteY40" fmla="*/ 482600 h 2331573"/>
              <a:gd name="connsiteX41" fmla="*/ 490179 w 826729"/>
              <a:gd name="connsiteY41" fmla="*/ 514350 h 2331573"/>
              <a:gd name="connsiteX42" fmla="*/ 477479 w 826729"/>
              <a:gd name="connsiteY42" fmla="*/ 552450 h 2331573"/>
              <a:gd name="connsiteX43" fmla="*/ 439379 w 826729"/>
              <a:gd name="connsiteY43" fmla="*/ 577850 h 2331573"/>
              <a:gd name="connsiteX44" fmla="*/ 394929 w 826729"/>
              <a:gd name="connsiteY44" fmla="*/ 590550 h 2331573"/>
              <a:gd name="connsiteX45" fmla="*/ 325079 w 826729"/>
              <a:gd name="connsiteY45" fmla="*/ 609600 h 2331573"/>
              <a:gd name="connsiteX46" fmla="*/ 248879 w 826729"/>
              <a:gd name="connsiteY46" fmla="*/ 603250 h 2331573"/>
              <a:gd name="connsiteX47" fmla="*/ 210779 w 826729"/>
              <a:gd name="connsiteY47" fmla="*/ 590550 h 2331573"/>
              <a:gd name="connsiteX48" fmla="*/ 71079 w 826729"/>
              <a:gd name="connsiteY48" fmla="*/ 596900 h 2331573"/>
              <a:gd name="connsiteX49" fmla="*/ 32979 w 826729"/>
              <a:gd name="connsiteY49" fmla="*/ 603250 h 2331573"/>
              <a:gd name="connsiteX50" fmla="*/ 52029 w 826729"/>
              <a:gd name="connsiteY50" fmla="*/ 609600 h 2331573"/>
              <a:gd name="connsiteX51" fmla="*/ 77429 w 826729"/>
              <a:gd name="connsiteY51" fmla="*/ 615950 h 2331573"/>
              <a:gd name="connsiteX52" fmla="*/ 166329 w 826729"/>
              <a:gd name="connsiteY52" fmla="*/ 628650 h 2331573"/>
              <a:gd name="connsiteX53" fmla="*/ 185379 w 826729"/>
              <a:gd name="connsiteY53" fmla="*/ 635000 h 2331573"/>
              <a:gd name="connsiteX54" fmla="*/ 204429 w 826729"/>
              <a:gd name="connsiteY54" fmla="*/ 647700 h 2331573"/>
              <a:gd name="connsiteX55" fmla="*/ 223479 w 826729"/>
              <a:gd name="connsiteY55" fmla="*/ 685800 h 2331573"/>
              <a:gd name="connsiteX56" fmla="*/ 198079 w 826729"/>
              <a:gd name="connsiteY56" fmla="*/ 723900 h 2331573"/>
              <a:gd name="connsiteX57" fmla="*/ 185379 w 826729"/>
              <a:gd name="connsiteY57" fmla="*/ 742950 h 2331573"/>
              <a:gd name="connsiteX58" fmla="*/ 153629 w 826729"/>
              <a:gd name="connsiteY58" fmla="*/ 781050 h 2331573"/>
              <a:gd name="connsiteX59" fmla="*/ 140929 w 826729"/>
              <a:gd name="connsiteY59" fmla="*/ 819150 h 2331573"/>
              <a:gd name="connsiteX60" fmla="*/ 134579 w 826729"/>
              <a:gd name="connsiteY60" fmla="*/ 838200 h 2331573"/>
              <a:gd name="connsiteX61" fmla="*/ 128229 w 826729"/>
              <a:gd name="connsiteY61" fmla="*/ 869950 h 2331573"/>
              <a:gd name="connsiteX62" fmla="*/ 121879 w 826729"/>
              <a:gd name="connsiteY62" fmla="*/ 889000 h 2331573"/>
              <a:gd name="connsiteX63" fmla="*/ 115529 w 826729"/>
              <a:gd name="connsiteY63" fmla="*/ 914400 h 2331573"/>
              <a:gd name="connsiteX64" fmla="*/ 128229 w 826729"/>
              <a:gd name="connsiteY64" fmla="*/ 933450 h 2331573"/>
              <a:gd name="connsiteX65" fmla="*/ 166329 w 826729"/>
              <a:gd name="connsiteY65" fmla="*/ 920750 h 2331573"/>
              <a:gd name="connsiteX66" fmla="*/ 210779 w 826729"/>
              <a:gd name="connsiteY66" fmla="*/ 914400 h 2331573"/>
              <a:gd name="connsiteX67" fmla="*/ 229829 w 826729"/>
              <a:gd name="connsiteY67" fmla="*/ 895350 h 2331573"/>
              <a:gd name="connsiteX68" fmla="*/ 236179 w 826729"/>
              <a:gd name="connsiteY68" fmla="*/ 876300 h 2331573"/>
              <a:gd name="connsiteX69" fmla="*/ 248879 w 826729"/>
              <a:gd name="connsiteY69" fmla="*/ 831850 h 2331573"/>
              <a:gd name="connsiteX70" fmla="*/ 261579 w 826729"/>
              <a:gd name="connsiteY70" fmla="*/ 812800 h 2331573"/>
              <a:gd name="connsiteX71" fmla="*/ 280629 w 826729"/>
              <a:gd name="connsiteY71" fmla="*/ 806450 h 2331573"/>
              <a:gd name="connsiteX72" fmla="*/ 318729 w 826729"/>
              <a:gd name="connsiteY72" fmla="*/ 787400 h 2331573"/>
              <a:gd name="connsiteX73" fmla="*/ 375879 w 826729"/>
              <a:gd name="connsiteY73" fmla="*/ 793750 h 2331573"/>
              <a:gd name="connsiteX74" fmla="*/ 394929 w 826729"/>
              <a:gd name="connsiteY74" fmla="*/ 800100 h 2331573"/>
              <a:gd name="connsiteX75" fmla="*/ 407629 w 826729"/>
              <a:gd name="connsiteY75" fmla="*/ 819150 h 2331573"/>
              <a:gd name="connsiteX76" fmla="*/ 413979 w 826729"/>
              <a:gd name="connsiteY76" fmla="*/ 838200 h 2331573"/>
              <a:gd name="connsiteX77" fmla="*/ 401279 w 826729"/>
              <a:gd name="connsiteY77" fmla="*/ 952500 h 2331573"/>
              <a:gd name="connsiteX78" fmla="*/ 388579 w 826729"/>
              <a:gd name="connsiteY78" fmla="*/ 971550 h 2331573"/>
              <a:gd name="connsiteX79" fmla="*/ 369529 w 826729"/>
              <a:gd name="connsiteY79" fmla="*/ 984250 h 2331573"/>
              <a:gd name="connsiteX80" fmla="*/ 344129 w 826729"/>
              <a:gd name="connsiteY80" fmla="*/ 1016000 h 2331573"/>
              <a:gd name="connsiteX81" fmla="*/ 318729 w 826729"/>
              <a:gd name="connsiteY81" fmla="*/ 1041400 h 2331573"/>
              <a:gd name="connsiteX82" fmla="*/ 274279 w 826729"/>
              <a:gd name="connsiteY82" fmla="*/ 1085850 h 2331573"/>
              <a:gd name="connsiteX83" fmla="*/ 255229 w 826729"/>
              <a:gd name="connsiteY83" fmla="*/ 1098550 h 2331573"/>
              <a:gd name="connsiteX84" fmla="*/ 204429 w 826729"/>
              <a:gd name="connsiteY84" fmla="*/ 1111250 h 2331573"/>
              <a:gd name="connsiteX85" fmla="*/ 166329 w 826729"/>
              <a:gd name="connsiteY85" fmla="*/ 1136650 h 2331573"/>
              <a:gd name="connsiteX86" fmla="*/ 147279 w 826729"/>
              <a:gd name="connsiteY86" fmla="*/ 1149350 h 2331573"/>
              <a:gd name="connsiteX87" fmla="*/ 134579 w 826729"/>
              <a:gd name="connsiteY87" fmla="*/ 1168400 h 2331573"/>
              <a:gd name="connsiteX88" fmla="*/ 115529 w 826729"/>
              <a:gd name="connsiteY88" fmla="*/ 1174750 h 2331573"/>
              <a:gd name="connsiteX89" fmla="*/ 96479 w 826729"/>
              <a:gd name="connsiteY89" fmla="*/ 1187450 h 2331573"/>
              <a:gd name="connsiteX90" fmla="*/ 179029 w 826729"/>
              <a:gd name="connsiteY90" fmla="*/ 1206500 h 2331573"/>
              <a:gd name="connsiteX91" fmla="*/ 217129 w 826729"/>
              <a:gd name="connsiteY91" fmla="*/ 1219200 h 2331573"/>
              <a:gd name="connsiteX92" fmla="*/ 236179 w 826729"/>
              <a:gd name="connsiteY92" fmla="*/ 1225550 h 2331573"/>
              <a:gd name="connsiteX93" fmla="*/ 356829 w 826729"/>
              <a:gd name="connsiteY93" fmla="*/ 1206500 h 2331573"/>
              <a:gd name="connsiteX94" fmla="*/ 375879 w 826729"/>
              <a:gd name="connsiteY94" fmla="*/ 1200150 h 2331573"/>
              <a:gd name="connsiteX95" fmla="*/ 394929 w 826729"/>
              <a:gd name="connsiteY95" fmla="*/ 1193800 h 2331573"/>
              <a:gd name="connsiteX96" fmla="*/ 433029 w 826729"/>
              <a:gd name="connsiteY96" fmla="*/ 1219200 h 2331573"/>
              <a:gd name="connsiteX97" fmla="*/ 413979 w 826729"/>
              <a:gd name="connsiteY97" fmla="*/ 1238250 h 2331573"/>
              <a:gd name="connsiteX98" fmla="*/ 375879 w 826729"/>
              <a:gd name="connsiteY98" fmla="*/ 1263650 h 2331573"/>
              <a:gd name="connsiteX99" fmla="*/ 350479 w 826729"/>
              <a:gd name="connsiteY99" fmla="*/ 1301750 h 2331573"/>
              <a:gd name="connsiteX100" fmla="*/ 312379 w 826729"/>
              <a:gd name="connsiteY100" fmla="*/ 1327150 h 2331573"/>
              <a:gd name="connsiteX101" fmla="*/ 255229 w 826729"/>
              <a:gd name="connsiteY101" fmla="*/ 1346200 h 2331573"/>
              <a:gd name="connsiteX102" fmla="*/ 236179 w 826729"/>
              <a:gd name="connsiteY102" fmla="*/ 1352550 h 2331573"/>
              <a:gd name="connsiteX103" fmla="*/ 217129 w 826729"/>
              <a:gd name="connsiteY103" fmla="*/ 1358900 h 2331573"/>
              <a:gd name="connsiteX104" fmla="*/ 153629 w 826729"/>
              <a:gd name="connsiteY104" fmla="*/ 1365250 h 2331573"/>
              <a:gd name="connsiteX105" fmla="*/ 83779 w 826729"/>
              <a:gd name="connsiteY105" fmla="*/ 1377950 h 2331573"/>
              <a:gd name="connsiteX106" fmla="*/ 121879 w 826729"/>
              <a:gd name="connsiteY106" fmla="*/ 1416050 h 2331573"/>
              <a:gd name="connsiteX107" fmla="*/ 140929 w 826729"/>
              <a:gd name="connsiteY107" fmla="*/ 1428750 h 2331573"/>
              <a:gd name="connsiteX108" fmla="*/ 255229 w 826729"/>
              <a:gd name="connsiteY108" fmla="*/ 1447800 h 2331573"/>
              <a:gd name="connsiteX109" fmla="*/ 293329 w 826729"/>
              <a:gd name="connsiteY109" fmla="*/ 1466850 h 2331573"/>
              <a:gd name="connsiteX110" fmla="*/ 312379 w 826729"/>
              <a:gd name="connsiteY110" fmla="*/ 1473200 h 2331573"/>
              <a:gd name="connsiteX111" fmla="*/ 337779 w 826729"/>
              <a:gd name="connsiteY111" fmla="*/ 1492250 h 2331573"/>
              <a:gd name="connsiteX112" fmla="*/ 356829 w 826729"/>
              <a:gd name="connsiteY112" fmla="*/ 1498600 h 2331573"/>
              <a:gd name="connsiteX113" fmla="*/ 382229 w 826729"/>
              <a:gd name="connsiteY113" fmla="*/ 1536700 h 2331573"/>
              <a:gd name="connsiteX114" fmla="*/ 413979 w 826729"/>
              <a:gd name="connsiteY114" fmla="*/ 1574800 h 2331573"/>
              <a:gd name="connsiteX115" fmla="*/ 394929 w 826729"/>
              <a:gd name="connsiteY115" fmla="*/ 1587500 h 2331573"/>
              <a:gd name="connsiteX116" fmla="*/ 356829 w 826729"/>
              <a:gd name="connsiteY116" fmla="*/ 1593850 h 2331573"/>
              <a:gd name="connsiteX117" fmla="*/ 274279 w 826729"/>
              <a:gd name="connsiteY117" fmla="*/ 1606550 h 2331573"/>
              <a:gd name="connsiteX118" fmla="*/ 217129 w 826729"/>
              <a:gd name="connsiteY118" fmla="*/ 1600200 h 2331573"/>
              <a:gd name="connsiteX119" fmla="*/ 179029 w 826729"/>
              <a:gd name="connsiteY119" fmla="*/ 1574800 h 2331573"/>
              <a:gd name="connsiteX120" fmla="*/ 121879 w 826729"/>
              <a:gd name="connsiteY120" fmla="*/ 1536700 h 2331573"/>
              <a:gd name="connsiteX121" fmla="*/ 64729 w 826729"/>
              <a:gd name="connsiteY121" fmla="*/ 1511300 h 2331573"/>
              <a:gd name="connsiteX122" fmla="*/ 45679 w 826729"/>
              <a:gd name="connsiteY122" fmla="*/ 1504950 h 2331573"/>
              <a:gd name="connsiteX123" fmla="*/ 64729 w 826729"/>
              <a:gd name="connsiteY123" fmla="*/ 1543050 h 2331573"/>
              <a:gd name="connsiteX124" fmla="*/ 83779 w 826729"/>
              <a:gd name="connsiteY124" fmla="*/ 1555750 h 2331573"/>
              <a:gd name="connsiteX125" fmla="*/ 115529 w 826729"/>
              <a:gd name="connsiteY125" fmla="*/ 1612900 h 2331573"/>
              <a:gd name="connsiteX126" fmla="*/ 128229 w 826729"/>
              <a:gd name="connsiteY126" fmla="*/ 1631950 h 2331573"/>
              <a:gd name="connsiteX127" fmla="*/ 147279 w 826729"/>
              <a:gd name="connsiteY127" fmla="*/ 1651000 h 2331573"/>
              <a:gd name="connsiteX128" fmla="*/ 172679 w 826729"/>
              <a:gd name="connsiteY128" fmla="*/ 1689100 h 2331573"/>
              <a:gd name="connsiteX129" fmla="*/ 153629 w 826729"/>
              <a:gd name="connsiteY129" fmla="*/ 1701800 h 2331573"/>
              <a:gd name="connsiteX130" fmla="*/ 115529 w 826729"/>
              <a:gd name="connsiteY130" fmla="*/ 1733550 h 2331573"/>
              <a:gd name="connsiteX131" fmla="*/ 96479 w 826729"/>
              <a:gd name="connsiteY131" fmla="*/ 1739900 h 2331573"/>
              <a:gd name="connsiteX132" fmla="*/ 83779 w 826729"/>
              <a:gd name="connsiteY132" fmla="*/ 1758950 h 2331573"/>
              <a:gd name="connsiteX133" fmla="*/ 45679 w 826729"/>
              <a:gd name="connsiteY133" fmla="*/ 1784350 h 2331573"/>
              <a:gd name="connsiteX134" fmla="*/ 20279 w 826729"/>
              <a:gd name="connsiteY134" fmla="*/ 1860550 h 2331573"/>
              <a:gd name="connsiteX135" fmla="*/ 13929 w 826729"/>
              <a:gd name="connsiteY135" fmla="*/ 1879600 h 2331573"/>
              <a:gd name="connsiteX136" fmla="*/ 1229 w 826729"/>
              <a:gd name="connsiteY136" fmla="*/ 1898650 h 2331573"/>
              <a:gd name="connsiteX137" fmla="*/ 26629 w 826729"/>
              <a:gd name="connsiteY137" fmla="*/ 1892300 h 2331573"/>
              <a:gd name="connsiteX138" fmla="*/ 90129 w 826729"/>
              <a:gd name="connsiteY138" fmla="*/ 1879600 h 2331573"/>
              <a:gd name="connsiteX139" fmla="*/ 147279 w 826729"/>
              <a:gd name="connsiteY139" fmla="*/ 1860550 h 2331573"/>
              <a:gd name="connsiteX140" fmla="*/ 166329 w 826729"/>
              <a:gd name="connsiteY140" fmla="*/ 1854200 h 2331573"/>
              <a:gd name="connsiteX141" fmla="*/ 185379 w 826729"/>
              <a:gd name="connsiteY141" fmla="*/ 1841500 h 2331573"/>
              <a:gd name="connsiteX142" fmla="*/ 223479 w 826729"/>
              <a:gd name="connsiteY142" fmla="*/ 1828800 h 2331573"/>
              <a:gd name="connsiteX143" fmla="*/ 242529 w 826729"/>
              <a:gd name="connsiteY143" fmla="*/ 1816100 h 2331573"/>
              <a:gd name="connsiteX144" fmla="*/ 350479 w 826729"/>
              <a:gd name="connsiteY144" fmla="*/ 1797050 h 2331573"/>
              <a:gd name="connsiteX145" fmla="*/ 382229 w 826729"/>
              <a:gd name="connsiteY145" fmla="*/ 1790700 h 2331573"/>
              <a:gd name="connsiteX146" fmla="*/ 401279 w 826729"/>
              <a:gd name="connsiteY146" fmla="*/ 1797050 h 2331573"/>
              <a:gd name="connsiteX147" fmla="*/ 363179 w 826729"/>
              <a:gd name="connsiteY147" fmla="*/ 1828800 h 2331573"/>
              <a:gd name="connsiteX148" fmla="*/ 350479 w 826729"/>
              <a:gd name="connsiteY148" fmla="*/ 1847850 h 2331573"/>
              <a:gd name="connsiteX149" fmla="*/ 331429 w 826729"/>
              <a:gd name="connsiteY149" fmla="*/ 1854200 h 2331573"/>
              <a:gd name="connsiteX150" fmla="*/ 306029 w 826729"/>
              <a:gd name="connsiteY150" fmla="*/ 1879600 h 2331573"/>
              <a:gd name="connsiteX151" fmla="*/ 286979 w 826729"/>
              <a:gd name="connsiteY151" fmla="*/ 1917700 h 2331573"/>
              <a:gd name="connsiteX152" fmla="*/ 267929 w 826729"/>
              <a:gd name="connsiteY152" fmla="*/ 1924050 h 2331573"/>
              <a:gd name="connsiteX153" fmla="*/ 229829 w 826729"/>
              <a:gd name="connsiteY153" fmla="*/ 1949450 h 2331573"/>
              <a:gd name="connsiteX154" fmla="*/ 191729 w 826729"/>
              <a:gd name="connsiteY154" fmla="*/ 1962150 h 2331573"/>
              <a:gd name="connsiteX155" fmla="*/ 153629 w 826729"/>
              <a:gd name="connsiteY155" fmla="*/ 1987550 h 2331573"/>
              <a:gd name="connsiteX156" fmla="*/ 134579 w 826729"/>
              <a:gd name="connsiteY156" fmla="*/ 2000250 h 2331573"/>
              <a:gd name="connsiteX157" fmla="*/ 115529 w 826729"/>
              <a:gd name="connsiteY157" fmla="*/ 2006600 h 2331573"/>
              <a:gd name="connsiteX158" fmla="*/ 77429 w 826729"/>
              <a:gd name="connsiteY158" fmla="*/ 2025650 h 2331573"/>
              <a:gd name="connsiteX159" fmla="*/ 64729 w 826729"/>
              <a:gd name="connsiteY159" fmla="*/ 2044700 h 2331573"/>
              <a:gd name="connsiteX160" fmla="*/ 64729 w 826729"/>
              <a:gd name="connsiteY160" fmla="*/ 2063750 h 2331573"/>
              <a:gd name="connsiteX161" fmla="*/ 96479 w 826729"/>
              <a:gd name="connsiteY161" fmla="*/ 2057400 h 2331573"/>
              <a:gd name="connsiteX162" fmla="*/ 159979 w 826729"/>
              <a:gd name="connsiteY162" fmla="*/ 2070100 h 2331573"/>
              <a:gd name="connsiteX163" fmla="*/ 172679 w 826729"/>
              <a:gd name="connsiteY163" fmla="*/ 2089150 h 2331573"/>
              <a:gd name="connsiteX164" fmla="*/ 210779 w 826729"/>
              <a:gd name="connsiteY164" fmla="*/ 2101850 h 2331573"/>
              <a:gd name="connsiteX165" fmla="*/ 229829 w 826729"/>
              <a:gd name="connsiteY165" fmla="*/ 2114550 h 2331573"/>
              <a:gd name="connsiteX166" fmla="*/ 242529 w 826729"/>
              <a:gd name="connsiteY166" fmla="*/ 2133600 h 2331573"/>
              <a:gd name="connsiteX167" fmla="*/ 236179 w 826729"/>
              <a:gd name="connsiteY167" fmla="*/ 2190750 h 2331573"/>
              <a:gd name="connsiteX168" fmla="*/ 217129 w 826729"/>
              <a:gd name="connsiteY168" fmla="*/ 2203450 h 2331573"/>
              <a:gd name="connsiteX169" fmla="*/ 179029 w 826729"/>
              <a:gd name="connsiteY169" fmla="*/ 2216150 h 2331573"/>
              <a:gd name="connsiteX170" fmla="*/ 140929 w 826729"/>
              <a:gd name="connsiteY170" fmla="*/ 2235200 h 2331573"/>
              <a:gd name="connsiteX171" fmla="*/ 83779 w 826729"/>
              <a:gd name="connsiteY171" fmla="*/ 2260600 h 2331573"/>
              <a:gd name="connsiteX172" fmla="*/ 64729 w 826729"/>
              <a:gd name="connsiteY172" fmla="*/ 2266950 h 2331573"/>
              <a:gd name="connsiteX173" fmla="*/ 179029 w 826729"/>
              <a:gd name="connsiteY173" fmla="*/ 2286000 h 2331573"/>
              <a:gd name="connsiteX174" fmla="*/ 204429 w 826729"/>
              <a:gd name="connsiteY174" fmla="*/ 2292350 h 2331573"/>
              <a:gd name="connsiteX175" fmla="*/ 261579 w 826729"/>
              <a:gd name="connsiteY175" fmla="*/ 2298700 h 2331573"/>
              <a:gd name="connsiteX176" fmla="*/ 280629 w 826729"/>
              <a:gd name="connsiteY176" fmla="*/ 2305050 h 2331573"/>
              <a:gd name="connsiteX177" fmla="*/ 363179 w 826729"/>
              <a:gd name="connsiteY177" fmla="*/ 2317750 h 2331573"/>
              <a:gd name="connsiteX178" fmla="*/ 515579 w 826729"/>
              <a:gd name="connsiteY178" fmla="*/ 2330450 h 2331573"/>
              <a:gd name="connsiteX179" fmla="*/ 642579 w 826729"/>
              <a:gd name="connsiteY179" fmla="*/ 2324100 h 2331573"/>
              <a:gd name="connsiteX180" fmla="*/ 731479 w 826729"/>
              <a:gd name="connsiteY180" fmla="*/ 2298700 h 2331573"/>
              <a:gd name="connsiteX181" fmla="*/ 807679 w 826729"/>
              <a:gd name="connsiteY181" fmla="*/ 2292350 h 2331573"/>
              <a:gd name="connsiteX182" fmla="*/ 826729 w 826729"/>
              <a:gd name="connsiteY182" fmla="*/ 2286000 h 23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826729" h="2331573" fill="norm" stroke="1" extrusionOk="0">
                <a:moveTo>
                  <a:pt x="826729" y="31750"/>
                </a:moveTo>
                <a:cubicBezTo>
                  <a:pt x="782550" y="14078"/>
                  <a:pt x="805793" y="22655"/>
                  <a:pt x="756879" y="6350"/>
                </a:cubicBezTo>
                <a:lnTo>
                  <a:pt x="737829" y="0"/>
                </a:lnTo>
                <a:cubicBezTo>
                  <a:pt x="720805" y="1419"/>
                  <a:pt x="668517" y="-269"/>
                  <a:pt x="642579" y="12700"/>
                </a:cubicBezTo>
                <a:cubicBezTo>
                  <a:pt x="618335" y="24822"/>
                  <a:pt x="620342" y="37026"/>
                  <a:pt x="585429" y="38100"/>
                </a:cubicBezTo>
                <a:lnTo>
                  <a:pt x="172679" y="50800"/>
                </a:lnTo>
                <a:cubicBezTo>
                  <a:pt x="118084" y="87196"/>
                  <a:pt x="187159" y="43560"/>
                  <a:pt x="134579" y="69850"/>
                </a:cubicBezTo>
                <a:cubicBezTo>
                  <a:pt x="127753" y="73263"/>
                  <a:pt x="122503" y="79450"/>
                  <a:pt x="115529" y="82550"/>
                </a:cubicBezTo>
                <a:cubicBezTo>
                  <a:pt x="103296" y="87987"/>
                  <a:pt x="90129" y="91017"/>
                  <a:pt x="77429" y="95250"/>
                </a:cubicBezTo>
                <a:lnTo>
                  <a:pt x="58379" y="101600"/>
                </a:lnTo>
                <a:cubicBezTo>
                  <a:pt x="162775" y="136399"/>
                  <a:pt x="83098" y="113895"/>
                  <a:pt x="306029" y="120650"/>
                </a:cubicBezTo>
                <a:cubicBezTo>
                  <a:pt x="312379" y="122767"/>
                  <a:pt x="319092" y="124007"/>
                  <a:pt x="325079" y="127000"/>
                </a:cubicBezTo>
                <a:cubicBezTo>
                  <a:pt x="331905" y="130413"/>
                  <a:pt x="336693" y="137984"/>
                  <a:pt x="344129" y="139700"/>
                </a:cubicBezTo>
                <a:cubicBezTo>
                  <a:pt x="364856" y="144483"/>
                  <a:pt x="386462" y="143933"/>
                  <a:pt x="407629" y="146050"/>
                </a:cubicBezTo>
                <a:cubicBezTo>
                  <a:pt x="416096" y="148167"/>
                  <a:pt x="429965" y="144228"/>
                  <a:pt x="433029" y="152400"/>
                </a:cubicBezTo>
                <a:cubicBezTo>
                  <a:pt x="437999" y="165653"/>
                  <a:pt x="428659" y="204156"/>
                  <a:pt x="413979" y="215900"/>
                </a:cubicBezTo>
                <a:cubicBezTo>
                  <a:pt x="409838" y="219213"/>
                  <a:pt x="371188" y="228185"/>
                  <a:pt x="369529" y="228600"/>
                </a:cubicBezTo>
                <a:cubicBezTo>
                  <a:pt x="363179" y="232833"/>
                  <a:pt x="357305" y="237887"/>
                  <a:pt x="350479" y="241300"/>
                </a:cubicBezTo>
                <a:cubicBezTo>
                  <a:pt x="314420" y="259329"/>
                  <a:pt x="261141" y="243257"/>
                  <a:pt x="229829" y="241300"/>
                </a:cubicBezTo>
                <a:cubicBezTo>
                  <a:pt x="163545" y="219205"/>
                  <a:pt x="205082" y="227646"/>
                  <a:pt x="102829" y="234950"/>
                </a:cubicBezTo>
                <a:cubicBezTo>
                  <a:pt x="109179" y="239183"/>
                  <a:pt x="117111" y="241691"/>
                  <a:pt x="121879" y="247650"/>
                </a:cubicBezTo>
                <a:cubicBezTo>
                  <a:pt x="126060" y="252877"/>
                  <a:pt x="123496" y="261967"/>
                  <a:pt x="128229" y="266700"/>
                </a:cubicBezTo>
                <a:cubicBezTo>
                  <a:pt x="139022" y="277493"/>
                  <a:pt x="155536" y="281307"/>
                  <a:pt x="166329" y="292100"/>
                </a:cubicBezTo>
                <a:cubicBezTo>
                  <a:pt x="190775" y="316546"/>
                  <a:pt x="177907" y="306169"/>
                  <a:pt x="204429" y="323850"/>
                </a:cubicBezTo>
                <a:cubicBezTo>
                  <a:pt x="208662" y="330200"/>
                  <a:pt x="211733" y="337504"/>
                  <a:pt x="217129" y="342900"/>
                </a:cubicBezTo>
                <a:cubicBezTo>
                  <a:pt x="222525" y="348296"/>
                  <a:pt x="231411" y="349641"/>
                  <a:pt x="236179" y="355600"/>
                </a:cubicBezTo>
                <a:cubicBezTo>
                  <a:pt x="240360" y="360827"/>
                  <a:pt x="238816" y="369081"/>
                  <a:pt x="242529" y="374650"/>
                </a:cubicBezTo>
                <a:cubicBezTo>
                  <a:pt x="247510" y="382122"/>
                  <a:pt x="261579" y="384720"/>
                  <a:pt x="261579" y="393700"/>
                </a:cubicBezTo>
                <a:cubicBezTo>
                  <a:pt x="261579" y="400393"/>
                  <a:pt x="248879" y="389467"/>
                  <a:pt x="242529" y="387350"/>
                </a:cubicBezTo>
                <a:cubicBezTo>
                  <a:pt x="164684" y="390594"/>
                  <a:pt x="114113" y="387607"/>
                  <a:pt x="45679" y="400050"/>
                </a:cubicBezTo>
                <a:cubicBezTo>
                  <a:pt x="37093" y="401611"/>
                  <a:pt x="28746" y="404283"/>
                  <a:pt x="20279" y="406400"/>
                </a:cubicBezTo>
                <a:cubicBezTo>
                  <a:pt x="18162" y="412750"/>
                  <a:pt x="11443" y="419235"/>
                  <a:pt x="13929" y="425450"/>
                </a:cubicBezTo>
                <a:cubicBezTo>
                  <a:pt x="16763" y="432536"/>
                  <a:pt x="25543" y="436434"/>
                  <a:pt x="32979" y="438150"/>
                </a:cubicBezTo>
                <a:cubicBezTo>
                  <a:pt x="53706" y="442933"/>
                  <a:pt x="75324" y="442273"/>
                  <a:pt x="96479" y="444500"/>
                </a:cubicBezTo>
                <a:lnTo>
                  <a:pt x="153629" y="450850"/>
                </a:lnTo>
                <a:cubicBezTo>
                  <a:pt x="170562" y="455083"/>
                  <a:pt x="187313" y="460127"/>
                  <a:pt x="204429" y="463550"/>
                </a:cubicBezTo>
                <a:cubicBezTo>
                  <a:pt x="215012" y="465667"/>
                  <a:pt x="225766" y="467060"/>
                  <a:pt x="236179" y="469900"/>
                </a:cubicBezTo>
                <a:cubicBezTo>
                  <a:pt x="249094" y="473422"/>
                  <a:pt x="261579" y="478367"/>
                  <a:pt x="274279" y="482600"/>
                </a:cubicBezTo>
                <a:lnTo>
                  <a:pt x="293329" y="488950"/>
                </a:lnTo>
                <a:cubicBezTo>
                  <a:pt x="342012" y="486833"/>
                  <a:pt x="390793" y="486337"/>
                  <a:pt x="439379" y="482600"/>
                </a:cubicBezTo>
                <a:cubicBezTo>
                  <a:pt x="511419" y="477058"/>
                  <a:pt x="365065" y="462912"/>
                  <a:pt x="502879" y="482600"/>
                </a:cubicBezTo>
                <a:cubicBezTo>
                  <a:pt x="516023" y="522033"/>
                  <a:pt x="509803" y="482951"/>
                  <a:pt x="490179" y="514350"/>
                </a:cubicBezTo>
                <a:cubicBezTo>
                  <a:pt x="483084" y="525702"/>
                  <a:pt x="488618" y="545024"/>
                  <a:pt x="477479" y="552450"/>
                </a:cubicBezTo>
                <a:cubicBezTo>
                  <a:pt x="464779" y="560917"/>
                  <a:pt x="453859" y="573023"/>
                  <a:pt x="439379" y="577850"/>
                </a:cubicBezTo>
                <a:cubicBezTo>
                  <a:pt x="375358" y="599190"/>
                  <a:pt x="474663" y="566630"/>
                  <a:pt x="394929" y="590550"/>
                </a:cubicBezTo>
                <a:cubicBezTo>
                  <a:pt x="330477" y="609886"/>
                  <a:pt x="382947" y="598026"/>
                  <a:pt x="325079" y="609600"/>
                </a:cubicBezTo>
                <a:cubicBezTo>
                  <a:pt x="299679" y="607483"/>
                  <a:pt x="274020" y="607440"/>
                  <a:pt x="248879" y="603250"/>
                </a:cubicBezTo>
                <a:cubicBezTo>
                  <a:pt x="235674" y="601049"/>
                  <a:pt x="210779" y="590550"/>
                  <a:pt x="210779" y="590550"/>
                </a:cubicBezTo>
                <a:cubicBezTo>
                  <a:pt x="164212" y="592667"/>
                  <a:pt x="117575" y="593579"/>
                  <a:pt x="71079" y="596900"/>
                </a:cubicBezTo>
                <a:cubicBezTo>
                  <a:pt x="58237" y="597817"/>
                  <a:pt x="43692" y="596108"/>
                  <a:pt x="32979" y="603250"/>
                </a:cubicBezTo>
                <a:cubicBezTo>
                  <a:pt x="27410" y="606963"/>
                  <a:pt x="45593" y="607761"/>
                  <a:pt x="52029" y="609600"/>
                </a:cubicBezTo>
                <a:cubicBezTo>
                  <a:pt x="60420" y="611998"/>
                  <a:pt x="68871" y="614238"/>
                  <a:pt x="77429" y="615950"/>
                </a:cubicBezTo>
                <a:cubicBezTo>
                  <a:pt x="107947" y="622054"/>
                  <a:pt x="135113" y="624748"/>
                  <a:pt x="166329" y="628650"/>
                </a:cubicBezTo>
                <a:cubicBezTo>
                  <a:pt x="172679" y="630767"/>
                  <a:pt x="179392" y="632007"/>
                  <a:pt x="185379" y="635000"/>
                </a:cubicBezTo>
                <a:cubicBezTo>
                  <a:pt x="192205" y="638413"/>
                  <a:pt x="199033" y="642304"/>
                  <a:pt x="204429" y="647700"/>
                </a:cubicBezTo>
                <a:cubicBezTo>
                  <a:pt x="216739" y="660010"/>
                  <a:pt x="218314" y="670306"/>
                  <a:pt x="223479" y="685800"/>
                </a:cubicBezTo>
                <a:lnTo>
                  <a:pt x="198079" y="723900"/>
                </a:lnTo>
                <a:cubicBezTo>
                  <a:pt x="193846" y="730250"/>
                  <a:pt x="190775" y="737554"/>
                  <a:pt x="185379" y="742950"/>
                </a:cubicBezTo>
                <a:cubicBezTo>
                  <a:pt x="173416" y="754913"/>
                  <a:pt x="160702" y="765137"/>
                  <a:pt x="153629" y="781050"/>
                </a:cubicBezTo>
                <a:cubicBezTo>
                  <a:pt x="148192" y="793283"/>
                  <a:pt x="145162" y="806450"/>
                  <a:pt x="140929" y="819150"/>
                </a:cubicBezTo>
                <a:cubicBezTo>
                  <a:pt x="138812" y="825500"/>
                  <a:pt x="135892" y="831636"/>
                  <a:pt x="134579" y="838200"/>
                </a:cubicBezTo>
                <a:cubicBezTo>
                  <a:pt x="132462" y="848783"/>
                  <a:pt x="130847" y="859479"/>
                  <a:pt x="128229" y="869950"/>
                </a:cubicBezTo>
                <a:cubicBezTo>
                  <a:pt x="126606" y="876444"/>
                  <a:pt x="123718" y="882564"/>
                  <a:pt x="121879" y="889000"/>
                </a:cubicBezTo>
                <a:cubicBezTo>
                  <a:pt x="119481" y="897391"/>
                  <a:pt x="117646" y="905933"/>
                  <a:pt x="115529" y="914400"/>
                </a:cubicBezTo>
                <a:cubicBezTo>
                  <a:pt x="119762" y="920750"/>
                  <a:pt x="120656" y="932503"/>
                  <a:pt x="128229" y="933450"/>
                </a:cubicBezTo>
                <a:cubicBezTo>
                  <a:pt x="141513" y="935110"/>
                  <a:pt x="153077" y="922643"/>
                  <a:pt x="166329" y="920750"/>
                </a:cubicBezTo>
                <a:lnTo>
                  <a:pt x="210779" y="914400"/>
                </a:lnTo>
                <a:cubicBezTo>
                  <a:pt x="217129" y="908050"/>
                  <a:pt x="224848" y="902822"/>
                  <a:pt x="229829" y="895350"/>
                </a:cubicBezTo>
                <a:cubicBezTo>
                  <a:pt x="233542" y="889781"/>
                  <a:pt x="234340" y="882736"/>
                  <a:pt x="236179" y="876300"/>
                </a:cubicBezTo>
                <a:cubicBezTo>
                  <a:pt x="238892" y="866805"/>
                  <a:pt x="243804" y="842000"/>
                  <a:pt x="248879" y="831850"/>
                </a:cubicBezTo>
                <a:cubicBezTo>
                  <a:pt x="252292" y="825024"/>
                  <a:pt x="255620" y="817568"/>
                  <a:pt x="261579" y="812800"/>
                </a:cubicBezTo>
                <a:cubicBezTo>
                  <a:pt x="266806" y="808619"/>
                  <a:pt x="274642" y="809443"/>
                  <a:pt x="280629" y="806450"/>
                </a:cubicBezTo>
                <a:cubicBezTo>
                  <a:pt x="329868" y="781831"/>
                  <a:pt x="270846" y="803361"/>
                  <a:pt x="318729" y="787400"/>
                </a:cubicBezTo>
                <a:cubicBezTo>
                  <a:pt x="337779" y="789517"/>
                  <a:pt x="356973" y="790599"/>
                  <a:pt x="375879" y="793750"/>
                </a:cubicBezTo>
                <a:cubicBezTo>
                  <a:pt x="382481" y="794850"/>
                  <a:pt x="389702" y="795919"/>
                  <a:pt x="394929" y="800100"/>
                </a:cubicBezTo>
                <a:cubicBezTo>
                  <a:pt x="400888" y="804868"/>
                  <a:pt x="404216" y="812324"/>
                  <a:pt x="407629" y="819150"/>
                </a:cubicBezTo>
                <a:cubicBezTo>
                  <a:pt x="410622" y="825137"/>
                  <a:pt x="411862" y="831850"/>
                  <a:pt x="413979" y="838200"/>
                </a:cubicBezTo>
                <a:cubicBezTo>
                  <a:pt x="413186" y="850101"/>
                  <a:pt x="416429" y="922200"/>
                  <a:pt x="401279" y="952500"/>
                </a:cubicBezTo>
                <a:cubicBezTo>
                  <a:pt x="397866" y="959326"/>
                  <a:pt x="393975" y="966154"/>
                  <a:pt x="388579" y="971550"/>
                </a:cubicBezTo>
                <a:cubicBezTo>
                  <a:pt x="383183" y="976946"/>
                  <a:pt x="375879" y="980017"/>
                  <a:pt x="369529" y="984250"/>
                </a:cubicBezTo>
                <a:cubicBezTo>
                  <a:pt x="353568" y="1032133"/>
                  <a:pt x="376955" y="974968"/>
                  <a:pt x="344129" y="1016000"/>
                </a:cubicBezTo>
                <a:cubicBezTo>
                  <a:pt x="319499" y="1046788"/>
                  <a:pt x="360293" y="1027545"/>
                  <a:pt x="318729" y="1041400"/>
                </a:cubicBezTo>
                <a:cubicBezTo>
                  <a:pt x="307552" y="1074930"/>
                  <a:pt x="317948" y="1056737"/>
                  <a:pt x="274279" y="1085850"/>
                </a:cubicBezTo>
                <a:cubicBezTo>
                  <a:pt x="267929" y="1090083"/>
                  <a:pt x="262713" y="1097053"/>
                  <a:pt x="255229" y="1098550"/>
                </a:cubicBezTo>
                <a:cubicBezTo>
                  <a:pt x="246432" y="1100309"/>
                  <a:pt x="215412" y="1105148"/>
                  <a:pt x="204429" y="1111250"/>
                </a:cubicBezTo>
                <a:cubicBezTo>
                  <a:pt x="191086" y="1118663"/>
                  <a:pt x="179029" y="1128183"/>
                  <a:pt x="166329" y="1136650"/>
                </a:cubicBezTo>
                <a:lnTo>
                  <a:pt x="147279" y="1149350"/>
                </a:lnTo>
                <a:cubicBezTo>
                  <a:pt x="143046" y="1155700"/>
                  <a:pt x="140538" y="1163632"/>
                  <a:pt x="134579" y="1168400"/>
                </a:cubicBezTo>
                <a:cubicBezTo>
                  <a:pt x="129352" y="1172581"/>
                  <a:pt x="121516" y="1171757"/>
                  <a:pt x="115529" y="1174750"/>
                </a:cubicBezTo>
                <a:cubicBezTo>
                  <a:pt x="108703" y="1178163"/>
                  <a:pt x="102829" y="1183217"/>
                  <a:pt x="96479" y="1187450"/>
                </a:cubicBezTo>
                <a:cubicBezTo>
                  <a:pt x="148762" y="1213592"/>
                  <a:pt x="92750" y="1189244"/>
                  <a:pt x="179029" y="1206500"/>
                </a:cubicBezTo>
                <a:cubicBezTo>
                  <a:pt x="192156" y="1209125"/>
                  <a:pt x="204429" y="1214967"/>
                  <a:pt x="217129" y="1219200"/>
                </a:cubicBezTo>
                <a:lnTo>
                  <a:pt x="236179" y="1225550"/>
                </a:lnTo>
                <a:cubicBezTo>
                  <a:pt x="332077" y="1218173"/>
                  <a:pt x="292547" y="1227927"/>
                  <a:pt x="356829" y="1206500"/>
                </a:cubicBezTo>
                <a:lnTo>
                  <a:pt x="375879" y="1200150"/>
                </a:lnTo>
                <a:lnTo>
                  <a:pt x="394929" y="1193800"/>
                </a:lnTo>
                <a:cubicBezTo>
                  <a:pt x="403726" y="1195559"/>
                  <a:pt x="441572" y="1193572"/>
                  <a:pt x="433029" y="1219200"/>
                </a:cubicBezTo>
                <a:cubicBezTo>
                  <a:pt x="430189" y="1227719"/>
                  <a:pt x="421068" y="1232737"/>
                  <a:pt x="413979" y="1238250"/>
                </a:cubicBezTo>
                <a:cubicBezTo>
                  <a:pt x="401931" y="1247621"/>
                  <a:pt x="375879" y="1263650"/>
                  <a:pt x="375879" y="1263650"/>
                </a:cubicBezTo>
                <a:cubicBezTo>
                  <a:pt x="367412" y="1276350"/>
                  <a:pt x="363179" y="1293283"/>
                  <a:pt x="350479" y="1301750"/>
                </a:cubicBezTo>
                <a:cubicBezTo>
                  <a:pt x="337779" y="1310217"/>
                  <a:pt x="326859" y="1322323"/>
                  <a:pt x="312379" y="1327150"/>
                </a:cubicBezTo>
                <a:lnTo>
                  <a:pt x="255229" y="1346200"/>
                </a:lnTo>
                <a:lnTo>
                  <a:pt x="236179" y="1352550"/>
                </a:lnTo>
                <a:cubicBezTo>
                  <a:pt x="229829" y="1354667"/>
                  <a:pt x="223789" y="1358234"/>
                  <a:pt x="217129" y="1358900"/>
                </a:cubicBezTo>
                <a:cubicBezTo>
                  <a:pt x="195962" y="1361017"/>
                  <a:pt x="174737" y="1362612"/>
                  <a:pt x="153629" y="1365250"/>
                </a:cubicBezTo>
                <a:cubicBezTo>
                  <a:pt x="131964" y="1367958"/>
                  <a:pt x="105453" y="1373615"/>
                  <a:pt x="83779" y="1377950"/>
                </a:cubicBezTo>
                <a:cubicBezTo>
                  <a:pt x="96479" y="1390650"/>
                  <a:pt x="106935" y="1406087"/>
                  <a:pt x="121879" y="1416050"/>
                </a:cubicBezTo>
                <a:cubicBezTo>
                  <a:pt x="128229" y="1420283"/>
                  <a:pt x="133955" y="1425650"/>
                  <a:pt x="140929" y="1428750"/>
                </a:cubicBezTo>
                <a:cubicBezTo>
                  <a:pt x="184046" y="1447913"/>
                  <a:pt x="202174" y="1443379"/>
                  <a:pt x="255229" y="1447800"/>
                </a:cubicBezTo>
                <a:cubicBezTo>
                  <a:pt x="303112" y="1463761"/>
                  <a:pt x="244090" y="1442231"/>
                  <a:pt x="293329" y="1466850"/>
                </a:cubicBezTo>
                <a:cubicBezTo>
                  <a:pt x="299316" y="1469843"/>
                  <a:pt x="306029" y="1471083"/>
                  <a:pt x="312379" y="1473200"/>
                </a:cubicBezTo>
                <a:cubicBezTo>
                  <a:pt x="320846" y="1479550"/>
                  <a:pt x="328590" y="1486999"/>
                  <a:pt x="337779" y="1492250"/>
                </a:cubicBezTo>
                <a:cubicBezTo>
                  <a:pt x="343591" y="1495571"/>
                  <a:pt x="352096" y="1493867"/>
                  <a:pt x="356829" y="1498600"/>
                </a:cubicBezTo>
                <a:cubicBezTo>
                  <a:pt x="367622" y="1509393"/>
                  <a:pt x="373762" y="1524000"/>
                  <a:pt x="382229" y="1536700"/>
                </a:cubicBezTo>
                <a:cubicBezTo>
                  <a:pt x="399910" y="1563222"/>
                  <a:pt x="389533" y="1550354"/>
                  <a:pt x="413979" y="1574800"/>
                </a:cubicBezTo>
                <a:cubicBezTo>
                  <a:pt x="407629" y="1579033"/>
                  <a:pt x="402169" y="1585087"/>
                  <a:pt x="394929" y="1587500"/>
                </a:cubicBezTo>
                <a:cubicBezTo>
                  <a:pt x="382715" y="1591571"/>
                  <a:pt x="369575" y="1592029"/>
                  <a:pt x="356829" y="1593850"/>
                </a:cubicBezTo>
                <a:cubicBezTo>
                  <a:pt x="276098" y="1605383"/>
                  <a:pt x="334920" y="1594422"/>
                  <a:pt x="274279" y="1606550"/>
                </a:cubicBezTo>
                <a:cubicBezTo>
                  <a:pt x="255229" y="1604433"/>
                  <a:pt x="235313" y="1606261"/>
                  <a:pt x="217129" y="1600200"/>
                </a:cubicBezTo>
                <a:cubicBezTo>
                  <a:pt x="202649" y="1595373"/>
                  <a:pt x="191729" y="1583267"/>
                  <a:pt x="179029" y="1574800"/>
                </a:cubicBezTo>
                <a:lnTo>
                  <a:pt x="121879" y="1536700"/>
                </a:lnTo>
                <a:cubicBezTo>
                  <a:pt x="91690" y="1516574"/>
                  <a:pt x="110069" y="1526413"/>
                  <a:pt x="64729" y="1511300"/>
                </a:cubicBezTo>
                <a:lnTo>
                  <a:pt x="45679" y="1504950"/>
                </a:lnTo>
                <a:cubicBezTo>
                  <a:pt x="50844" y="1520444"/>
                  <a:pt x="52419" y="1530740"/>
                  <a:pt x="64729" y="1543050"/>
                </a:cubicBezTo>
                <a:cubicBezTo>
                  <a:pt x="70125" y="1548446"/>
                  <a:pt x="77429" y="1551517"/>
                  <a:pt x="83779" y="1555750"/>
                </a:cubicBezTo>
                <a:cubicBezTo>
                  <a:pt x="94956" y="1589280"/>
                  <a:pt x="86416" y="1569231"/>
                  <a:pt x="115529" y="1612900"/>
                </a:cubicBezTo>
                <a:cubicBezTo>
                  <a:pt x="119762" y="1619250"/>
                  <a:pt x="122833" y="1626554"/>
                  <a:pt x="128229" y="1631950"/>
                </a:cubicBezTo>
                <a:cubicBezTo>
                  <a:pt x="134579" y="1638300"/>
                  <a:pt x="141766" y="1643911"/>
                  <a:pt x="147279" y="1651000"/>
                </a:cubicBezTo>
                <a:cubicBezTo>
                  <a:pt x="156650" y="1663048"/>
                  <a:pt x="172679" y="1689100"/>
                  <a:pt x="172679" y="1689100"/>
                </a:cubicBezTo>
                <a:cubicBezTo>
                  <a:pt x="166329" y="1693333"/>
                  <a:pt x="159492" y="1696914"/>
                  <a:pt x="153629" y="1701800"/>
                </a:cubicBezTo>
                <a:cubicBezTo>
                  <a:pt x="132563" y="1719355"/>
                  <a:pt x="139178" y="1721726"/>
                  <a:pt x="115529" y="1733550"/>
                </a:cubicBezTo>
                <a:cubicBezTo>
                  <a:pt x="109542" y="1736543"/>
                  <a:pt x="102829" y="1737783"/>
                  <a:pt x="96479" y="1739900"/>
                </a:cubicBezTo>
                <a:cubicBezTo>
                  <a:pt x="92246" y="1746250"/>
                  <a:pt x="89522" y="1753924"/>
                  <a:pt x="83779" y="1758950"/>
                </a:cubicBezTo>
                <a:cubicBezTo>
                  <a:pt x="72292" y="1769001"/>
                  <a:pt x="45679" y="1784350"/>
                  <a:pt x="45679" y="1784350"/>
                </a:cubicBezTo>
                <a:lnTo>
                  <a:pt x="20279" y="1860550"/>
                </a:lnTo>
                <a:cubicBezTo>
                  <a:pt x="18162" y="1866900"/>
                  <a:pt x="17642" y="1874031"/>
                  <a:pt x="13929" y="1879600"/>
                </a:cubicBezTo>
                <a:cubicBezTo>
                  <a:pt x="9696" y="1885950"/>
                  <a:pt x="-4167" y="1893254"/>
                  <a:pt x="1229" y="1898650"/>
                </a:cubicBezTo>
                <a:cubicBezTo>
                  <a:pt x="7400" y="1904821"/>
                  <a:pt x="18238" y="1894698"/>
                  <a:pt x="26629" y="1892300"/>
                </a:cubicBezTo>
                <a:cubicBezTo>
                  <a:pt x="70961" y="1879634"/>
                  <a:pt x="14270" y="1890437"/>
                  <a:pt x="90129" y="1879600"/>
                </a:cubicBezTo>
                <a:lnTo>
                  <a:pt x="147279" y="1860550"/>
                </a:lnTo>
                <a:cubicBezTo>
                  <a:pt x="153629" y="1858433"/>
                  <a:pt x="160760" y="1857913"/>
                  <a:pt x="166329" y="1854200"/>
                </a:cubicBezTo>
                <a:cubicBezTo>
                  <a:pt x="172679" y="1849967"/>
                  <a:pt x="178405" y="1844600"/>
                  <a:pt x="185379" y="1841500"/>
                </a:cubicBezTo>
                <a:cubicBezTo>
                  <a:pt x="197612" y="1836063"/>
                  <a:pt x="212340" y="1836226"/>
                  <a:pt x="223479" y="1828800"/>
                </a:cubicBezTo>
                <a:cubicBezTo>
                  <a:pt x="229829" y="1824567"/>
                  <a:pt x="235235" y="1818344"/>
                  <a:pt x="242529" y="1816100"/>
                </a:cubicBezTo>
                <a:cubicBezTo>
                  <a:pt x="277033" y="1805483"/>
                  <a:pt x="314941" y="1802973"/>
                  <a:pt x="350479" y="1797050"/>
                </a:cubicBezTo>
                <a:cubicBezTo>
                  <a:pt x="361125" y="1795276"/>
                  <a:pt x="371646" y="1792817"/>
                  <a:pt x="382229" y="1790700"/>
                </a:cubicBezTo>
                <a:cubicBezTo>
                  <a:pt x="388579" y="1792817"/>
                  <a:pt x="401279" y="1790357"/>
                  <a:pt x="401279" y="1797050"/>
                </a:cubicBezTo>
                <a:cubicBezTo>
                  <a:pt x="401279" y="1805199"/>
                  <a:pt x="368926" y="1824969"/>
                  <a:pt x="363179" y="1828800"/>
                </a:cubicBezTo>
                <a:cubicBezTo>
                  <a:pt x="358946" y="1835150"/>
                  <a:pt x="356438" y="1843082"/>
                  <a:pt x="350479" y="1847850"/>
                </a:cubicBezTo>
                <a:cubicBezTo>
                  <a:pt x="345252" y="1852031"/>
                  <a:pt x="336162" y="1849467"/>
                  <a:pt x="331429" y="1854200"/>
                </a:cubicBezTo>
                <a:cubicBezTo>
                  <a:pt x="297562" y="1888067"/>
                  <a:pt x="356829" y="1862667"/>
                  <a:pt x="306029" y="1879600"/>
                </a:cubicBezTo>
                <a:cubicBezTo>
                  <a:pt x="301846" y="1892149"/>
                  <a:pt x="298170" y="1908748"/>
                  <a:pt x="286979" y="1917700"/>
                </a:cubicBezTo>
                <a:cubicBezTo>
                  <a:pt x="281752" y="1921881"/>
                  <a:pt x="273780" y="1920799"/>
                  <a:pt x="267929" y="1924050"/>
                </a:cubicBezTo>
                <a:cubicBezTo>
                  <a:pt x="254586" y="1931463"/>
                  <a:pt x="244309" y="1944623"/>
                  <a:pt x="229829" y="1949450"/>
                </a:cubicBezTo>
                <a:cubicBezTo>
                  <a:pt x="217129" y="1953683"/>
                  <a:pt x="202868" y="1954724"/>
                  <a:pt x="191729" y="1962150"/>
                </a:cubicBezTo>
                <a:lnTo>
                  <a:pt x="153629" y="1987550"/>
                </a:lnTo>
                <a:cubicBezTo>
                  <a:pt x="147279" y="1991783"/>
                  <a:pt x="141819" y="1997837"/>
                  <a:pt x="134579" y="2000250"/>
                </a:cubicBezTo>
                <a:cubicBezTo>
                  <a:pt x="128229" y="2002367"/>
                  <a:pt x="121516" y="2003607"/>
                  <a:pt x="115529" y="2006600"/>
                </a:cubicBezTo>
                <a:cubicBezTo>
                  <a:pt x="66290" y="2031219"/>
                  <a:pt x="125312" y="2009689"/>
                  <a:pt x="77429" y="2025650"/>
                </a:cubicBezTo>
                <a:cubicBezTo>
                  <a:pt x="73196" y="2032000"/>
                  <a:pt x="70688" y="2039932"/>
                  <a:pt x="64729" y="2044700"/>
                </a:cubicBezTo>
                <a:cubicBezTo>
                  <a:pt x="46804" y="2059040"/>
                  <a:pt x="30572" y="2040979"/>
                  <a:pt x="64729" y="2063750"/>
                </a:cubicBezTo>
                <a:cubicBezTo>
                  <a:pt x="75312" y="2061633"/>
                  <a:pt x="85686" y="2057400"/>
                  <a:pt x="96479" y="2057400"/>
                </a:cubicBezTo>
                <a:cubicBezTo>
                  <a:pt x="125665" y="2057400"/>
                  <a:pt x="136519" y="2062280"/>
                  <a:pt x="159979" y="2070100"/>
                </a:cubicBezTo>
                <a:cubicBezTo>
                  <a:pt x="164212" y="2076450"/>
                  <a:pt x="166207" y="2085105"/>
                  <a:pt x="172679" y="2089150"/>
                </a:cubicBezTo>
                <a:cubicBezTo>
                  <a:pt x="184031" y="2096245"/>
                  <a:pt x="199640" y="2094424"/>
                  <a:pt x="210779" y="2101850"/>
                </a:cubicBezTo>
                <a:lnTo>
                  <a:pt x="229829" y="2114550"/>
                </a:lnTo>
                <a:cubicBezTo>
                  <a:pt x="234062" y="2120900"/>
                  <a:pt x="241895" y="2125995"/>
                  <a:pt x="242529" y="2133600"/>
                </a:cubicBezTo>
                <a:cubicBezTo>
                  <a:pt x="244121" y="2152701"/>
                  <a:pt x="242729" y="2172737"/>
                  <a:pt x="236179" y="2190750"/>
                </a:cubicBezTo>
                <a:cubicBezTo>
                  <a:pt x="233571" y="2197922"/>
                  <a:pt x="224103" y="2200350"/>
                  <a:pt x="217129" y="2203450"/>
                </a:cubicBezTo>
                <a:cubicBezTo>
                  <a:pt x="204896" y="2208887"/>
                  <a:pt x="190168" y="2208724"/>
                  <a:pt x="179029" y="2216150"/>
                </a:cubicBezTo>
                <a:cubicBezTo>
                  <a:pt x="124434" y="2252546"/>
                  <a:pt x="193509" y="2208910"/>
                  <a:pt x="140929" y="2235200"/>
                </a:cubicBezTo>
                <a:cubicBezTo>
                  <a:pt x="80552" y="2265389"/>
                  <a:pt x="182073" y="2227835"/>
                  <a:pt x="83779" y="2260600"/>
                </a:cubicBezTo>
                <a:lnTo>
                  <a:pt x="64729" y="2266950"/>
                </a:lnTo>
                <a:cubicBezTo>
                  <a:pt x="111951" y="2298432"/>
                  <a:pt x="69092" y="2274428"/>
                  <a:pt x="179029" y="2286000"/>
                </a:cubicBezTo>
                <a:cubicBezTo>
                  <a:pt x="187708" y="2286914"/>
                  <a:pt x="195803" y="2291023"/>
                  <a:pt x="204429" y="2292350"/>
                </a:cubicBezTo>
                <a:cubicBezTo>
                  <a:pt x="223373" y="2295265"/>
                  <a:pt x="242529" y="2296583"/>
                  <a:pt x="261579" y="2298700"/>
                </a:cubicBezTo>
                <a:cubicBezTo>
                  <a:pt x="267929" y="2300817"/>
                  <a:pt x="274095" y="2303598"/>
                  <a:pt x="280629" y="2305050"/>
                </a:cubicBezTo>
                <a:cubicBezTo>
                  <a:pt x="296488" y="2308574"/>
                  <a:pt x="349000" y="2315724"/>
                  <a:pt x="363179" y="2317750"/>
                </a:cubicBezTo>
                <a:cubicBezTo>
                  <a:pt x="421437" y="2337169"/>
                  <a:pt x="395548" y="2330450"/>
                  <a:pt x="515579" y="2330450"/>
                </a:cubicBezTo>
                <a:cubicBezTo>
                  <a:pt x="557965" y="2330450"/>
                  <a:pt x="600246" y="2326217"/>
                  <a:pt x="642579" y="2324100"/>
                </a:cubicBezTo>
                <a:cubicBezTo>
                  <a:pt x="664623" y="2316752"/>
                  <a:pt x="710217" y="2300472"/>
                  <a:pt x="731479" y="2298700"/>
                </a:cubicBezTo>
                <a:lnTo>
                  <a:pt x="807679" y="2292350"/>
                </a:lnTo>
                <a:lnTo>
                  <a:pt x="826729" y="2286000"/>
                </a:lnTo>
              </a:path>
            </a:pathLst>
          </a:custGeom>
          <a:gradFill>
            <a:gsLst>
              <a:gs pos="0">
                <a:srgbClr val="EE6060">
                  <a:alpha val="75000"/>
                </a:srgbClr>
              </a:gs>
              <a:gs pos="100000">
                <a:srgbClr val="FFFF00">
                  <a:alpha val="7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69" name="Полилиния 68" hidden="0"/>
          <p:cNvSpPr/>
          <p:nvPr isPhoto="0" userDrawn="0"/>
        </p:nvSpPr>
        <p:spPr bwMode="auto">
          <a:xfrm>
            <a:off x="5407105" y="4075428"/>
            <a:ext cx="331940" cy="1675643"/>
          </a:xfrm>
          <a:custGeom>
            <a:avLst/>
            <a:gdLst>
              <a:gd name="connsiteX0" fmla="*/ 826729 w 826729"/>
              <a:gd name="connsiteY0" fmla="*/ 31750 h 2331573"/>
              <a:gd name="connsiteX1" fmla="*/ 756879 w 826729"/>
              <a:gd name="connsiteY1" fmla="*/ 6350 h 2331573"/>
              <a:gd name="connsiteX2" fmla="*/ 737829 w 826729"/>
              <a:gd name="connsiteY2" fmla="*/ 0 h 2331573"/>
              <a:gd name="connsiteX3" fmla="*/ 642579 w 826729"/>
              <a:gd name="connsiteY3" fmla="*/ 12700 h 2331573"/>
              <a:gd name="connsiteX4" fmla="*/ 585429 w 826729"/>
              <a:gd name="connsiteY4" fmla="*/ 38100 h 2331573"/>
              <a:gd name="connsiteX5" fmla="*/ 172679 w 826729"/>
              <a:gd name="connsiteY5" fmla="*/ 50800 h 2331573"/>
              <a:gd name="connsiteX6" fmla="*/ 134579 w 826729"/>
              <a:gd name="connsiteY6" fmla="*/ 69850 h 2331573"/>
              <a:gd name="connsiteX7" fmla="*/ 115529 w 826729"/>
              <a:gd name="connsiteY7" fmla="*/ 82550 h 2331573"/>
              <a:gd name="connsiteX8" fmla="*/ 77429 w 826729"/>
              <a:gd name="connsiteY8" fmla="*/ 95250 h 2331573"/>
              <a:gd name="connsiteX9" fmla="*/ 58379 w 826729"/>
              <a:gd name="connsiteY9" fmla="*/ 101600 h 2331573"/>
              <a:gd name="connsiteX10" fmla="*/ 306029 w 826729"/>
              <a:gd name="connsiteY10" fmla="*/ 120650 h 2331573"/>
              <a:gd name="connsiteX11" fmla="*/ 325079 w 826729"/>
              <a:gd name="connsiteY11" fmla="*/ 127000 h 2331573"/>
              <a:gd name="connsiteX12" fmla="*/ 344129 w 826729"/>
              <a:gd name="connsiteY12" fmla="*/ 139700 h 2331573"/>
              <a:gd name="connsiteX13" fmla="*/ 407629 w 826729"/>
              <a:gd name="connsiteY13" fmla="*/ 146050 h 2331573"/>
              <a:gd name="connsiteX14" fmla="*/ 433029 w 826729"/>
              <a:gd name="connsiteY14" fmla="*/ 152400 h 2331573"/>
              <a:gd name="connsiteX15" fmla="*/ 413979 w 826729"/>
              <a:gd name="connsiteY15" fmla="*/ 215900 h 2331573"/>
              <a:gd name="connsiteX16" fmla="*/ 369529 w 826729"/>
              <a:gd name="connsiteY16" fmla="*/ 228600 h 2331573"/>
              <a:gd name="connsiteX17" fmla="*/ 350479 w 826729"/>
              <a:gd name="connsiteY17" fmla="*/ 241300 h 2331573"/>
              <a:gd name="connsiteX18" fmla="*/ 229829 w 826729"/>
              <a:gd name="connsiteY18" fmla="*/ 241300 h 2331573"/>
              <a:gd name="connsiteX19" fmla="*/ 102829 w 826729"/>
              <a:gd name="connsiteY19" fmla="*/ 234950 h 2331573"/>
              <a:gd name="connsiteX20" fmla="*/ 121879 w 826729"/>
              <a:gd name="connsiteY20" fmla="*/ 247650 h 2331573"/>
              <a:gd name="connsiteX21" fmla="*/ 128229 w 826729"/>
              <a:gd name="connsiteY21" fmla="*/ 266700 h 2331573"/>
              <a:gd name="connsiteX22" fmla="*/ 166329 w 826729"/>
              <a:gd name="connsiteY22" fmla="*/ 292100 h 2331573"/>
              <a:gd name="connsiteX23" fmla="*/ 204429 w 826729"/>
              <a:gd name="connsiteY23" fmla="*/ 323850 h 2331573"/>
              <a:gd name="connsiteX24" fmla="*/ 217129 w 826729"/>
              <a:gd name="connsiteY24" fmla="*/ 342900 h 2331573"/>
              <a:gd name="connsiteX25" fmla="*/ 236179 w 826729"/>
              <a:gd name="connsiteY25" fmla="*/ 355600 h 2331573"/>
              <a:gd name="connsiteX26" fmla="*/ 242529 w 826729"/>
              <a:gd name="connsiteY26" fmla="*/ 374650 h 2331573"/>
              <a:gd name="connsiteX27" fmla="*/ 261579 w 826729"/>
              <a:gd name="connsiteY27" fmla="*/ 393700 h 2331573"/>
              <a:gd name="connsiteX28" fmla="*/ 242529 w 826729"/>
              <a:gd name="connsiteY28" fmla="*/ 387350 h 2331573"/>
              <a:gd name="connsiteX29" fmla="*/ 45679 w 826729"/>
              <a:gd name="connsiteY29" fmla="*/ 400050 h 2331573"/>
              <a:gd name="connsiteX30" fmla="*/ 20279 w 826729"/>
              <a:gd name="connsiteY30" fmla="*/ 406400 h 2331573"/>
              <a:gd name="connsiteX31" fmla="*/ 13929 w 826729"/>
              <a:gd name="connsiteY31" fmla="*/ 425450 h 2331573"/>
              <a:gd name="connsiteX32" fmla="*/ 32979 w 826729"/>
              <a:gd name="connsiteY32" fmla="*/ 438150 h 2331573"/>
              <a:gd name="connsiteX33" fmla="*/ 96479 w 826729"/>
              <a:gd name="connsiteY33" fmla="*/ 444500 h 2331573"/>
              <a:gd name="connsiteX34" fmla="*/ 153629 w 826729"/>
              <a:gd name="connsiteY34" fmla="*/ 450850 h 2331573"/>
              <a:gd name="connsiteX35" fmla="*/ 204429 w 826729"/>
              <a:gd name="connsiteY35" fmla="*/ 463550 h 2331573"/>
              <a:gd name="connsiteX36" fmla="*/ 236179 w 826729"/>
              <a:gd name="connsiteY36" fmla="*/ 469900 h 2331573"/>
              <a:gd name="connsiteX37" fmla="*/ 274279 w 826729"/>
              <a:gd name="connsiteY37" fmla="*/ 482600 h 2331573"/>
              <a:gd name="connsiteX38" fmla="*/ 293329 w 826729"/>
              <a:gd name="connsiteY38" fmla="*/ 488950 h 2331573"/>
              <a:gd name="connsiteX39" fmla="*/ 439379 w 826729"/>
              <a:gd name="connsiteY39" fmla="*/ 482600 h 2331573"/>
              <a:gd name="connsiteX40" fmla="*/ 502879 w 826729"/>
              <a:gd name="connsiteY40" fmla="*/ 482600 h 2331573"/>
              <a:gd name="connsiteX41" fmla="*/ 490179 w 826729"/>
              <a:gd name="connsiteY41" fmla="*/ 514350 h 2331573"/>
              <a:gd name="connsiteX42" fmla="*/ 477479 w 826729"/>
              <a:gd name="connsiteY42" fmla="*/ 552450 h 2331573"/>
              <a:gd name="connsiteX43" fmla="*/ 439379 w 826729"/>
              <a:gd name="connsiteY43" fmla="*/ 577850 h 2331573"/>
              <a:gd name="connsiteX44" fmla="*/ 394929 w 826729"/>
              <a:gd name="connsiteY44" fmla="*/ 590550 h 2331573"/>
              <a:gd name="connsiteX45" fmla="*/ 325079 w 826729"/>
              <a:gd name="connsiteY45" fmla="*/ 609600 h 2331573"/>
              <a:gd name="connsiteX46" fmla="*/ 248879 w 826729"/>
              <a:gd name="connsiteY46" fmla="*/ 603250 h 2331573"/>
              <a:gd name="connsiteX47" fmla="*/ 210779 w 826729"/>
              <a:gd name="connsiteY47" fmla="*/ 590550 h 2331573"/>
              <a:gd name="connsiteX48" fmla="*/ 71079 w 826729"/>
              <a:gd name="connsiteY48" fmla="*/ 596900 h 2331573"/>
              <a:gd name="connsiteX49" fmla="*/ 32979 w 826729"/>
              <a:gd name="connsiteY49" fmla="*/ 603250 h 2331573"/>
              <a:gd name="connsiteX50" fmla="*/ 52029 w 826729"/>
              <a:gd name="connsiteY50" fmla="*/ 609600 h 2331573"/>
              <a:gd name="connsiteX51" fmla="*/ 77429 w 826729"/>
              <a:gd name="connsiteY51" fmla="*/ 615950 h 2331573"/>
              <a:gd name="connsiteX52" fmla="*/ 166329 w 826729"/>
              <a:gd name="connsiteY52" fmla="*/ 628650 h 2331573"/>
              <a:gd name="connsiteX53" fmla="*/ 185379 w 826729"/>
              <a:gd name="connsiteY53" fmla="*/ 635000 h 2331573"/>
              <a:gd name="connsiteX54" fmla="*/ 204429 w 826729"/>
              <a:gd name="connsiteY54" fmla="*/ 647700 h 2331573"/>
              <a:gd name="connsiteX55" fmla="*/ 223479 w 826729"/>
              <a:gd name="connsiteY55" fmla="*/ 685800 h 2331573"/>
              <a:gd name="connsiteX56" fmla="*/ 198079 w 826729"/>
              <a:gd name="connsiteY56" fmla="*/ 723900 h 2331573"/>
              <a:gd name="connsiteX57" fmla="*/ 185379 w 826729"/>
              <a:gd name="connsiteY57" fmla="*/ 742950 h 2331573"/>
              <a:gd name="connsiteX58" fmla="*/ 153629 w 826729"/>
              <a:gd name="connsiteY58" fmla="*/ 781050 h 2331573"/>
              <a:gd name="connsiteX59" fmla="*/ 140929 w 826729"/>
              <a:gd name="connsiteY59" fmla="*/ 819150 h 2331573"/>
              <a:gd name="connsiteX60" fmla="*/ 134579 w 826729"/>
              <a:gd name="connsiteY60" fmla="*/ 838200 h 2331573"/>
              <a:gd name="connsiteX61" fmla="*/ 128229 w 826729"/>
              <a:gd name="connsiteY61" fmla="*/ 869950 h 2331573"/>
              <a:gd name="connsiteX62" fmla="*/ 121879 w 826729"/>
              <a:gd name="connsiteY62" fmla="*/ 889000 h 2331573"/>
              <a:gd name="connsiteX63" fmla="*/ 115529 w 826729"/>
              <a:gd name="connsiteY63" fmla="*/ 914400 h 2331573"/>
              <a:gd name="connsiteX64" fmla="*/ 128229 w 826729"/>
              <a:gd name="connsiteY64" fmla="*/ 933450 h 2331573"/>
              <a:gd name="connsiteX65" fmla="*/ 166329 w 826729"/>
              <a:gd name="connsiteY65" fmla="*/ 920750 h 2331573"/>
              <a:gd name="connsiteX66" fmla="*/ 210779 w 826729"/>
              <a:gd name="connsiteY66" fmla="*/ 914400 h 2331573"/>
              <a:gd name="connsiteX67" fmla="*/ 229829 w 826729"/>
              <a:gd name="connsiteY67" fmla="*/ 895350 h 2331573"/>
              <a:gd name="connsiteX68" fmla="*/ 236179 w 826729"/>
              <a:gd name="connsiteY68" fmla="*/ 876300 h 2331573"/>
              <a:gd name="connsiteX69" fmla="*/ 248879 w 826729"/>
              <a:gd name="connsiteY69" fmla="*/ 831850 h 2331573"/>
              <a:gd name="connsiteX70" fmla="*/ 261579 w 826729"/>
              <a:gd name="connsiteY70" fmla="*/ 812800 h 2331573"/>
              <a:gd name="connsiteX71" fmla="*/ 280629 w 826729"/>
              <a:gd name="connsiteY71" fmla="*/ 806450 h 2331573"/>
              <a:gd name="connsiteX72" fmla="*/ 318729 w 826729"/>
              <a:gd name="connsiteY72" fmla="*/ 787400 h 2331573"/>
              <a:gd name="connsiteX73" fmla="*/ 375879 w 826729"/>
              <a:gd name="connsiteY73" fmla="*/ 793750 h 2331573"/>
              <a:gd name="connsiteX74" fmla="*/ 394929 w 826729"/>
              <a:gd name="connsiteY74" fmla="*/ 800100 h 2331573"/>
              <a:gd name="connsiteX75" fmla="*/ 407629 w 826729"/>
              <a:gd name="connsiteY75" fmla="*/ 819150 h 2331573"/>
              <a:gd name="connsiteX76" fmla="*/ 413979 w 826729"/>
              <a:gd name="connsiteY76" fmla="*/ 838200 h 2331573"/>
              <a:gd name="connsiteX77" fmla="*/ 401279 w 826729"/>
              <a:gd name="connsiteY77" fmla="*/ 952500 h 2331573"/>
              <a:gd name="connsiteX78" fmla="*/ 388579 w 826729"/>
              <a:gd name="connsiteY78" fmla="*/ 971550 h 2331573"/>
              <a:gd name="connsiteX79" fmla="*/ 369529 w 826729"/>
              <a:gd name="connsiteY79" fmla="*/ 984250 h 2331573"/>
              <a:gd name="connsiteX80" fmla="*/ 344129 w 826729"/>
              <a:gd name="connsiteY80" fmla="*/ 1016000 h 2331573"/>
              <a:gd name="connsiteX81" fmla="*/ 318729 w 826729"/>
              <a:gd name="connsiteY81" fmla="*/ 1041400 h 2331573"/>
              <a:gd name="connsiteX82" fmla="*/ 274279 w 826729"/>
              <a:gd name="connsiteY82" fmla="*/ 1085850 h 2331573"/>
              <a:gd name="connsiteX83" fmla="*/ 255229 w 826729"/>
              <a:gd name="connsiteY83" fmla="*/ 1098550 h 2331573"/>
              <a:gd name="connsiteX84" fmla="*/ 204429 w 826729"/>
              <a:gd name="connsiteY84" fmla="*/ 1111250 h 2331573"/>
              <a:gd name="connsiteX85" fmla="*/ 166329 w 826729"/>
              <a:gd name="connsiteY85" fmla="*/ 1136650 h 2331573"/>
              <a:gd name="connsiteX86" fmla="*/ 147279 w 826729"/>
              <a:gd name="connsiteY86" fmla="*/ 1149350 h 2331573"/>
              <a:gd name="connsiteX87" fmla="*/ 134579 w 826729"/>
              <a:gd name="connsiteY87" fmla="*/ 1168400 h 2331573"/>
              <a:gd name="connsiteX88" fmla="*/ 115529 w 826729"/>
              <a:gd name="connsiteY88" fmla="*/ 1174750 h 2331573"/>
              <a:gd name="connsiteX89" fmla="*/ 96479 w 826729"/>
              <a:gd name="connsiteY89" fmla="*/ 1187450 h 2331573"/>
              <a:gd name="connsiteX90" fmla="*/ 179029 w 826729"/>
              <a:gd name="connsiteY90" fmla="*/ 1206500 h 2331573"/>
              <a:gd name="connsiteX91" fmla="*/ 217129 w 826729"/>
              <a:gd name="connsiteY91" fmla="*/ 1219200 h 2331573"/>
              <a:gd name="connsiteX92" fmla="*/ 236179 w 826729"/>
              <a:gd name="connsiteY92" fmla="*/ 1225550 h 2331573"/>
              <a:gd name="connsiteX93" fmla="*/ 356829 w 826729"/>
              <a:gd name="connsiteY93" fmla="*/ 1206500 h 2331573"/>
              <a:gd name="connsiteX94" fmla="*/ 375879 w 826729"/>
              <a:gd name="connsiteY94" fmla="*/ 1200150 h 2331573"/>
              <a:gd name="connsiteX95" fmla="*/ 394929 w 826729"/>
              <a:gd name="connsiteY95" fmla="*/ 1193800 h 2331573"/>
              <a:gd name="connsiteX96" fmla="*/ 433029 w 826729"/>
              <a:gd name="connsiteY96" fmla="*/ 1219200 h 2331573"/>
              <a:gd name="connsiteX97" fmla="*/ 413979 w 826729"/>
              <a:gd name="connsiteY97" fmla="*/ 1238250 h 2331573"/>
              <a:gd name="connsiteX98" fmla="*/ 375879 w 826729"/>
              <a:gd name="connsiteY98" fmla="*/ 1263650 h 2331573"/>
              <a:gd name="connsiteX99" fmla="*/ 350479 w 826729"/>
              <a:gd name="connsiteY99" fmla="*/ 1301750 h 2331573"/>
              <a:gd name="connsiteX100" fmla="*/ 312379 w 826729"/>
              <a:gd name="connsiteY100" fmla="*/ 1327150 h 2331573"/>
              <a:gd name="connsiteX101" fmla="*/ 255229 w 826729"/>
              <a:gd name="connsiteY101" fmla="*/ 1346200 h 2331573"/>
              <a:gd name="connsiteX102" fmla="*/ 236179 w 826729"/>
              <a:gd name="connsiteY102" fmla="*/ 1352550 h 2331573"/>
              <a:gd name="connsiteX103" fmla="*/ 217129 w 826729"/>
              <a:gd name="connsiteY103" fmla="*/ 1358900 h 2331573"/>
              <a:gd name="connsiteX104" fmla="*/ 153629 w 826729"/>
              <a:gd name="connsiteY104" fmla="*/ 1365250 h 2331573"/>
              <a:gd name="connsiteX105" fmla="*/ 83779 w 826729"/>
              <a:gd name="connsiteY105" fmla="*/ 1377950 h 2331573"/>
              <a:gd name="connsiteX106" fmla="*/ 121879 w 826729"/>
              <a:gd name="connsiteY106" fmla="*/ 1416050 h 2331573"/>
              <a:gd name="connsiteX107" fmla="*/ 140929 w 826729"/>
              <a:gd name="connsiteY107" fmla="*/ 1428750 h 2331573"/>
              <a:gd name="connsiteX108" fmla="*/ 255229 w 826729"/>
              <a:gd name="connsiteY108" fmla="*/ 1447800 h 2331573"/>
              <a:gd name="connsiteX109" fmla="*/ 293329 w 826729"/>
              <a:gd name="connsiteY109" fmla="*/ 1466850 h 2331573"/>
              <a:gd name="connsiteX110" fmla="*/ 312379 w 826729"/>
              <a:gd name="connsiteY110" fmla="*/ 1473200 h 2331573"/>
              <a:gd name="connsiteX111" fmla="*/ 337779 w 826729"/>
              <a:gd name="connsiteY111" fmla="*/ 1492250 h 2331573"/>
              <a:gd name="connsiteX112" fmla="*/ 356829 w 826729"/>
              <a:gd name="connsiteY112" fmla="*/ 1498600 h 2331573"/>
              <a:gd name="connsiteX113" fmla="*/ 382229 w 826729"/>
              <a:gd name="connsiteY113" fmla="*/ 1536700 h 2331573"/>
              <a:gd name="connsiteX114" fmla="*/ 413979 w 826729"/>
              <a:gd name="connsiteY114" fmla="*/ 1574800 h 2331573"/>
              <a:gd name="connsiteX115" fmla="*/ 394929 w 826729"/>
              <a:gd name="connsiteY115" fmla="*/ 1587500 h 2331573"/>
              <a:gd name="connsiteX116" fmla="*/ 356829 w 826729"/>
              <a:gd name="connsiteY116" fmla="*/ 1593850 h 2331573"/>
              <a:gd name="connsiteX117" fmla="*/ 274279 w 826729"/>
              <a:gd name="connsiteY117" fmla="*/ 1606550 h 2331573"/>
              <a:gd name="connsiteX118" fmla="*/ 217129 w 826729"/>
              <a:gd name="connsiteY118" fmla="*/ 1600200 h 2331573"/>
              <a:gd name="connsiteX119" fmla="*/ 179029 w 826729"/>
              <a:gd name="connsiteY119" fmla="*/ 1574800 h 2331573"/>
              <a:gd name="connsiteX120" fmla="*/ 121879 w 826729"/>
              <a:gd name="connsiteY120" fmla="*/ 1536700 h 2331573"/>
              <a:gd name="connsiteX121" fmla="*/ 64729 w 826729"/>
              <a:gd name="connsiteY121" fmla="*/ 1511300 h 2331573"/>
              <a:gd name="connsiteX122" fmla="*/ 45679 w 826729"/>
              <a:gd name="connsiteY122" fmla="*/ 1504950 h 2331573"/>
              <a:gd name="connsiteX123" fmla="*/ 64729 w 826729"/>
              <a:gd name="connsiteY123" fmla="*/ 1543050 h 2331573"/>
              <a:gd name="connsiteX124" fmla="*/ 83779 w 826729"/>
              <a:gd name="connsiteY124" fmla="*/ 1555750 h 2331573"/>
              <a:gd name="connsiteX125" fmla="*/ 115529 w 826729"/>
              <a:gd name="connsiteY125" fmla="*/ 1612900 h 2331573"/>
              <a:gd name="connsiteX126" fmla="*/ 128229 w 826729"/>
              <a:gd name="connsiteY126" fmla="*/ 1631950 h 2331573"/>
              <a:gd name="connsiteX127" fmla="*/ 147279 w 826729"/>
              <a:gd name="connsiteY127" fmla="*/ 1651000 h 2331573"/>
              <a:gd name="connsiteX128" fmla="*/ 172679 w 826729"/>
              <a:gd name="connsiteY128" fmla="*/ 1689100 h 2331573"/>
              <a:gd name="connsiteX129" fmla="*/ 153629 w 826729"/>
              <a:gd name="connsiteY129" fmla="*/ 1701800 h 2331573"/>
              <a:gd name="connsiteX130" fmla="*/ 115529 w 826729"/>
              <a:gd name="connsiteY130" fmla="*/ 1733550 h 2331573"/>
              <a:gd name="connsiteX131" fmla="*/ 96479 w 826729"/>
              <a:gd name="connsiteY131" fmla="*/ 1739900 h 2331573"/>
              <a:gd name="connsiteX132" fmla="*/ 83779 w 826729"/>
              <a:gd name="connsiteY132" fmla="*/ 1758950 h 2331573"/>
              <a:gd name="connsiteX133" fmla="*/ 45679 w 826729"/>
              <a:gd name="connsiteY133" fmla="*/ 1784350 h 2331573"/>
              <a:gd name="connsiteX134" fmla="*/ 20279 w 826729"/>
              <a:gd name="connsiteY134" fmla="*/ 1860550 h 2331573"/>
              <a:gd name="connsiteX135" fmla="*/ 13929 w 826729"/>
              <a:gd name="connsiteY135" fmla="*/ 1879600 h 2331573"/>
              <a:gd name="connsiteX136" fmla="*/ 1229 w 826729"/>
              <a:gd name="connsiteY136" fmla="*/ 1898650 h 2331573"/>
              <a:gd name="connsiteX137" fmla="*/ 26629 w 826729"/>
              <a:gd name="connsiteY137" fmla="*/ 1892300 h 2331573"/>
              <a:gd name="connsiteX138" fmla="*/ 90129 w 826729"/>
              <a:gd name="connsiteY138" fmla="*/ 1879600 h 2331573"/>
              <a:gd name="connsiteX139" fmla="*/ 147279 w 826729"/>
              <a:gd name="connsiteY139" fmla="*/ 1860550 h 2331573"/>
              <a:gd name="connsiteX140" fmla="*/ 166329 w 826729"/>
              <a:gd name="connsiteY140" fmla="*/ 1854200 h 2331573"/>
              <a:gd name="connsiteX141" fmla="*/ 185379 w 826729"/>
              <a:gd name="connsiteY141" fmla="*/ 1841500 h 2331573"/>
              <a:gd name="connsiteX142" fmla="*/ 223479 w 826729"/>
              <a:gd name="connsiteY142" fmla="*/ 1828800 h 2331573"/>
              <a:gd name="connsiteX143" fmla="*/ 242529 w 826729"/>
              <a:gd name="connsiteY143" fmla="*/ 1816100 h 2331573"/>
              <a:gd name="connsiteX144" fmla="*/ 350479 w 826729"/>
              <a:gd name="connsiteY144" fmla="*/ 1797050 h 2331573"/>
              <a:gd name="connsiteX145" fmla="*/ 382229 w 826729"/>
              <a:gd name="connsiteY145" fmla="*/ 1790700 h 2331573"/>
              <a:gd name="connsiteX146" fmla="*/ 401279 w 826729"/>
              <a:gd name="connsiteY146" fmla="*/ 1797050 h 2331573"/>
              <a:gd name="connsiteX147" fmla="*/ 363179 w 826729"/>
              <a:gd name="connsiteY147" fmla="*/ 1828800 h 2331573"/>
              <a:gd name="connsiteX148" fmla="*/ 350479 w 826729"/>
              <a:gd name="connsiteY148" fmla="*/ 1847850 h 2331573"/>
              <a:gd name="connsiteX149" fmla="*/ 331429 w 826729"/>
              <a:gd name="connsiteY149" fmla="*/ 1854200 h 2331573"/>
              <a:gd name="connsiteX150" fmla="*/ 306029 w 826729"/>
              <a:gd name="connsiteY150" fmla="*/ 1879600 h 2331573"/>
              <a:gd name="connsiteX151" fmla="*/ 286979 w 826729"/>
              <a:gd name="connsiteY151" fmla="*/ 1917700 h 2331573"/>
              <a:gd name="connsiteX152" fmla="*/ 267929 w 826729"/>
              <a:gd name="connsiteY152" fmla="*/ 1924050 h 2331573"/>
              <a:gd name="connsiteX153" fmla="*/ 229829 w 826729"/>
              <a:gd name="connsiteY153" fmla="*/ 1949450 h 2331573"/>
              <a:gd name="connsiteX154" fmla="*/ 191729 w 826729"/>
              <a:gd name="connsiteY154" fmla="*/ 1962150 h 2331573"/>
              <a:gd name="connsiteX155" fmla="*/ 153629 w 826729"/>
              <a:gd name="connsiteY155" fmla="*/ 1987550 h 2331573"/>
              <a:gd name="connsiteX156" fmla="*/ 134579 w 826729"/>
              <a:gd name="connsiteY156" fmla="*/ 2000250 h 2331573"/>
              <a:gd name="connsiteX157" fmla="*/ 115529 w 826729"/>
              <a:gd name="connsiteY157" fmla="*/ 2006600 h 2331573"/>
              <a:gd name="connsiteX158" fmla="*/ 77429 w 826729"/>
              <a:gd name="connsiteY158" fmla="*/ 2025650 h 2331573"/>
              <a:gd name="connsiteX159" fmla="*/ 64729 w 826729"/>
              <a:gd name="connsiteY159" fmla="*/ 2044700 h 2331573"/>
              <a:gd name="connsiteX160" fmla="*/ 64729 w 826729"/>
              <a:gd name="connsiteY160" fmla="*/ 2063750 h 2331573"/>
              <a:gd name="connsiteX161" fmla="*/ 96479 w 826729"/>
              <a:gd name="connsiteY161" fmla="*/ 2057400 h 2331573"/>
              <a:gd name="connsiteX162" fmla="*/ 159979 w 826729"/>
              <a:gd name="connsiteY162" fmla="*/ 2070100 h 2331573"/>
              <a:gd name="connsiteX163" fmla="*/ 172679 w 826729"/>
              <a:gd name="connsiteY163" fmla="*/ 2089150 h 2331573"/>
              <a:gd name="connsiteX164" fmla="*/ 210779 w 826729"/>
              <a:gd name="connsiteY164" fmla="*/ 2101850 h 2331573"/>
              <a:gd name="connsiteX165" fmla="*/ 229829 w 826729"/>
              <a:gd name="connsiteY165" fmla="*/ 2114550 h 2331573"/>
              <a:gd name="connsiteX166" fmla="*/ 242529 w 826729"/>
              <a:gd name="connsiteY166" fmla="*/ 2133600 h 2331573"/>
              <a:gd name="connsiteX167" fmla="*/ 236179 w 826729"/>
              <a:gd name="connsiteY167" fmla="*/ 2190750 h 2331573"/>
              <a:gd name="connsiteX168" fmla="*/ 217129 w 826729"/>
              <a:gd name="connsiteY168" fmla="*/ 2203450 h 2331573"/>
              <a:gd name="connsiteX169" fmla="*/ 179029 w 826729"/>
              <a:gd name="connsiteY169" fmla="*/ 2216150 h 2331573"/>
              <a:gd name="connsiteX170" fmla="*/ 140929 w 826729"/>
              <a:gd name="connsiteY170" fmla="*/ 2235200 h 2331573"/>
              <a:gd name="connsiteX171" fmla="*/ 83779 w 826729"/>
              <a:gd name="connsiteY171" fmla="*/ 2260600 h 2331573"/>
              <a:gd name="connsiteX172" fmla="*/ 64729 w 826729"/>
              <a:gd name="connsiteY172" fmla="*/ 2266950 h 2331573"/>
              <a:gd name="connsiteX173" fmla="*/ 179029 w 826729"/>
              <a:gd name="connsiteY173" fmla="*/ 2286000 h 2331573"/>
              <a:gd name="connsiteX174" fmla="*/ 204429 w 826729"/>
              <a:gd name="connsiteY174" fmla="*/ 2292350 h 2331573"/>
              <a:gd name="connsiteX175" fmla="*/ 261579 w 826729"/>
              <a:gd name="connsiteY175" fmla="*/ 2298700 h 2331573"/>
              <a:gd name="connsiteX176" fmla="*/ 280629 w 826729"/>
              <a:gd name="connsiteY176" fmla="*/ 2305050 h 2331573"/>
              <a:gd name="connsiteX177" fmla="*/ 363179 w 826729"/>
              <a:gd name="connsiteY177" fmla="*/ 2317750 h 2331573"/>
              <a:gd name="connsiteX178" fmla="*/ 515579 w 826729"/>
              <a:gd name="connsiteY178" fmla="*/ 2330450 h 2331573"/>
              <a:gd name="connsiteX179" fmla="*/ 642579 w 826729"/>
              <a:gd name="connsiteY179" fmla="*/ 2324100 h 2331573"/>
              <a:gd name="connsiteX180" fmla="*/ 731479 w 826729"/>
              <a:gd name="connsiteY180" fmla="*/ 2298700 h 2331573"/>
              <a:gd name="connsiteX181" fmla="*/ 807679 w 826729"/>
              <a:gd name="connsiteY181" fmla="*/ 2292350 h 2331573"/>
              <a:gd name="connsiteX182" fmla="*/ 826729 w 826729"/>
              <a:gd name="connsiteY182" fmla="*/ 2286000 h 23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826729" h="2331573" fill="norm" stroke="1" extrusionOk="0">
                <a:moveTo>
                  <a:pt x="826729" y="31750"/>
                </a:moveTo>
                <a:cubicBezTo>
                  <a:pt x="782550" y="14078"/>
                  <a:pt x="805793" y="22655"/>
                  <a:pt x="756879" y="6350"/>
                </a:cubicBezTo>
                <a:lnTo>
                  <a:pt x="737829" y="0"/>
                </a:lnTo>
                <a:cubicBezTo>
                  <a:pt x="720805" y="1419"/>
                  <a:pt x="668517" y="-269"/>
                  <a:pt x="642579" y="12700"/>
                </a:cubicBezTo>
                <a:cubicBezTo>
                  <a:pt x="618335" y="24822"/>
                  <a:pt x="620342" y="37026"/>
                  <a:pt x="585429" y="38100"/>
                </a:cubicBezTo>
                <a:lnTo>
                  <a:pt x="172679" y="50800"/>
                </a:lnTo>
                <a:cubicBezTo>
                  <a:pt x="118084" y="87196"/>
                  <a:pt x="187159" y="43560"/>
                  <a:pt x="134579" y="69850"/>
                </a:cubicBezTo>
                <a:cubicBezTo>
                  <a:pt x="127753" y="73263"/>
                  <a:pt x="122503" y="79450"/>
                  <a:pt x="115529" y="82550"/>
                </a:cubicBezTo>
                <a:cubicBezTo>
                  <a:pt x="103296" y="87987"/>
                  <a:pt x="90129" y="91017"/>
                  <a:pt x="77429" y="95250"/>
                </a:cubicBezTo>
                <a:lnTo>
                  <a:pt x="58379" y="101600"/>
                </a:lnTo>
                <a:cubicBezTo>
                  <a:pt x="162775" y="136399"/>
                  <a:pt x="83098" y="113895"/>
                  <a:pt x="306029" y="120650"/>
                </a:cubicBezTo>
                <a:cubicBezTo>
                  <a:pt x="312379" y="122767"/>
                  <a:pt x="319092" y="124007"/>
                  <a:pt x="325079" y="127000"/>
                </a:cubicBezTo>
                <a:cubicBezTo>
                  <a:pt x="331905" y="130413"/>
                  <a:pt x="336693" y="137984"/>
                  <a:pt x="344129" y="139700"/>
                </a:cubicBezTo>
                <a:cubicBezTo>
                  <a:pt x="364856" y="144483"/>
                  <a:pt x="386462" y="143933"/>
                  <a:pt x="407629" y="146050"/>
                </a:cubicBezTo>
                <a:cubicBezTo>
                  <a:pt x="416096" y="148167"/>
                  <a:pt x="429965" y="144228"/>
                  <a:pt x="433029" y="152400"/>
                </a:cubicBezTo>
                <a:cubicBezTo>
                  <a:pt x="437999" y="165653"/>
                  <a:pt x="428659" y="204156"/>
                  <a:pt x="413979" y="215900"/>
                </a:cubicBezTo>
                <a:cubicBezTo>
                  <a:pt x="409838" y="219213"/>
                  <a:pt x="371188" y="228185"/>
                  <a:pt x="369529" y="228600"/>
                </a:cubicBezTo>
                <a:cubicBezTo>
                  <a:pt x="363179" y="232833"/>
                  <a:pt x="357305" y="237887"/>
                  <a:pt x="350479" y="241300"/>
                </a:cubicBezTo>
                <a:cubicBezTo>
                  <a:pt x="314420" y="259329"/>
                  <a:pt x="261141" y="243257"/>
                  <a:pt x="229829" y="241300"/>
                </a:cubicBezTo>
                <a:cubicBezTo>
                  <a:pt x="163545" y="219205"/>
                  <a:pt x="205082" y="227646"/>
                  <a:pt x="102829" y="234950"/>
                </a:cubicBezTo>
                <a:cubicBezTo>
                  <a:pt x="109179" y="239183"/>
                  <a:pt x="117111" y="241691"/>
                  <a:pt x="121879" y="247650"/>
                </a:cubicBezTo>
                <a:cubicBezTo>
                  <a:pt x="126060" y="252877"/>
                  <a:pt x="123496" y="261967"/>
                  <a:pt x="128229" y="266700"/>
                </a:cubicBezTo>
                <a:cubicBezTo>
                  <a:pt x="139022" y="277493"/>
                  <a:pt x="155536" y="281307"/>
                  <a:pt x="166329" y="292100"/>
                </a:cubicBezTo>
                <a:cubicBezTo>
                  <a:pt x="190775" y="316546"/>
                  <a:pt x="177907" y="306169"/>
                  <a:pt x="204429" y="323850"/>
                </a:cubicBezTo>
                <a:cubicBezTo>
                  <a:pt x="208662" y="330200"/>
                  <a:pt x="211733" y="337504"/>
                  <a:pt x="217129" y="342900"/>
                </a:cubicBezTo>
                <a:cubicBezTo>
                  <a:pt x="222525" y="348296"/>
                  <a:pt x="231411" y="349641"/>
                  <a:pt x="236179" y="355600"/>
                </a:cubicBezTo>
                <a:cubicBezTo>
                  <a:pt x="240360" y="360827"/>
                  <a:pt x="238816" y="369081"/>
                  <a:pt x="242529" y="374650"/>
                </a:cubicBezTo>
                <a:cubicBezTo>
                  <a:pt x="247510" y="382122"/>
                  <a:pt x="261579" y="384720"/>
                  <a:pt x="261579" y="393700"/>
                </a:cubicBezTo>
                <a:cubicBezTo>
                  <a:pt x="261579" y="400393"/>
                  <a:pt x="248879" y="389467"/>
                  <a:pt x="242529" y="387350"/>
                </a:cubicBezTo>
                <a:cubicBezTo>
                  <a:pt x="164684" y="390594"/>
                  <a:pt x="114113" y="387607"/>
                  <a:pt x="45679" y="400050"/>
                </a:cubicBezTo>
                <a:cubicBezTo>
                  <a:pt x="37093" y="401611"/>
                  <a:pt x="28746" y="404283"/>
                  <a:pt x="20279" y="406400"/>
                </a:cubicBezTo>
                <a:cubicBezTo>
                  <a:pt x="18162" y="412750"/>
                  <a:pt x="11443" y="419235"/>
                  <a:pt x="13929" y="425450"/>
                </a:cubicBezTo>
                <a:cubicBezTo>
                  <a:pt x="16763" y="432536"/>
                  <a:pt x="25543" y="436434"/>
                  <a:pt x="32979" y="438150"/>
                </a:cubicBezTo>
                <a:cubicBezTo>
                  <a:pt x="53706" y="442933"/>
                  <a:pt x="75324" y="442273"/>
                  <a:pt x="96479" y="444500"/>
                </a:cubicBezTo>
                <a:lnTo>
                  <a:pt x="153629" y="450850"/>
                </a:lnTo>
                <a:cubicBezTo>
                  <a:pt x="170562" y="455083"/>
                  <a:pt x="187313" y="460127"/>
                  <a:pt x="204429" y="463550"/>
                </a:cubicBezTo>
                <a:cubicBezTo>
                  <a:pt x="215012" y="465667"/>
                  <a:pt x="225766" y="467060"/>
                  <a:pt x="236179" y="469900"/>
                </a:cubicBezTo>
                <a:cubicBezTo>
                  <a:pt x="249094" y="473422"/>
                  <a:pt x="261579" y="478367"/>
                  <a:pt x="274279" y="482600"/>
                </a:cubicBezTo>
                <a:lnTo>
                  <a:pt x="293329" y="488950"/>
                </a:lnTo>
                <a:cubicBezTo>
                  <a:pt x="342012" y="486833"/>
                  <a:pt x="390793" y="486337"/>
                  <a:pt x="439379" y="482600"/>
                </a:cubicBezTo>
                <a:cubicBezTo>
                  <a:pt x="511419" y="477058"/>
                  <a:pt x="365065" y="462912"/>
                  <a:pt x="502879" y="482600"/>
                </a:cubicBezTo>
                <a:cubicBezTo>
                  <a:pt x="516023" y="522033"/>
                  <a:pt x="509803" y="482951"/>
                  <a:pt x="490179" y="514350"/>
                </a:cubicBezTo>
                <a:cubicBezTo>
                  <a:pt x="483084" y="525702"/>
                  <a:pt x="488618" y="545024"/>
                  <a:pt x="477479" y="552450"/>
                </a:cubicBezTo>
                <a:cubicBezTo>
                  <a:pt x="464779" y="560917"/>
                  <a:pt x="453859" y="573023"/>
                  <a:pt x="439379" y="577850"/>
                </a:cubicBezTo>
                <a:cubicBezTo>
                  <a:pt x="375358" y="599190"/>
                  <a:pt x="474663" y="566630"/>
                  <a:pt x="394929" y="590550"/>
                </a:cubicBezTo>
                <a:cubicBezTo>
                  <a:pt x="330477" y="609886"/>
                  <a:pt x="382947" y="598026"/>
                  <a:pt x="325079" y="609600"/>
                </a:cubicBezTo>
                <a:cubicBezTo>
                  <a:pt x="299679" y="607483"/>
                  <a:pt x="274020" y="607440"/>
                  <a:pt x="248879" y="603250"/>
                </a:cubicBezTo>
                <a:cubicBezTo>
                  <a:pt x="235674" y="601049"/>
                  <a:pt x="210779" y="590550"/>
                  <a:pt x="210779" y="590550"/>
                </a:cubicBezTo>
                <a:cubicBezTo>
                  <a:pt x="164212" y="592667"/>
                  <a:pt x="117575" y="593579"/>
                  <a:pt x="71079" y="596900"/>
                </a:cubicBezTo>
                <a:cubicBezTo>
                  <a:pt x="58237" y="597817"/>
                  <a:pt x="43692" y="596108"/>
                  <a:pt x="32979" y="603250"/>
                </a:cubicBezTo>
                <a:cubicBezTo>
                  <a:pt x="27410" y="606963"/>
                  <a:pt x="45593" y="607761"/>
                  <a:pt x="52029" y="609600"/>
                </a:cubicBezTo>
                <a:cubicBezTo>
                  <a:pt x="60420" y="611998"/>
                  <a:pt x="68871" y="614238"/>
                  <a:pt x="77429" y="615950"/>
                </a:cubicBezTo>
                <a:cubicBezTo>
                  <a:pt x="107947" y="622054"/>
                  <a:pt x="135113" y="624748"/>
                  <a:pt x="166329" y="628650"/>
                </a:cubicBezTo>
                <a:cubicBezTo>
                  <a:pt x="172679" y="630767"/>
                  <a:pt x="179392" y="632007"/>
                  <a:pt x="185379" y="635000"/>
                </a:cubicBezTo>
                <a:cubicBezTo>
                  <a:pt x="192205" y="638413"/>
                  <a:pt x="199033" y="642304"/>
                  <a:pt x="204429" y="647700"/>
                </a:cubicBezTo>
                <a:cubicBezTo>
                  <a:pt x="216739" y="660010"/>
                  <a:pt x="218314" y="670306"/>
                  <a:pt x="223479" y="685800"/>
                </a:cubicBezTo>
                <a:lnTo>
                  <a:pt x="198079" y="723900"/>
                </a:lnTo>
                <a:cubicBezTo>
                  <a:pt x="193846" y="730250"/>
                  <a:pt x="190775" y="737554"/>
                  <a:pt x="185379" y="742950"/>
                </a:cubicBezTo>
                <a:cubicBezTo>
                  <a:pt x="173416" y="754913"/>
                  <a:pt x="160702" y="765137"/>
                  <a:pt x="153629" y="781050"/>
                </a:cubicBezTo>
                <a:cubicBezTo>
                  <a:pt x="148192" y="793283"/>
                  <a:pt x="145162" y="806450"/>
                  <a:pt x="140929" y="819150"/>
                </a:cubicBezTo>
                <a:cubicBezTo>
                  <a:pt x="138812" y="825500"/>
                  <a:pt x="135892" y="831636"/>
                  <a:pt x="134579" y="838200"/>
                </a:cubicBezTo>
                <a:cubicBezTo>
                  <a:pt x="132462" y="848783"/>
                  <a:pt x="130847" y="859479"/>
                  <a:pt x="128229" y="869950"/>
                </a:cubicBezTo>
                <a:cubicBezTo>
                  <a:pt x="126606" y="876444"/>
                  <a:pt x="123718" y="882564"/>
                  <a:pt x="121879" y="889000"/>
                </a:cubicBezTo>
                <a:cubicBezTo>
                  <a:pt x="119481" y="897391"/>
                  <a:pt x="117646" y="905933"/>
                  <a:pt x="115529" y="914400"/>
                </a:cubicBezTo>
                <a:cubicBezTo>
                  <a:pt x="119762" y="920750"/>
                  <a:pt x="120656" y="932503"/>
                  <a:pt x="128229" y="933450"/>
                </a:cubicBezTo>
                <a:cubicBezTo>
                  <a:pt x="141513" y="935110"/>
                  <a:pt x="153077" y="922643"/>
                  <a:pt x="166329" y="920750"/>
                </a:cubicBezTo>
                <a:lnTo>
                  <a:pt x="210779" y="914400"/>
                </a:lnTo>
                <a:cubicBezTo>
                  <a:pt x="217129" y="908050"/>
                  <a:pt x="224848" y="902822"/>
                  <a:pt x="229829" y="895350"/>
                </a:cubicBezTo>
                <a:cubicBezTo>
                  <a:pt x="233542" y="889781"/>
                  <a:pt x="234340" y="882736"/>
                  <a:pt x="236179" y="876300"/>
                </a:cubicBezTo>
                <a:cubicBezTo>
                  <a:pt x="238892" y="866805"/>
                  <a:pt x="243804" y="842000"/>
                  <a:pt x="248879" y="831850"/>
                </a:cubicBezTo>
                <a:cubicBezTo>
                  <a:pt x="252292" y="825024"/>
                  <a:pt x="255620" y="817568"/>
                  <a:pt x="261579" y="812800"/>
                </a:cubicBezTo>
                <a:cubicBezTo>
                  <a:pt x="266806" y="808619"/>
                  <a:pt x="274642" y="809443"/>
                  <a:pt x="280629" y="806450"/>
                </a:cubicBezTo>
                <a:cubicBezTo>
                  <a:pt x="329868" y="781831"/>
                  <a:pt x="270846" y="803361"/>
                  <a:pt x="318729" y="787400"/>
                </a:cubicBezTo>
                <a:cubicBezTo>
                  <a:pt x="337779" y="789517"/>
                  <a:pt x="356973" y="790599"/>
                  <a:pt x="375879" y="793750"/>
                </a:cubicBezTo>
                <a:cubicBezTo>
                  <a:pt x="382481" y="794850"/>
                  <a:pt x="389702" y="795919"/>
                  <a:pt x="394929" y="800100"/>
                </a:cubicBezTo>
                <a:cubicBezTo>
                  <a:pt x="400888" y="804868"/>
                  <a:pt x="404216" y="812324"/>
                  <a:pt x="407629" y="819150"/>
                </a:cubicBezTo>
                <a:cubicBezTo>
                  <a:pt x="410622" y="825137"/>
                  <a:pt x="411862" y="831850"/>
                  <a:pt x="413979" y="838200"/>
                </a:cubicBezTo>
                <a:cubicBezTo>
                  <a:pt x="413186" y="850101"/>
                  <a:pt x="416429" y="922200"/>
                  <a:pt x="401279" y="952500"/>
                </a:cubicBezTo>
                <a:cubicBezTo>
                  <a:pt x="397866" y="959326"/>
                  <a:pt x="393975" y="966154"/>
                  <a:pt x="388579" y="971550"/>
                </a:cubicBezTo>
                <a:cubicBezTo>
                  <a:pt x="383183" y="976946"/>
                  <a:pt x="375879" y="980017"/>
                  <a:pt x="369529" y="984250"/>
                </a:cubicBezTo>
                <a:cubicBezTo>
                  <a:pt x="353568" y="1032133"/>
                  <a:pt x="376955" y="974968"/>
                  <a:pt x="344129" y="1016000"/>
                </a:cubicBezTo>
                <a:cubicBezTo>
                  <a:pt x="319499" y="1046788"/>
                  <a:pt x="360293" y="1027545"/>
                  <a:pt x="318729" y="1041400"/>
                </a:cubicBezTo>
                <a:cubicBezTo>
                  <a:pt x="307552" y="1074930"/>
                  <a:pt x="317948" y="1056737"/>
                  <a:pt x="274279" y="1085850"/>
                </a:cubicBezTo>
                <a:cubicBezTo>
                  <a:pt x="267929" y="1090083"/>
                  <a:pt x="262713" y="1097053"/>
                  <a:pt x="255229" y="1098550"/>
                </a:cubicBezTo>
                <a:cubicBezTo>
                  <a:pt x="246432" y="1100309"/>
                  <a:pt x="215412" y="1105148"/>
                  <a:pt x="204429" y="1111250"/>
                </a:cubicBezTo>
                <a:cubicBezTo>
                  <a:pt x="191086" y="1118663"/>
                  <a:pt x="179029" y="1128183"/>
                  <a:pt x="166329" y="1136650"/>
                </a:cubicBezTo>
                <a:lnTo>
                  <a:pt x="147279" y="1149350"/>
                </a:lnTo>
                <a:cubicBezTo>
                  <a:pt x="143046" y="1155700"/>
                  <a:pt x="140538" y="1163632"/>
                  <a:pt x="134579" y="1168400"/>
                </a:cubicBezTo>
                <a:cubicBezTo>
                  <a:pt x="129352" y="1172581"/>
                  <a:pt x="121516" y="1171757"/>
                  <a:pt x="115529" y="1174750"/>
                </a:cubicBezTo>
                <a:cubicBezTo>
                  <a:pt x="108703" y="1178163"/>
                  <a:pt x="102829" y="1183217"/>
                  <a:pt x="96479" y="1187450"/>
                </a:cubicBezTo>
                <a:cubicBezTo>
                  <a:pt x="148762" y="1213592"/>
                  <a:pt x="92750" y="1189244"/>
                  <a:pt x="179029" y="1206500"/>
                </a:cubicBezTo>
                <a:cubicBezTo>
                  <a:pt x="192156" y="1209125"/>
                  <a:pt x="204429" y="1214967"/>
                  <a:pt x="217129" y="1219200"/>
                </a:cubicBezTo>
                <a:lnTo>
                  <a:pt x="236179" y="1225550"/>
                </a:lnTo>
                <a:cubicBezTo>
                  <a:pt x="332077" y="1218173"/>
                  <a:pt x="292547" y="1227927"/>
                  <a:pt x="356829" y="1206500"/>
                </a:cubicBezTo>
                <a:lnTo>
                  <a:pt x="375879" y="1200150"/>
                </a:lnTo>
                <a:lnTo>
                  <a:pt x="394929" y="1193800"/>
                </a:lnTo>
                <a:cubicBezTo>
                  <a:pt x="403726" y="1195559"/>
                  <a:pt x="441572" y="1193572"/>
                  <a:pt x="433029" y="1219200"/>
                </a:cubicBezTo>
                <a:cubicBezTo>
                  <a:pt x="430189" y="1227719"/>
                  <a:pt x="421068" y="1232737"/>
                  <a:pt x="413979" y="1238250"/>
                </a:cubicBezTo>
                <a:cubicBezTo>
                  <a:pt x="401931" y="1247621"/>
                  <a:pt x="375879" y="1263650"/>
                  <a:pt x="375879" y="1263650"/>
                </a:cubicBezTo>
                <a:cubicBezTo>
                  <a:pt x="367412" y="1276350"/>
                  <a:pt x="363179" y="1293283"/>
                  <a:pt x="350479" y="1301750"/>
                </a:cubicBezTo>
                <a:cubicBezTo>
                  <a:pt x="337779" y="1310217"/>
                  <a:pt x="326859" y="1322323"/>
                  <a:pt x="312379" y="1327150"/>
                </a:cubicBezTo>
                <a:lnTo>
                  <a:pt x="255229" y="1346200"/>
                </a:lnTo>
                <a:lnTo>
                  <a:pt x="236179" y="1352550"/>
                </a:lnTo>
                <a:cubicBezTo>
                  <a:pt x="229829" y="1354667"/>
                  <a:pt x="223789" y="1358234"/>
                  <a:pt x="217129" y="1358900"/>
                </a:cubicBezTo>
                <a:cubicBezTo>
                  <a:pt x="195962" y="1361017"/>
                  <a:pt x="174737" y="1362612"/>
                  <a:pt x="153629" y="1365250"/>
                </a:cubicBezTo>
                <a:cubicBezTo>
                  <a:pt x="131964" y="1367958"/>
                  <a:pt x="105453" y="1373615"/>
                  <a:pt x="83779" y="1377950"/>
                </a:cubicBezTo>
                <a:cubicBezTo>
                  <a:pt x="96479" y="1390650"/>
                  <a:pt x="106935" y="1406087"/>
                  <a:pt x="121879" y="1416050"/>
                </a:cubicBezTo>
                <a:cubicBezTo>
                  <a:pt x="128229" y="1420283"/>
                  <a:pt x="133955" y="1425650"/>
                  <a:pt x="140929" y="1428750"/>
                </a:cubicBezTo>
                <a:cubicBezTo>
                  <a:pt x="184046" y="1447913"/>
                  <a:pt x="202174" y="1443379"/>
                  <a:pt x="255229" y="1447800"/>
                </a:cubicBezTo>
                <a:cubicBezTo>
                  <a:pt x="303112" y="1463761"/>
                  <a:pt x="244090" y="1442231"/>
                  <a:pt x="293329" y="1466850"/>
                </a:cubicBezTo>
                <a:cubicBezTo>
                  <a:pt x="299316" y="1469843"/>
                  <a:pt x="306029" y="1471083"/>
                  <a:pt x="312379" y="1473200"/>
                </a:cubicBezTo>
                <a:cubicBezTo>
                  <a:pt x="320846" y="1479550"/>
                  <a:pt x="328590" y="1486999"/>
                  <a:pt x="337779" y="1492250"/>
                </a:cubicBezTo>
                <a:cubicBezTo>
                  <a:pt x="343591" y="1495571"/>
                  <a:pt x="352096" y="1493867"/>
                  <a:pt x="356829" y="1498600"/>
                </a:cubicBezTo>
                <a:cubicBezTo>
                  <a:pt x="367622" y="1509393"/>
                  <a:pt x="373762" y="1524000"/>
                  <a:pt x="382229" y="1536700"/>
                </a:cubicBezTo>
                <a:cubicBezTo>
                  <a:pt x="399910" y="1563222"/>
                  <a:pt x="389533" y="1550354"/>
                  <a:pt x="413979" y="1574800"/>
                </a:cubicBezTo>
                <a:cubicBezTo>
                  <a:pt x="407629" y="1579033"/>
                  <a:pt x="402169" y="1585087"/>
                  <a:pt x="394929" y="1587500"/>
                </a:cubicBezTo>
                <a:cubicBezTo>
                  <a:pt x="382715" y="1591571"/>
                  <a:pt x="369575" y="1592029"/>
                  <a:pt x="356829" y="1593850"/>
                </a:cubicBezTo>
                <a:cubicBezTo>
                  <a:pt x="276098" y="1605383"/>
                  <a:pt x="334920" y="1594422"/>
                  <a:pt x="274279" y="1606550"/>
                </a:cubicBezTo>
                <a:cubicBezTo>
                  <a:pt x="255229" y="1604433"/>
                  <a:pt x="235313" y="1606261"/>
                  <a:pt x="217129" y="1600200"/>
                </a:cubicBezTo>
                <a:cubicBezTo>
                  <a:pt x="202649" y="1595373"/>
                  <a:pt x="191729" y="1583267"/>
                  <a:pt x="179029" y="1574800"/>
                </a:cubicBezTo>
                <a:lnTo>
                  <a:pt x="121879" y="1536700"/>
                </a:lnTo>
                <a:cubicBezTo>
                  <a:pt x="91690" y="1516574"/>
                  <a:pt x="110069" y="1526413"/>
                  <a:pt x="64729" y="1511300"/>
                </a:cubicBezTo>
                <a:lnTo>
                  <a:pt x="45679" y="1504950"/>
                </a:lnTo>
                <a:cubicBezTo>
                  <a:pt x="50844" y="1520444"/>
                  <a:pt x="52419" y="1530740"/>
                  <a:pt x="64729" y="1543050"/>
                </a:cubicBezTo>
                <a:cubicBezTo>
                  <a:pt x="70125" y="1548446"/>
                  <a:pt x="77429" y="1551517"/>
                  <a:pt x="83779" y="1555750"/>
                </a:cubicBezTo>
                <a:cubicBezTo>
                  <a:pt x="94956" y="1589280"/>
                  <a:pt x="86416" y="1569231"/>
                  <a:pt x="115529" y="1612900"/>
                </a:cubicBezTo>
                <a:cubicBezTo>
                  <a:pt x="119762" y="1619250"/>
                  <a:pt x="122833" y="1626554"/>
                  <a:pt x="128229" y="1631950"/>
                </a:cubicBezTo>
                <a:cubicBezTo>
                  <a:pt x="134579" y="1638300"/>
                  <a:pt x="141766" y="1643911"/>
                  <a:pt x="147279" y="1651000"/>
                </a:cubicBezTo>
                <a:cubicBezTo>
                  <a:pt x="156650" y="1663048"/>
                  <a:pt x="172679" y="1689100"/>
                  <a:pt x="172679" y="1689100"/>
                </a:cubicBezTo>
                <a:cubicBezTo>
                  <a:pt x="166329" y="1693333"/>
                  <a:pt x="159492" y="1696914"/>
                  <a:pt x="153629" y="1701800"/>
                </a:cubicBezTo>
                <a:cubicBezTo>
                  <a:pt x="132563" y="1719355"/>
                  <a:pt x="139178" y="1721726"/>
                  <a:pt x="115529" y="1733550"/>
                </a:cubicBezTo>
                <a:cubicBezTo>
                  <a:pt x="109542" y="1736543"/>
                  <a:pt x="102829" y="1737783"/>
                  <a:pt x="96479" y="1739900"/>
                </a:cubicBezTo>
                <a:cubicBezTo>
                  <a:pt x="92246" y="1746250"/>
                  <a:pt x="89522" y="1753924"/>
                  <a:pt x="83779" y="1758950"/>
                </a:cubicBezTo>
                <a:cubicBezTo>
                  <a:pt x="72292" y="1769001"/>
                  <a:pt x="45679" y="1784350"/>
                  <a:pt x="45679" y="1784350"/>
                </a:cubicBezTo>
                <a:lnTo>
                  <a:pt x="20279" y="1860550"/>
                </a:lnTo>
                <a:cubicBezTo>
                  <a:pt x="18162" y="1866900"/>
                  <a:pt x="17642" y="1874031"/>
                  <a:pt x="13929" y="1879600"/>
                </a:cubicBezTo>
                <a:cubicBezTo>
                  <a:pt x="9696" y="1885950"/>
                  <a:pt x="-4167" y="1893254"/>
                  <a:pt x="1229" y="1898650"/>
                </a:cubicBezTo>
                <a:cubicBezTo>
                  <a:pt x="7400" y="1904821"/>
                  <a:pt x="18238" y="1894698"/>
                  <a:pt x="26629" y="1892300"/>
                </a:cubicBezTo>
                <a:cubicBezTo>
                  <a:pt x="70961" y="1879634"/>
                  <a:pt x="14270" y="1890437"/>
                  <a:pt x="90129" y="1879600"/>
                </a:cubicBezTo>
                <a:lnTo>
                  <a:pt x="147279" y="1860550"/>
                </a:lnTo>
                <a:cubicBezTo>
                  <a:pt x="153629" y="1858433"/>
                  <a:pt x="160760" y="1857913"/>
                  <a:pt x="166329" y="1854200"/>
                </a:cubicBezTo>
                <a:cubicBezTo>
                  <a:pt x="172679" y="1849967"/>
                  <a:pt x="178405" y="1844600"/>
                  <a:pt x="185379" y="1841500"/>
                </a:cubicBezTo>
                <a:cubicBezTo>
                  <a:pt x="197612" y="1836063"/>
                  <a:pt x="212340" y="1836226"/>
                  <a:pt x="223479" y="1828800"/>
                </a:cubicBezTo>
                <a:cubicBezTo>
                  <a:pt x="229829" y="1824567"/>
                  <a:pt x="235235" y="1818344"/>
                  <a:pt x="242529" y="1816100"/>
                </a:cubicBezTo>
                <a:cubicBezTo>
                  <a:pt x="277033" y="1805483"/>
                  <a:pt x="314941" y="1802973"/>
                  <a:pt x="350479" y="1797050"/>
                </a:cubicBezTo>
                <a:cubicBezTo>
                  <a:pt x="361125" y="1795276"/>
                  <a:pt x="371646" y="1792817"/>
                  <a:pt x="382229" y="1790700"/>
                </a:cubicBezTo>
                <a:cubicBezTo>
                  <a:pt x="388579" y="1792817"/>
                  <a:pt x="401279" y="1790357"/>
                  <a:pt x="401279" y="1797050"/>
                </a:cubicBezTo>
                <a:cubicBezTo>
                  <a:pt x="401279" y="1805199"/>
                  <a:pt x="368926" y="1824969"/>
                  <a:pt x="363179" y="1828800"/>
                </a:cubicBezTo>
                <a:cubicBezTo>
                  <a:pt x="358946" y="1835150"/>
                  <a:pt x="356438" y="1843082"/>
                  <a:pt x="350479" y="1847850"/>
                </a:cubicBezTo>
                <a:cubicBezTo>
                  <a:pt x="345252" y="1852031"/>
                  <a:pt x="336162" y="1849467"/>
                  <a:pt x="331429" y="1854200"/>
                </a:cubicBezTo>
                <a:cubicBezTo>
                  <a:pt x="297562" y="1888067"/>
                  <a:pt x="356829" y="1862667"/>
                  <a:pt x="306029" y="1879600"/>
                </a:cubicBezTo>
                <a:cubicBezTo>
                  <a:pt x="301846" y="1892149"/>
                  <a:pt x="298170" y="1908748"/>
                  <a:pt x="286979" y="1917700"/>
                </a:cubicBezTo>
                <a:cubicBezTo>
                  <a:pt x="281752" y="1921881"/>
                  <a:pt x="273780" y="1920799"/>
                  <a:pt x="267929" y="1924050"/>
                </a:cubicBezTo>
                <a:cubicBezTo>
                  <a:pt x="254586" y="1931463"/>
                  <a:pt x="244309" y="1944623"/>
                  <a:pt x="229829" y="1949450"/>
                </a:cubicBezTo>
                <a:cubicBezTo>
                  <a:pt x="217129" y="1953683"/>
                  <a:pt x="202868" y="1954724"/>
                  <a:pt x="191729" y="1962150"/>
                </a:cubicBezTo>
                <a:lnTo>
                  <a:pt x="153629" y="1987550"/>
                </a:lnTo>
                <a:cubicBezTo>
                  <a:pt x="147279" y="1991783"/>
                  <a:pt x="141819" y="1997837"/>
                  <a:pt x="134579" y="2000250"/>
                </a:cubicBezTo>
                <a:cubicBezTo>
                  <a:pt x="128229" y="2002367"/>
                  <a:pt x="121516" y="2003607"/>
                  <a:pt x="115529" y="2006600"/>
                </a:cubicBezTo>
                <a:cubicBezTo>
                  <a:pt x="66290" y="2031219"/>
                  <a:pt x="125312" y="2009689"/>
                  <a:pt x="77429" y="2025650"/>
                </a:cubicBezTo>
                <a:cubicBezTo>
                  <a:pt x="73196" y="2032000"/>
                  <a:pt x="70688" y="2039932"/>
                  <a:pt x="64729" y="2044700"/>
                </a:cubicBezTo>
                <a:cubicBezTo>
                  <a:pt x="46804" y="2059040"/>
                  <a:pt x="30572" y="2040979"/>
                  <a:pt x="64729" y="2063750"/>
                </a:cubicBezTo>
                <a:cubicBezTo>
                  <a:pt x="75312" y="2061633"/>
                  <a:pt x="85686" y="2057400"/>
                  <a:pt x="96479" y="2057400"/>
                </a:cubicBezTo>
                <a:cubicBezTo>
                  <a:pt x="125665" y="2057400"/>
                  <a:pt x="136519" y="2062280"/>
                  <a:pt x="159979" y="2070100"/>
                </a:cubicBezTo>
                <a:cubicBezTo>
                  <a:pt x="164212" y="2076450"/>
                  <a:pt x="166207" y="2085105"/>
                  <a:pt x="172679" y="2089150"/>
                </a:cubicBezTo>
                <a:cubicBezTo>
                  <a:pt x="184031" y="2096245"/>
                  <a:pt x="199640" y="2094424"/>
                  <a:pt x="210779" y="2101850"/>
                </a:cubicBezTo>
                <a:lnTo>
                  <a:pt x="229829" y="2114550"/>
                </a:lnTo>
                <a:cubicBezTo>
                  <a:pt x="234062" y="2120900"/>
                  <a:pt x="241895" y="2125995"/>
                  <a:pt x="242529" y="2133600"/>
                </a:cubicBezTo>
                <a:cubicBezTo>
                  <a:pt x="244121" y="2152701"/>
                  <a:pt x="242729" y="2172737"/>
                  <a:pt x="236179" y="2190750"/>
                </a:cubicBezTo>
                <a:cubicBezTo>
                  <a:pt x="233571" y="2197922"/>
                  <a:pt x="224103" y="2200350"/>
                  <a:pt x="217129" y="2203450"/>
                </a:cubicBezTo>
                <a:cubicBezTo>
                  <a:pt x="204896" y="2208887"/>
                  <a:pt x="190168" y="2208724"/>
                  <a:pt x="179029" y="2216150"/>
                </a:cubicBezTo>
                <a:cubicBezTo>
                  <a:pt x="124434" y="2252546"/>
                  <a:pt x="193509" y="2208910"/>
                  <a:pt x="140929" y="2235200"/>
                </a:cubicBezTo>
                <a:cubicBezTo>
                  <a:pt x="80552" y="2265389"/>
                  <a:pt x="182073" y="2227835"/>
                  <a:pt x="83779" y="2260600"/>
                </a:cubicBezTo>
                <a:lnTo>
                  <a:pt x="64729" y="2266950"/>
                </a:lnTo>
                <a:cubicBezTo>
                  <a:pt x="111951" y="2298432"/>
                  <a:pt x="69092" y="2274428"/>
                  <a:pt x="179029" y="2286000"/>
                </a:cubicBezTo>
                <a:cubicBezTo>
                  <a:pt x="187708" y="2286914"/>
                  <a:pt x="195803" y="2291023"/>
                  <a:pt x="204429" y="2292350"/>
                </a:cubicBezTo>
                <a:cubicBezTo>
                  <a:pt x="223373" y="2295265"/>
                  <a:pt x="242529" y="2296583"/>
                  <a:pt x="261579" y="2298700"/>
                </a:cubicBezTo>
                <a:cubicBezTo>
                  <a:pt x="267929" y="2300817"/>
                  <a:pt x="274095" y="2303598"/>
                  <a:pt x="280629" y="2305050"/>
                </a:cubicBezTo>
                <a:cubicBezTo>
                  <a:pt x="296488" y="2308574"/>
                  <a:pt x="349000" y="2315724"/>
                  <a:pt x="363179" y="2317750"/>
                </a:cubicBezTo>
                <a:cubicBezTo>
                  <a:pt x="421437" y="2337169"/>
                  <a:pt x="395548" y="2330450"/>
                  <a:pt x="515579" y="2330450"/>
                </a:cubicBezTo>
                <a:cubicBezTo>
                  <a:pt x="557965" y="2330450"/>
                  <a:pt x="600246" y="2326217"/>
                  <a:pt x="642579" y="2324100"/>
                </a:cubicBezTo>
                <a:cubicBezTo>
                  <a:pt x="664623" y="2316752"/>
                  <a:pt x="710217" y="2300472"/>
                  <a:pt x="731479" y="2298700"/>
                </a:cubicBezTo>
                <a:lnTo>
                  <a:pt x="807679" y="2292350"/>
                </a:lnTo>
                <a:lnTo>
                  <a:pt x="826729" y="2286000"/>
                </a:ln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EE6060">
                  <a:alpha val="7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70" name="Полилиния 69" hidden="0"/>
          <p:cNvSpPr/>
          <p:nvPr isPhoto="0" userDrawn="0"/>
        </p:nvSpPr>
        <p:spPr bwMode="auto">
          <a:xfrm flipH="1">
            <a:off x="6281358" y="4075428"/>
            <a:ext cx="322383" cy="1675643"/>
          </a:xfrm>
          <a:custGeom>
            <a:avLst/>
            <a:gdLst>
              <a:gd name="connsiteX0" fmla="*/ 826729 w 826729"/>
              <a:gd name="connsiteY0" fmla="*/ 31750 h 2331573"/>
              <a:gd name="connsiteX1" fmla="*/ 756879 w 826729"/>
              <a:gd name="connsiteY1" fmla="*/ 6350 h 2331573"/>
              <a:gd name="connsiteX2" fmla="*/ 737829 w 826729"/>
              <a:gd name="connsiteY2" fmla="*/ 0 h 2331573"/>
              <a:gd name="connsiteX3" fmla="*/ 642579 w 826729"/>
              <a:gd name="connsiteY3" fmla="*/ 12700 h 2331573"/>
              <a:gd name="connsiteX4" fmla="*/ 585429 w 826729"/>
              <a:gd name="connsiteY4" fmla="*/ 38100 h 2331573"/>
              <a:gd name="connsiteX5" fmla="*/ 172679 w 826729"/>
              <a:gd name="connsiteY5" fmla="*/ 50800 h 2331573"/>
              <a:gd name="connsiteX6" fmla="*/ 134579 w 826729"/>
              <a:gd name="connsiteY6" fmla="*/ 69850 h 2331573"/>
              <a:gd name="connsiteX7" fmla="*/ 115529 w 826729"/>
              <a:gd name="connsiteY7" fmla="*/ 82550 h 2331573"/>
              <a:gd name="connsiteX8" fmla="*/ 77429 w 826729"/>
              <a:gd name="connsiteY8" fmla="*/ 95250 h 2331573"/>
              <a:gd name="connsiteX9" fmla="*/ 58379 w 826729"/>
              <a:gd name="connsiteY9" fmla="*/ 101600 h 2331573"/>
              <a:gd name="connsiteX10" fmla="*/ 306029 w 826729"/>
              <a:gd name="connsiteY10" fmla="*/ 120650 h 2331573"/>
              <a:gd name="connsiteX11" fmla="*/ 325079 w 826729"/>
              <a:gd name="connsiteY11" fmla="*/ 127000 h 2331573"/>
              <a:gd name="connsiteX12" fmla="*/ 344129 w 826729"/>
              <a:gd name="connsiteY12" fmla="*/ 139700 h 2331573"/>
              <a:gd name="connsiteX13" fmla="*/ 407629 w 826729"/>
              <a:gd name="connsiteY13" fmla="*/ 146050 h 2331573"/>
              <a:gd name="connsiteX14" fmla="*/ 433029 w 826729"/>
              <a:gd name="connsiteY14" fmla="*/ 152400 h 2331573"/>
              <a:gd name="connsiteX15" fmla="*/ 413979 w 826729"/>
              <a:gd name="connsiteY15" fmla="*/ 215900 h 2331573"/>
              <a:gd name="connsiteX16" fmla="*/ 369529 w 826729"/>
              <a:gd name="connsiteY16" fmla="*/ 228600 h 2331573"/>
              <a:gd name="connsiteX17" fmla="*/ 350479 w 826729"/>
              <a:gd name="connsiteY17" fmla="*/ 241300 h 2331573"/>
              <a:gd name="connsiteX18" fmla="*/ 229829 w 826729"/>
              <a:gd name="connsiteY18" fmla="*/ 241300 h 2331573"/>
              <a:gd name="connsiteX19" fmla="*/ 102829 w 826729"/>
              <a:gd name="connsiteY19" fmla="*/ 234950 h 2331573"/>
              <a:gd name="connsiteX20" fmla="*/ 121879 w 826729"/>
              <a:gd name="connsiteY20" fmla="*/ 247650 h 2331573"/>
              <a:gd name="connsiteX21" fmla="*/ 128229 w 826729"/>
              <a:gd name="connsiteY21" fmla="*/ 266700 h 2331573"/>
              <a:gd name="connsiteX22" fmla="*/ 166329 w 826729"/>
              <a:gd name="connsiteY22" fmla="*/ 292100 h 2331573"/>
              <a:gd name="connsiteX23" fmla="*/ 204429 w 826729"/>
              <a:gd name="connsiteY23" fmla="*/ 323850 h 2331573"/>
              <a:gd name="connsiteX24" fmla="*/ 217129 w 826729"/>
              <a:gd name="connsiteY24" fmla="*/ 342900 h 2331573"/>
              <a:gd name="connsiteX25" fmla="*/ 236179 w 826729"/>
              <a:gd name="connsiteY25" fmla="*/ 355600 h 2331573"/>
              <a:gd name="connsiteX26" fmla="*/ 242529 w 826729"/>
              <a:gd name="connsiteY26" fmla="*/ 374650 h 2331573"/>
              <a:gd name="connsiteX27" fmla="*/ 261579 w 826729"/>
              <a:gd name="connsiteY27" fmla="*/ 393700 h 2331573"/>
              <a:gd name="connsiteX28" fmla="*/ 242529 w 826729"/>
              <a:gd name="connsiteY28" fmla="*/ 387350 h 2331573"/>
              <a:gd name="connsiteX29" fmla="*/ 45679 w 826729"/>
              <a:gd name="connsiteY29" fmla="*/ 400050 h 2331573"/>
              <a:gd name="connsiteX30" fmla="*/ 20279 w 826729"/>
              <a:gd name="connsiteY30" fmla="*/ 406400 h 2331573"/>
              <a:gd name="connsiteX31" fmla="*/ 13929 w 826729"/>
              <a:gd name="connsiteY31" fmla="*/ 425450 h 2331573"/>
              <a:gd name="connsiteX32" fmla="*/ 32979 w 826729"/>
              <a:gd name="connsiteY32" fmla="*/ 438150 h 2331573"/>
              <a:gd name="connsiteX33" fmla="*/ 96479 w 826729"/>
              <a:gd name="connsiteY33" fmla="*/ 444500 h 2331573"/>
              <a:gd name="connsiteX34" fmla="*/ 153629 w 826729"/>
              <a:gd name="connsiteY34" fmla="*/ 450850 h 2331573"/>
              <a:gd name="connsiteX35" fmla="*/ 204429 w 826729"/>
              <a:gd name="connsiteY35" fmla="*/ 463550 h 2331573"/>
              <a:gd name="connsiteX36" fmla="*/ 236179 w 826729"/>
              <a:gd name="connsiteY36" fmla="*/ 469900 h 2331573"/>
              <a:gd name="connsiteX37" fmla="*/ 274279 w 826729"/>
              <a:gd name="connsiteY37" fmla="*/ 482600 h 2331573"/>
              <a:gd name="connsiteX38" fmla="*/ 293329 w 826729"/>
              <a:gd name="connsiteY38" fmla="*/ 488950 h 2331573"/>
              <a:gd name="connsiteX39" fmla="*/ 439379 w 826729"/>
              <a:gd name="connsiteY39" fmla="*/ 482600 h 2331573"/>
              <a:gd name="connsiteX40" fmla="*/ 502879 w 826729"/>
              <a:gd name="connsiteY40" fmla="*/ 482600 h 2331573"/>
              <a:gd name="connsiteX41" fmla="*/ 490179 w 826729"/>
              <a:gd name="connsiteY41" fmla="*/ 514350 h 2331573"/>
              <a:gd name="connsiteX42" fmla="*/ 477479 w 826729"/>
              <a:gd name="connsiteY42" fmla="*/ 552450 h 2331573"/>
              <a:gd name="connsiteX43" fmla="*/ 439379 w 826729"/>
              <a:gd name="connsiteY43" fmla="*/ 577850 h 2331573"/>
              <a:gd name="connsiteX44" fmla="*/ 394929 w 826729"/>
              <a:gd name="connsiteY44" fmla="*/ 590550 h 2331573"/>
              <a:gd name="connsiteX45" fmla="*/ 325079 w 826729"/>
              <a:gd name="connsiteY45" fmla="*/ 609600 h 2331573"/>
              <a:gd name="connsiteX46" fmla="*/ 248879 w 826729"/>
              <a:gd name="connsiteY46" fmla="*/ 603250 h 2331573"/>
              <a:gd name="connsiteX47" fmla="*/ 210779 w 826729"/>
              <a:gd name="connsiteY47" fmla="*/ 590550 h 2331573"/>
              <a:gd name="connsiteX48" fmla="*/ 71079 w 826729"/>
              <a:gd name="connsiteY48" fmla="*/ 596900 h 2331573"/>
              <a:gd name="connsiteX49" fmla="*/ 32979 w 826729"/>
              <a:gd name="connsiteY49" fmla="*/ 603250 h 2331573"/>
              <a:gd name="connsiteX50" fmla="*/ 52029 w 826729"/>
              <a:gd name="connsiteY50" fmla="*/ 609600 h 2331573"/>
              <a:gd name="connsiteX51" fmla="*/ 77429 w 826729"/>
              <a:gd name="connsiteY51" fmla="*/ 615950 h 2331573"/>
              <a:gd name="connsiteX52" fmla="*/ 166329 w 826729"/>
              <a:gd name="connsiteY52" fmla="*/ 628650 h 2331573"/>
              <a:gd name="connsiteX53" fmla="*/ 185379 w 826729"/>
              <a:gd name="connsiteY53" fmla="*/ 635000 h 2331573"/>
              <a:gd name="connsiteX54" fmla="*/ 204429 w 826729"/>
              <a:gd name="connsiteY54" fmla="*/ 647700 h 2331573"/>
              <a:gd name="connsiteX55" fmla="*/ 223479 w 826729"/>
              <a:gd name="connsiteY55" fmla="*/ 685800 h 2331573"/>
              <a:gd name="connsiteX56" fmla="*/ 198079 w 826729"/>
              <a:gd name="connsiteY56" fmla="*/ 723900 h 2331573"/>
              <a:gd name="connsiteX57" fmla="*/ 185379 w 826729"/>
              <a:gd name="connsiteY57" fmla="*/ 742950 h 2331573"/>
              <a:gd name="connsiteX58" fmla="*/ 153629 w 826729"/>
              <a:gd name="connsiteY58" fmla="*/ 781050 h 2331573"/>
              <a:gd name="connsiteX59" fmla="*/ 140929 w 826729"/>
              <a:gd name="connsiteY59" fmla="*/ 819150 h 2331573"/>
              <a:gd name="connsiteX60" fmla="*/ 134579 w 826729"/>
              <a:gd name="connsiteY60" fmla="*/ 838200 h 2331573"/>
              <a:gd name="connsiteX61" fmla="*/ 128229 w 826729"/>
              <a:gd name="connsiteY61" fmla="*/ 869950 h 2331573"/>
              <a:gd name="connsiteX62" fmla="*/ 121879 w 826729"/>
              <a:gd name="connsiteY62" fmla="*/ 889000 h 2331573"/>
              <a:gd name="connsiteX63" fmla="*/ 115529 w 826729"/>
              <a:gd name="connsiteY63" fmla="*/ 914400 h 2331573"/>
              <a:gd name="connsiteX64" fmla="*/ 128229 w 826729"/>
              <a:gd name="connsiteY64" fmla="*/ 933450 h 2331573"/>
              <a:gd name="connsiteX65" fmla="*/ 166329 w 826729"/>
              <a:gd name="connsiteY65" fmla="*/ 920750 h 2331573"/>
              <a:gd name="connsiteX66" fmla="*/ 210779 w 826729"/>
              <a:gd name="connsiteY66" fmla="*/ 914400 h 2331573"/>
              <a:gd name="connsiteX67" fmla="*/ 229829 w 826729"/>
              <a:gd name="connsiteY67" fmla="*/ 895350 h 2331573"/>
              <a:gd name="connsiteX68" fmla="*/ 236179 w 826729"/>
              <a:gd name="connsiteY68" fmla="*/ 876300 h 2331573"/>
              <a:gd name="connsiteX69" fmla="*/ 248879 w 826729"/>
              <a:gd name="connsiteY69" fmla="*/ 831850 h 2331573"/>
              <a:gd name="connsiteX70" fmla="*/ 261579 w 826729"/>
              <a:gd name="connsiteY70" fmla="*/ 812800 h 2331573"/>
              <a:gd name="connsiteX71" fmla="*/ 280629 w 826729"/>
              <a:gd name="connsiteY71" fmla="*/ 806450 h 2331573"/>
              <a:gd name="connsiteX72" fmla="*/ 318729 w 826729"/>
              <a:gd name="connsiteY72" fmla="*/ 787400 h 2331573"/>
              <a:gd name="connsiteX73" fmla="*/ 375879 w 826729"/>
              <a:gd name="connsiteY73" fmla="*/ 793750 h 2331573"/>
              <a:gd name="connsiteX74" fmla="*/ 394929 w 826729"/>
              <a:gd name="connsiteY74" fmla="*/ 800100 h 2331573"/>
              <a:gd name="connsiteX75" fmla="*/ 407629 w 826729"/>
              <a:gd name="connsiteY75" fmla="*/ 819150 h 2331573"/>
              <a:gd name="connsiteX76" fmla="*/ 413979 w 826729"/>
              <a:gd name="connsiteY76" fmla="*/ 838200 h 2331573"/>
              <a:gd name="connsiteX77" fmla="*/ 401279 w 826729"/>
              <a:gd name="connsiteY77" fmla="*/ 952500 h 2331573"/>
              <a:gd name="connsiteX78" fmla="*/ 388579 w 826729"/>
              <a:gd name="connsiteY78" fmla="*/ 971550 h 2331573"/>
              <a:gd name="connsiteX79" fmla="*/ 369529 w 826729"/>
              <a:gd name="connsiteY79" fmla="*/ 984250 h 2331573"/>
              <a:gd name="connsiteX80" fmla="*/ 344129 w 826729"/>
              <a:gd name="connsiteY80" fmla="*/ 1016000 h 2331573"/>
              <a:gd name="connsiteX81" fmla="*/ 318729 w 826729"/>
              <a:gd name="connsiteY81" fmla="*/ 1041400 h 2331573"/>
              <a:gd name="connsiteX82" fmla="*/ 274279 w 826729"/>
              <a:gd name="connsiteY82" fmla="*/ 1085850 h 2331573"/>
              <a:gd name="connsiteX83" fmla="*/ 255229 w 826729"/>
              <a:gd name="connsiteY83" fmla="*/ 1098550 h 2331573"/>
              <a:gd name="connsiteX84" fmla="*/ 204429 w 826729"/>
              <a:gd name="connsiteY84" fmla="*/ 1111250 h 2331573"/>
              <a:gd name="connsiteX85" fmla="*/ 166329 w 826729"/>
              <a:gd name="connsiteY85" fmla="*/ 1136650 h 2331573"/>
              <a:gd name="connsiteX86" fmla="*/ 147279 w 826729"/>
              <a:gd name="connsiteY86" fmla="*/ 1149350 h 2331573"/>
              <a:gd name="connsiteX87" fmla="*/ 134579 w 826729"/>
              <a:gd name="connsiteY87" fmla="*/ 1168400 h 2331573"/>
              <a:gd name="connsiteX88" fmla="*/ 115529 w 826729"/>
              <a:gd name="connsiteY88" fmla="*/ 1174750 h 2331573"/>
              <a:gd name="connsiteX89" fmla="*/ 96479 w 826729"/>
              <a:gd name="connsiteY89" fmla="*/ 1187450 h 2331573"/>
              <a:gd name="connsiteX90" fmla="*/ 179029 w 826729"/>
              <a:gd name="connsiteY90" fmla="*/ 1206500 h 2331573"/>
              <a:gd name="connsiteX91" fmla="*/ 217129 w 826729"/>
              <a:gd name="connsiteY91" fmla="*/ 1219200 h 2331573"/>
              <a:gd name="connsiteX92" fmla="*/ 236179 w 826729"/>
              <a:gd name="connsiteY92" fmla="*/ 1225550 h 2331573"/>
              <a:gd name="connsiteX93" fmla="*/ 356829 w 826729"/>
              <a:gd name="connsiteY93" fmla="*/ 1206500 h 2331573"/>
              <a:gd name="connsiteX94" fmla="*/ 375879 w 826729"/>
              <a:gd name="connsiteY94" fmla="*/ 1200150 h 2331573"/>
              <a:gd name="connsiteX95" fmla="*/ 394929 w 826729"/>
              <a:gd name="connsiteY95" fmla="*/ 1193800 h 2331573"/>
              <a:gd name="connsiteX96" fmla="*/ 433029 w 826729"/>
              <a:gd name="connsiteY96" fmla="*/ 1219200 h 2331573"/>
              <a:gd name="connsiteX97" fmla="*/ 413979 w 826729"/>
              <a:gd name="connsiteY97" fmla="*/ 1238250 h 2331573"/>
              <a:gd name="connsiteX98" fmla="*/ 375879 w 826729"/>
              <a:gd name="connsiteY98" fmla="*/ 1263650 h 2331573"/>
              <a:gd name="connsiteX99" fmla="*/ 350479 w 826729"/>
              <a:gd name="connsiteY99" fmla="*/ 1301750 h 2331573"/>
              <a:gd name="connsiteX100" fmla="*/ 312379 w 826729"/>
              <a:gd name="connsiteY100" fmla="*/ 1327150 h 2331573"/>
              <a:gd name="connsiteX101" fmla="*/ 255229 w 826729"/>
              <a:gd name="connsiteY101" fmla="*/ 1346200 h 2331573"/>
              <a:gd name="connsiteX102" fmla="*/ 236179 w 826729"/>
              <a:gd name="connsiteY102" fmla="*/ 1352550 h 2331573"/>
              <a:gd name="connsiteX103" fmla="*/ 217129 w 826729"/>
              <a:gd name="connsiteY103" fmla="*/ 1358900 h 2331573"/>
              <a:gd name="connsiteX104" fmla="*/ 153629 w 826729"/>
              <a:gd name="connsiteY104" fmla="*/ 1365250 h 2331573"/>
              <a:gd name="connsiteX105" fmla="*/ 83779 w 826729"/>
              <a:gd name="connsiteY105" fmla="*/ 1377950 h 2331573"/>
              <a:gd name="connsiteX106" fmla="*/ 121879 w 826729"/>
              <a:gd name="connsiteY106" fmla="*/ 1416050 h 2331573"/>
              <a:gd name="connsiteX107" fmla="*/ 140929 w 826729"/>
              <a:gd name="connsiteY107" fmla="*/ 1428750 h 2331573"/>
              <a:gd name="connsiteX108" fmla="*/ 255229 w 826729"/>
              <a:gd name="connsiteY108" fmla="*/ 1447800 h 2331573"/>
              <a:gd name="connsiteX109" fmla="*/ 293329 w 826729"/>
              <a:gd name="connsiteY109" fmla="*/ 1466850 h 2331573"/>
              <a:gd name="connsiteX110" fmla="*/ 312379 w 826729"/>
              <a:gd name="connsiteY110" fmla="*/ 1473200 h 2331573"/>
              <a:gd name="connsiteX111" fmla="*/ 337779 w 826729"/>
              <a:gd name="connsiteY111" fmla="*/ 1492250 h 2331573"/>
              <a:gd name="connsiteX112" fmla="*/ 356829 w 826729"/>
              <a:gd name="connsiteY112" fmla="*/ 1498600 h 2331573"/>
              <a:gd name="connsiteX113" fmla="*/ 382229 w 826729"/>
              <a:gd name="connsiteY113" fmla="*/ 1536700 h 2331573"/>
              <a:gd name="connsiteX114" fmla="*/ 413979 w 826729"/>
              <a:gd name="connsiteY114" fmla="*/ 1574800 h 2331573"/>
              <a:gd name="connsiteX115" fmla="*/ 394929 w 826729"/>
              <a:gd name="connsiteY115" fmla="*/ 1587500 h 2331573"/>
              <a:gd name="connsiteX116" fmla="*/ 356829 w 826729"/>
              <a:gd name="connsiteY116" fmla="*/ 1593850 h 2331573"/>
              <a:gd name="connsiteX117" fmla="*/ 274279 w 826729"/>
              <a:gd name="connsiteY117" fmla="*/ 1606550 h 2331573"/>
              <a:gd name="connsiteX118" fmla="*/ 217129 w 826729"/>
              <a:gd name="connsiteY118" fmla="*/ 1600200 h 2331573"/>
              <a:gd name="connsiteX119" fmla="*/ 179029 w 826729"/>
              <a:gd name="connsiteY119" fmla="*/ 1574800 h 2331573"/>
              <a:gd name="connsiteX120" fmla="*/ 121879 w 826729"/>
              <a:gd name="connsiteY120" fmla="*/ 1536700 h 2331573"/>
              <a:gd name="connsiteX121" fmla="*/ 64729 w 826729"/>
              <a:gd name="connsiteY121" fmla="*/ 1511300 h 2331573"/>
              <a:gd name="connsiteX122" fmla="*/ 45679 w 826729"/>
              <a:gd name="connsiteY122" fmla="*/ 1504950 h 2331573"/>
              <a:gd name="connsiteX123" fmla="*/ 64729 w 826729"/>
              <a:gd name="connsiteY123" fmla="*/ 1543050 h 2331573"/>
              <a:gd name="connsiteX124" fmla="*/ 83779 w 826729"/>
              <a:gd name="connsiteY124" fmla="*/ 1555750 h 2331573"/>
              <a:gd name="connsiteX125" fmla="*/ 115529 w 826729"/>
              <a:gd name="connsiteY125" fmla="*/ 1612900 h 2331573"/>
              <a:gd name="connsiteX126" fmla="*/ 128229 w 826729"/>
              <a:gd name="connsiteY126" fmla="*/ 1631950 h 2331573"/>
              <a:gd name="connsiteX127" fmla="*/ 147279 w 826729"/>
              <a:gd name="connsiteY127" fmla="*/ 1651000 h 2331573"/>
              <a:gd name="connsiteX128" fmla="*/ 172679 w 826729"/>
              <a:gd name="connsiteY128" fmla="*/ 1689100 h 2331573"/>
              <a:gd name="connsiteX129" fmla="*/ 153629 w 826729"/>
              <a:gd name="connsiteY129" fmla="*/ 1701800 h 2331573"/>
              <a:gd name="connsiteX130" fmla="*/ 115529 w 826729"/>
              <a:gd name="connsiteY130" fmla="*/ 1733550 h 2331573"/>
              <a:gd name="connsiteX131" fmla="*/ 96479 w 826729"/>
              <a:gd name="connsiteY131" fmla="*/ 1739900 h 2331573"/>
              <a:gd name="connsiteX132" fmla="*/ 83779 w 826729"/>
              <a:gd name="connsiteY132" fmla="*/ 1758950 h 2331573"/>
              <a:gd name="connsiteX133" fmla="*/ 45679 w 826729"/>
              <a:gd name="connsiteY133" fmla="*/ 1784350 h 2331573"/>
              <a:gd name="connsiteX134" fmla="*/ 20279 w 826729"/>
              <a:gd name="connsiteY134" fmla="*/ 1860550 h 2331573"/>
              <a:gd name="connsiteX135" fmla="*/ 13929 w 826729"/>
              <a:gd name="connsiteY135" fmla="*/ 1879600 h 2331573"/>
              <a:gd name="connsiteX136" fmla="*/ 1229 w 826729"/>
              <a:gd name="connsiteY136" fmla="*/ 1898650 h 2331573"/>
              <a:gd name="connsiteX137" fmla="*/ 26629 w 826729"/>
              <a:gd name="connsiteY137" fmla="*/ 1892300 h 2331573"/>
              <a:gd name="connsiteX138" fmla="*/ 90129 w 826729"/>
              <a:gd name="connsiteY138" fmla="*/ 1879600 h 2331573"/>
              <a:gd name="connsiteX139" fmla="*/ 147279 w 826729"/>
              <a:gd name="connsiteY139" fmla="*/ 1860550 h 2331573"/>
              <a:gd name="connsiteX140" fmla="*/ 166329 w 826729"/>
              <a:gd name="connsiteY140" fmla="*/ 1854200 h 2331573"/>
              <a:gd name="connsiteX141" fmla="*/ 185379 w 826729"/>
              <a:gd name="connsiteY141" fmla="*/ 1841500 h 2331573"/>
              <a:gd name="connsiteX142" fmla="*/ 223479 w 826729"/>
              <a:gd name="connsiteY142" fmla="*/ 1828800 h 2331573"/>
              <a:gd name="connsiteX143" fmla="*/ 242529 w 826729"/>
              <a:gd name="connsiteY143" fmla="*/ 1816100 h 2331573"/>
              <a:gd name="connsiteX144" fmla="*/ 350479 w 826729"/>
              <a:gd name="connsiteY144" fmla="*/ 1797050 h 2331573"/>
              <a:gd name="connsiteX145" fmla="*/ 382229 w 826729"/>
              <a:gd name="connsiteY145" fmla="*/ 1790700 h 2331573"/>
              <a:gd name="connsiteX146" fmla="*/ 401279 w 826729"/>
              <a:gd name="connsiteY146" fmla="*/ 1797050 h 2331573"/>
              <a:gd name="connsiteX147" fmla="*/ 363179 w 826729"/>
              <a:gd name="connsiteY147" fmla="*/ 1828800 h 2331573"/>
              <a:gd name="connsiteX148" fmla="*/ 350479 w 826729"/>
              <a:gd name="connsiteY148" fmla="*/ 1847850 h 2331573"/>
              <a:gd name="connsiteX149" fmla="*/ 331429 w 826729"/>
              <a:gd name="connsiteY149" fmla="*/ 1854200 h 2331573"/>
              <a:gd name="connsiteX150" fmla="*/ 306029 w 826729"/>
              <a:gd name="connsiteY150" fmla="*/ 1879600 h 2331573"/>
              <a:gd name="connsiteX151" fmla="*/ 286979 w 826729"/>
              <a:gd name="connsiteY151" fmla="*/ 1917700 h 2331573"/>
              <a:gd name="connsiteX152" fmla="*/ 267929 w 826729"/>
              <a:gd name="connsiteY152" fmla="*/ 1924050 h 2331573"/>
              <a:gd name="connsiteX153" fmla="*/ 229829 w 826729"/>
              <a:gd name="connsiteY153" fmla="*/ 1949450 h 2331573"/>
              <a:gd name="connsiteX154" fmla="*/ 191729 w 826729"/>
              <a:gd name="connsiteY154" fmla="*/ 1962150 h 2331573"/>
              <a:gd name="connsiteX155" fmla="*/ 153629 w 826729"/>
              <a:gd name="connsiteY155" fmla="*/ 1987550 h 2331573"/>
              <a:gd name="connsiteX156" fmla="*/ 134579 w 826729"/>
              <a:gd name="connsiteY156" fmla="*/ 2000250 h 2331573"/>
              <a:gd name="connsiteX157" fmla="*/ 115529 w 826729"/>
              <a:gd name="connsiteY157" fmla="*/ 2006600 h 2331573"/>
              <a:gd name="connsiteX158" fmla="*/ 77429 w 826729"/>
              <a:gd name="connsiteY158" fmla="*/ 2025650 h 2331573"/>
              <a:gd name="connsiteX159" fmla="*/ 64729 w 826729"/>
              <a:gd name="connsiteY159" fmla="*/ 2044700 h 2331573"/>
              <a:gd name="connsiteX160" fmla="*/ 64729 w 826729"/>
              <a:gd name="connsiteY160" fmla="*/ 2063750 h 2331573"/>
              <a:gd name="connsiteX161" fmla="*/ 96479 w 826729"/>
              <a:gd name="connsiteY161" fmla="*/ 2057400 h 2331573"/>
              <a:gd name="connsiteX162" fmla="*/ 159979 w 826729"/>
              <a:gd name="connsiteY162" fmla="*/ 2070100 h 2331573"/>
              <a:gd name="connsiteX163" fmla="*/ 172679 w 826729"/>
              <a:gd name="connsiteY163" fmla="*/ 2089150 h 2331573"/>
              <a:gd name="connsiteX164" fmla="*/ 210779 w 826729"/>
              <a:gd name="connsiteY164" fmla="*/ 2101850 h 2331573"/>
              <a:gd name="connsiteX165" fmla="*/ 229829 w 826729"/>
              <a:gd name="connsiteY165" fmla="*/ 2114550 h 2331573"/>
              <a:gd name="connsiteX166" fmla="*/ 242529 w 826729"/>
              <a:gd name="connsiteY166" fmla="*/ 2133600 h 2331573"/>
              <a:gd name="connsiteX167" fmla="*/ 236179 w 826729"/>
              <a:gd name="connsiteY167" fmla="*/ 2190750 h 2331573"/>
              <a:gd name="connsiteX168" fmla="*/ 217129 w 826729"/>
              <a:gd name="connsiteY168" fmla="*/ 2203450 h 2331573"/>
              <a:gd name="connsiteX169" fmla="*/ 179029 w 826729"/>
              <a:gd name="connsiteY169" fmla="*/ 2216150 h 2331573"/>
              <a:gd name="connsiteX170" fmla="*/ 140929 w 826729"/>
              <a:gd name="connsiteY170" fmla="*/ 2235200 h 2331573"/>
              <a:gd name="connsiteX171" fmla="*/ 83779 w 826729"/>
              <a:gd name="connsiteY171" fmla="*/ 2260600 h 2331573"/>
              <a:gd name="connsiteX172" fmla="*/ 64729 w 826729"/>
              <a:gd name="connsiteY172" fmla="*/ 2266950 h 2331573"/>
              <a:gd name="connsiteX173" fmla="*/ 179029 w 826729"/>
              <a:gd name="connsiteY173" fmla="*/ 2286000 h 2331573"/>
              <a:gd name="connsiteX174" fmla="*/ 204429 w 826729"/>
              <a:gd name="connsiteY174" fmla="*/ 2292350 h 2331573"/>
              <a:gd name="connsiteX175" fmla="*/ 261579 w 826729"/>
              <a:gd name="connsiteY175" fmla="*/ 2298700 h 2331573"/>
              <a:gd name="connsiteX176" fmla="*/ 280629 w 826729"/>
              <a:gd name="connsiteY176" fmla="*/ 2305050 h 2331573"/>
              <a:gd name="connsiteX177" fmla="*/ 363179 w 826729"/>
              <a:gd name="connsiteY177" fmla="*/ 2317750 h 2331573"/>
              <a:gd name="connsiteX178" fmla="*/ 515579 w 826729"/>
              <a:gd name="connsiteY178" fmla="*/ 2330450 h 2331573"/>
              <a:gd name="connsiteX179" fmla="*/ 642579 w 826729"/>
              <a:gd name="connsiteY179" fmla="*/ 2324100 h 2331573"/>
              <a:gd name="connsiteX180" fmla="*/ 731479 w 826729"/>
              <a:gd name="connsiteY180" fmla="*/ 2298700 h 2331573"/>
              <a:gd name="connsiteX181" fmla="*/ 807679 w 826729"/>
              <a:gd name="connsiteY181" fmla="*/ 2292350 h 2331573"/>
              <a:gd name="connsiteX182" fmla="*/ 826729 w 826729"/>
              <a:gd name="connsiteY182" fmla="*/ 2286000 h 23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826729" h="2331573" fill="norm" stroke="1" extrusionOk="0">
                <a:moveTo>
                  <a:pt x="826729" y="31750"/>
                </a:moveTo>
                <a:cubicBezTo>
                  <a:pt x="782550" y="14078"/>
                  <a:pt x="805793" y="22655"/>
                  <a:pt x="756879" y="6350"/>
                </a:cubicBezTo>
                <a:lnTo>
                  <a:pt x="737829" y="0"/>
                </a:lnTo>
                <a:cubicBezTo>
                  <a:pt x="720805" y="1419"/>
                  <a:pt x="668517" y="-269"/>
                  <a:pt x="642579" y="12700"/>
                </a:cubicBezTo>
                <a:cubicBezTo>
                  <a:pt x="618335" y="24822"/>
                  <a:pt x="620342" y="37026"/>
                  <a:pt x="585429" y="38100"/>
                </a:cubicBezTo>
                <a:lnTo>
                  <a:pt x="172679" y="50800"/>
                </a:lnTo>
                <a:cubicBezTo>
                  <a:pt x="118084" y="87196"/>
                  <a:pt x="187159" y="43560"/>
                  <a:pt x="134579" y="69850"/>
                </a:cubicBezTo>
                <a:cubicBezTo>
                  <a:pt x="127753" y="73263"/>
                  <a:pt x="122503" y="79450"/>
                  <a:pt x="115529" y="82550"/>
                </a:cubicBezTo>
                <a:cubicBezTo>
                  <a:pt x="103296" y="87987"/>
                  <a:pt x="90129" y="91017"/>
                  <a:pt x="77429" y="95250"/>
                </a:cubicBezTo>
                <a:lnTo>
                  <a:pt x="58379" y="101600"/>
                </a:lnTo>
                <a:cubicBezTo>
                  <a:pt x="162775" y="136399"/>
                  <a:pt x="83098" y="113895"/>
                  <a:pt x="306029" y="120650"/>
                </a:cubicBezTo>
                <a:cubicBezTo>
                  <a:pt x="312379" y="122767"/>
                  <a:pt x="319092" y="124007"/>
                  <a:pt x="325079" y="127000"/>
                </a:cubicBezTo>
                <a:cubicBezTo>
                  <a:pt x="331905" y="130413"/>
                  <a:pt x="336693" y="137984"/>
                  <a:pt x="344129" y="139700"/>
                </a:cubicBezTo>
                <a:cubicBezTo>
                  <a:pt x="364856" y="144483"/>
                  <a:pt x="386462" y="143933"/>
                  <a:pt x="407629" y="146050"/>
                </a:cubicBezTo>
                <a:cubicBezTo>
                  <a:pt x="416096" y="148167"/>
                  <a:pt x="429965" y="144228"/>
                  <a:pt x="433029" y="152400"/>
                </a:cubicBezTo>
                <a:cubicBezTo>
                  <a:pt x="437999" y="165653"/>
                  <a:pt x="428659" y="204156"/>
                  <a:pt x="413979" y="215900"/>
                </a:cubicBezTo>
                <a:cubicBezTo>
                  <a:pt x="409838" y="219213"/>
                  <a:pt x="371188" y="228185"/>
                  <a:pt x="369529" y="228600"/>
                </a:cubicBezTo>
                <a:cubicBezTo>
                  <a:pt x="363179" y="232833"/>
                  <a:pt x="357305" y="237887"/>
                  <a:pt x="350479" y="241300"/>
                </a:cubicBezTo>
                <a:cubicBezTo>
                  <a:pt x="314420" y="259329"/>
                  <a:pt x="261141" y="243257"/>
                  <a:pt x="229829" y="241300"/>
                </a:cubicBezTo>
                <a:cubicBezTo>
                  <a:pt x="163545" y="219205"/>
                  <a:pt x="205082" y="227646"/>
                  <a:pt x="102829" y="234950"/>
                </a:cubicBezTo>
                <a:cubicBezTo>
                  <a:pt x="109179" y="239183"/>
                  <a:pt x="117111" y="241691"/>
                  <a:pt x="121879" y="247650"/>
                </a:cubicBezTo>
                <a:cubicBezTo>
                  <a:pt x="126060" y="252877"/>
                  <a:pt x="123496" y="261967"/>
                  <a:pt x="128229" y="266700"/>
                </a:cubicBezTo>
                <a:cubicBezTo>
                  <a:pt x="139022" y="277493"/>
                  <a:pt x="155536" y="281307"/>
                  <a:pt x="166329" y="292100"/>
                </a:cubicBezTo>
                <a:cubicBezTo>
                  <a:pt x="190775" y="316546"/>
                  <a:pt x="177907" y="306169"/>
                  <a:pt x="204429" y="323850"/>
                </a:cubicBezTo>
                <a:cubicBezTo>
                  <a:pt x="208662" y="330200"/>
                  <a:pt x="211733" y="337504"/>
                  <a:pt x="217129" y="342900"/>
                </a:cubicBezTo>
                <a:cubicBezTo>
                  <a:pt x="222525" y="348296"/>
                  <a:pt x="231411" y="349641"/>
                  <a:pt x="236179" y="355600"/>
                </a:cubicBezTo>
                <a:cubicBezTo>
                  <a:pt x="240360" y="360827"/>
                  <a:pt x="238816" y="369081"/>
                  <a:pt x="242529" y="374650"/>
                </a:cubicBezTo>
                <a:cubicBezTo>
                  <a:pt x="247510" y="382122"/>
                  <a:pt x="261579" y="384720"/>
                  <a:pt x="261579" y="393700"/>
                </a:cubicBezTo>
                <a:cubicBezTo>
                  <a:pt x="261579" y="400393"/>
                  <a:pt x="248879" y="389467"/>
                  <a:pt x="242529" y="387350"/>
                </a:cubicBezTo>
                <a:cubicBezTo>
                  <a:pt x="164684" y="390594"/>
                  <a:pt x="114113" y="387607"/>
                  <a:pt x="45679" y="400050"/>
                </a:cubicBezTo>
                <a:cubicBezTo>
                  <a:pt x="37093" y="401611"/>
                  <a:pt x="28746" y="404283"/>
                  <a:pt x="20279" y="406400"/>
                </a:cubicBezTo>
                <a:cubicBezTo>
                  <a:pt x="18162" y="412750"/>
                  <a:pt x="11443" y="419235"/>
                  <a:pt x="13929" y="425450"/>
                </a:cubicBezTo>
                <a:cubicBezTo>
                  <a:pt x="16763" y="432536"/>
                  <a:pt x="25543" y="436434"/>
                  <a:pt x="32979" y="438150"/>
                </a:cubicBezTo>
                <a:cubicBezTo>
                  <a:pt x="53706" y="442933"/>
                  <a:pt x="75324" y="442273"/>
                  <a:pt x="96479" y="444500"/>
                </a:cubicBezTo>
                <a:lnTo>
                  <a:pt x="153629" y="450850"/>
                </a:lnTo>
                <a:cubicBezTo>
                  <a:pt x="170562" y="455083"/>
                  <a:pt x="187313" y="460127"/>
                  <a:pt x="204429" y="463550"/>
                </a:cubicBezTo>
                <a:cubicBezTo>
                  <a:pt x="215012" y="465667"/>
                  <a:pt x="225766" y="467060"/>
                  <a:pt x="236179" y="469900"/>
                </a:cubicBezTo>
                <a:cubicBezTo>
                  <a:pt x="249094" y="473422"/>
                  <a:pt x="261579" y="478367"/>
                  <a:pt x="274279" y="482600"/>
                </a:cubicBezTo>
                <a:lnTo>
                  <a:pt x="293329" y="488950"/>
                </a:lnTo>
                <a:cubicBezTo>
                  <a:pt x="342012" y="486833"/>
                  <a:pt x="390793" y="486337"/>
                  <a:pt x="439379" y="482600"/>
                </a:cubicBezTo>
                <a:cubicBezTo>
                  <a:pt x="511419" y="477058"/>
                  <a:pt x="365065" y="462912"/>
                  <a:pt x="502879" y="482600"/>
                </a:cubicBezTo>
                <a:cubicBezTo>
                  <a:pt x="516023" y="522033"/>
                  <a:pt x="509803" y="482951"/>
                  <a:pt x="490179" y="514350"/>
                </a:cubicBezTo>
                <a:cubicBezTo>
                  <a:pt x="483084" y="525702"/>
                  <a:pt x="488618" y="545024"/>
                  <a:pt x="477479" y="552450"/>
                </a:cubicBezTo>
                <a:cubicBezTo>
                  <a:pt x="464779" y="560917"/>
                  <a:pt x="453859" y="573023"/>
                  <a:pt x="439379" y="577850"/>
                </a:cubicBezTo>
                <a:cubicBezTo>
                  <a:pt x="375358" y="599190"/>
                  <a:pt x="474663" y="566630"/>
                  <a:pt x="394929" y="590550"/>
                </a:cubicBezTo>
                <a:cubicBezTo>
                  <a:pt x="330477" y="609886"/>
                  <a:pt x="382947" y="598026"/>
                  <a:pt x="325079" y="609600"/>
                </a:cubicBezTo>
                <a:cubicBezTo>
                  <a:pt x="299679" y="607483"/>
                  <a:pt x="274020" y="607440"/>
                  <a:pt x="248879" y="603250"/>
                </a:cubicBezTo>
                <a:cubicBezTo>
                  <a:pt x="235674" y="601049"/>
                  <a:pt x="210779" y="590550"/>
                  <a:pt x="210779" y="590550"/>
                </a:cubicBezTo>
                <a:cubicBezTo>
                  <a:pt x="164212" y="592667"/>
                  <a:pt x="117575" y="593579"/>
                  <a:pt x="71079" y="596900"/>
                </a:cubicBezTo>
                <a:cubicBezTo>
                  <a:pt x="58237" y="597817"/>
                  <a:pt x="43692" y="596108"/>
                  <a:pt x="32979" y="603250"/>
                </a:cubicBezTo>
                <a:cubicBezTo>
                  <a:pt x="27410" y="606963"/>
                  <a:pt x="45593" y="607761"/>
                  <a:pt x="52029" y="609600"/>
                </a:cubicBezTo>
                <a:cubicBezTo>
                  <a:pt x="60420" y="611998"/>
                  <a:pt x="68871" y="614238"/>
                  <a:pt x="77429" y="615950"/>
                </a:cubicBezTo>
                <a:cubicBezTo>
                  <a:pt x="107947" y="622054"/>
                  <a:pt x="135113" y="624748"/>
                  <a:pt x="166329" y="628650"/>
                </a:cubicBezTo>
                <a:cubicBezTo>
                  <a:pt x="172679" y="630767"/>
                  <a:pt x="179392" y="632007"/>
                  <a:pt x="185379" y="635000"/>
                </a:cubicBezTo>
                <a:cubicBezTo>
                  <a:pt x="192205" y="638413"/>
                  <a:pt x="199033" y="642304"/>
                  <a:pt x="204429" y="647700"/>
                </a:cubicBezTo>
                <a:cubicBezTo>
                  <a:pt x="216739" y="660010"/>
                  <a:pt x="218314" y="670306"/>
                  <a:pt x="223479" y="685800"/>
                </a:cubicBezTo>
                <a:lnTo>
                  <a:pt x="198079" y="723900"/>
                </a:lnTo>
                <a:cubicBezTo>
                  <a:pt x="193846" y="730250"/>
                  <a:pt x="190775" y="737554"/>
                  <a:pt x="185379" y="742950"/>
                </a:cubicBezTo>
                <a:cubicBezTo>
                  <a:pt x="173416" y="754913"/>
                  <a:pt x="160702" y="765137"/>
                  <a:pt x="153629" y="781050"/>
                </a:cubicBezTo>
                <a:cubicBezTo>
                  <a:pt x="148192" y="793283"/>
                  <a:pt x="145162" y="806450"/>
                  <a:pt x="140929" y="819150"/>
                </a:cubicBezTo>
                <a:cubicBezTo>
                  <a:pt x="138812" y="825500"/>
                  <a:pt x="135892" y="831636"/>
                  <a:pt x="134579" y="838200"/>
                </a:cubicBezTo>
                <a:cubicBezTo>
                  <a:pt x="132462" y="848783"/>
                  <a:pt x="130847" y="859479"/>
                  <a:pt x="128229" y="869950"/>
                </a:cubicBezTo>
                <a:cubicBezTo>
                  <a:pt x="126606" y="876444"/>
                  <a:pt x="123718" y="882564"/>
                  <a:pt x="121879" y="889000"/>
                </a:cubicBezTo>
                <a:cubicBezTo>
                  <a:pt x="119481" y="897391"/>
                  <a:pt x="117646" y="905933"/>
                  <a:pt x="115529" y="914400"/>
                </a:cubicBezTo>
                <a:cubicBezTo>
                  <a:pt x="119762" y="920750"/>
                  <a:pt x="120656" y="932503"/>
                  <a:pt x="128229" y="933450"/>
                </a:cubicBezTo>
                <a:cubicBezTo>
                  <a:pt x="141513" y="935110"/>
                  <a:pt x="153077" y="922643"/>
                  <a:pt x="166329" y="920750"/>
                </a:cubicBezTo>
                <a:lnTo>
                  <a:pt x="210779" y="914400"/>
                </a:lnTo>
                <a:cubicBezTo>
                  <a:pt x="217129" y="908050"/>
                  <a:pt x="224848" y="902822"/>
                  <a:pt x="229829" y="895350"/>
                </a:cubicBezTo>
                <a:cubicBezTo>
                  <a:pt x="233542" y="889781"/>
                  <a:pt x="234340" y="882736"/>
                  <a:pt x="236179" y="876300"/>
                </a:cubicBezTo>
                <a:cubicBezTo>
                  <a:pt x="238892" y="866805"/>
                  <a:pt x="243804" y="842000"/>
                  <a:pt x="248879" y="831850"/>
                </a:cubicBezTo>
                <a:cubicBezTo>
                  <a:pt x="252292" y="825024"/>
                  <a:pt x="255620" y="817568"/>
                  <a:pt x="261579" y="812800"/>
                </a:cubicBezTo>
                <a:cubicBezTo>
                  <a:pt x="266806" y="808619"/>
                  <a:pt x="274642" y="809443"/>
                  <a:pt x="280629" y="806450"/>
                </a:cubicBezTo>
                <a:cubicBezTo>
                  <a:pt x="329868" y="781831"/>
                  <a:pt x="270846" y="803361"/>
                  <a:pt x="318729" y="787400"/>
                </a:cubicBezTo>
                <a:cubicBezTo>
                  <a:pt x="337779" y="789517"/>
                  <a:pt x="356973" y="790599"/>
                  <a:pt x="375879" y="793750"/>
                </a:cubicBezTo>
                <a:cubicBezTo>
                  <a:pt x="382481" y="794850"/>
                  <a:pt x="389702" y="795919"/>
                  <a:pt x="394929" y="800100"/>
                </a:cubicBezTo>
                <a:cubicBezTo>
                  <a:pt x="400888" y="804868"/>
                  <a:pt x="404216" y="812324"/>
                  <a:pt x="407629" y="819150"/>
                </a:cubicBezTo>
                <a:cubicBezTo>
                  <a:pt x="410622" y="825137"/>
                  <a:pt x="411862" y="831850"/>
                  <a:pt x="413979" y="838200"/>
                </a:cubicBezTo>
                <a:cubicBezTo>
                  <a:pt x="413186" y="850101"/>
                  <a:pt x="416429" y="922200"/>
                  <a:pt x="401279" y="952500"/>
                </a:cubicBezTo>
                <a:cubicBezTo>
                  <a:pt x="397866" y="959326"/>
                  <a:pt x="393975" y="966154"/>
                  <a:pt x="388579" y="971550"/>
                </a:cubicBezTo>
                <a:cubicBezTo>
                  <a:pt x="383183" y="976946"/>
                  <a:pt x="375879" y="980017"/>
                  <a:pt x="369529" y="984250"/>
                </a:cubicBezTo>
                <a:cubicBezTo>
                  <a:pt x="353568" y="1032133"/>
                  <a:pt x="376955" y="974968"/>
                  <a:pt x="344129" y="1016000"/>
                </a:cubicBezTo>
                <a:cubicBezTo>
                  <a:pt x="319499" y="1046788"/>
                  <a:pt x="360293" y="1027545"/>
                  <a:pt x="318729" y="1041400"/>
                </a:cubicBezTo>
                <a:cubicBezTo>
                  <a:pt x="307552" y="1074930"/>
                  <a:pt x="317948" y="1056737"/>
                  <a:pt x="274279" y="1085850"/>
                </a:cubicBezTo>
                <a:cubicBezTo>
                  <a:pt x="267929" y="1090083"/>
                  <a:pt x="262713" y="1097053"/>
                  <a:pt x="255229" y="1098550"/>
                </a:cubicBezTo>
                <a:cubicBezTo>
                  <a:pt x="246432" y="1100309"/>
                  <a:pt x="215412" y="1105148"/>
                  <a:pt x="204429" y="1111250"/>
                </a:cubicBezTo>
                <a:cubicBezTo>
                  <a:pt x="191086" y="1118663"/>
                  <a:pt x="179029" y="1128183"/>
                  <a:pt x="166329" y="1136650"/>
                </a:cubicBezTo>
                <a:lnTo>
                  <a:pt x="147279" y="1149350"/>
                </a:lnTo>
                <a:cubicBezTo>
                  <a:pt x="143046" y="1155700"/>
                  <a:pt x="140538" y="1163632"/>
                  <a:pt x="134579" y="1168400"/>
                </a:cubicBezTo>
                <a:cubicBezTo>
                  <a:pt x="129352" y="1172581"/>
                  <a:pt x="121516" y="1171757"/>
                  <a:pt x="115529" y="1174750"/>
                </a:cubicBezTo>
                <a:cubicBezTo>
                  <a:pt x="108703" y="1178163"/>
                  <a:pt x="102829" y="1183217"/>
                  <a:pt x="96479" y="1187450"/>
                </a:cubicBezTo>
                <a:cubicBezTo>
                  <a:pt x="148762" y="1213592"/>
                  <a:pt x="92750" y="1189244"/>
                  <a:pt x="179029" y="1206500"/>
                </a:cubicBezTo>
                <a:cubicBezTo>
                  <a:pt x="192156" y="1209125"/>
                  <a:pt x="204429" y="1214967"/>
                  <a:pt x="217129" y="1219200"/>
                </a:cubicBezTo>
                <a:lnTo>
                  <a:pt x="236179" y="1225550"/>
                </a:lnTo>
                <a:cubicBezTo>
                  <a:pt x="332077" y="1218173"/>
                  <a:pt x="292547" y="1227927"/>
                  <a:pt x="356829" y="1206500"/>
                </a:cubicBezTo>
                <a:lnTo>
                  <a:pt x="375879" y="1200150"/>
                </a:lnTo>
                <a:lnTo>
                  <a:pt x="394929" y="1193800"/>
                </a:lnTo>
                <a:cubicBezTo>
                  <a:pt x="403726" y="1195559"/>
                  <a:pt x="441572" y="1193572"/>
                  <a:pt x="433029" y="1219200"/>
                </a:cubicBezTo>
                <a:cubicBezTo>
                  <a:pt x="430189" y="1227719"/>
                  <a:pt x="421068" y="1232737"/>
                  <a:pt x="413979" y="1238250"/>
                </a:cubicBezTo>
                <a:cubicBezTo>
                  <a:pt x="401931" y="1247621"/>
                  <a:pt x="375879" y="1263650"/>
                  <a:pt x="375879" y="1263650"/>
                </a:cubicBezTo>
                <a:cubicBezTo>
                  <a:pt x="367412" y="1276350"/>
                  <a:pt x="363179" y="1293283"/>
                  <a:pt x="350479" y="1301750"/>
                </a:cubicBezTo>
                <a:cubicBezTo>
                  <a:pt x="337779" y="1310217"/>
                  <a:pt x="326859" y="1322323"/>
                  <a:pt x="312379" y="1327150"/>
                </a:cubicBezTo>
                <a:lnTo>
                  <a:pt x="255229" y="1346200"/>
                </a:lnTo>
                <a:lnTo>
                  <a:pt x="236179" y="1352550"/>
                </a:lnTo>
                <a:cubicBezTo>
                  <a:pt x="229829" y="1354667"/>
                  <a:pt x="223789" y="1358234"/>
                  <a:pt x="217129" y="1358900"/>
                </a:cubicBezTo>
                <a:cubicBezTo>
                  <a:pt x="195962" y="1361017"/>
                  <a:pt x="174737" y="1362612"/>
                  <a:pt x="153629" y="1365250"/>
                </a:cubicBezTo>
                <a:cubicBezTo>
                  <a:pt x="131964" y="1367958"/>
                  <a:pt x="105453" y="1373615"/>
                  <a:pt x="83779" y="1377950"/>
                </a:cubicBezTo>
                <a:cubicBezTo>
                  <a:pt x="96479" y="1390650"/>
                  <a:pt x="106935" y="1406087"/>
                  <a:pt x="121879" y="1416050"/>
                </a:cubicBezTo>
                <a:cubicBezTo>
                  <a:pt x="128229" y="1420283"/>
                  <a:pt x="133955" y="1425650"/>
                  <a:pt x="140929" y="1428750"/>
                </a:cubicBezTo>
                <a:cubicBezTo>
                  <a:pt x="184046" y="1447913"/>
                  <a:pt x="202174" y="1443379"/>
                  <a:pt x="255229" y="1447800"/>
                </a:cubicBezTo>
                <a:cubicBezTo>
                  <a:pt x="303112" y="1463761"/>
                  <a:pt x="244090" y="1442231"/>
                  <a:pt x="293329" y="1466850"/>
                </a:cubicBezTo>
                <a:cubicBezTo>
                  <a:pt x="299316" y="1469843"/>
                  <a:pt x="306029" y="1471083"/>
                  <a:pt x="312379" y="1473200"/>
                </a:cubicBezTo>
                <a:cubicBezTo>
                  <a:pt x="320846" y="1479550"/>
                  <a:pt x="328590" y="1486999"/>
                  <a:pt x="337779" y="1492250"/>
                </a:cubicBezTo>
                <a:cubicBezTo>
                  <a:pt x="343591" y="1495571"/>
                  <a:pt x="352096" y="1493867"/>
                  <a:pt x="356829" y="1498600"/>
                </a:cubicBezTo>
                <a:cubicBezTo>
                  <a:pt x="367622" y="1509393"/>
                  <a:pt x="373762" y="1524000"/>
                  <a:pt x="382229" y="1536700"/>
                </a:cubicBezTo>
                <a:cubicBezTo>
                  <a:pt x="399910" y="1563222"/>
                  <a:pt x="389533" y="1550354"/>
                  <a:pt x="413979" y="1574800"/>
                </a:cubicBezTo>
                <a:cubicBezTo>
                  <a:pt x="407629" y="1579033"/>
                  <a:pt x="402169" y="1585087"/>
                  <a:pt x="394929" y="1587500"/>
                </a:cubicBezTo>
                <a:cubicBezTo>
                  <a:pt x="382715" y="1591571"/>
                  <a:pt x="369575" y="1592029"/>
                  <a:pt x="356829" y="1593850"/>
                </a:cubicBezTo>
                <a:cubicBezTo>
                  <a:pt x="276098" y="1605383"/>
                  <a:pt x="334920" y="1594422"/>
                  <a:pt x="274279" y="1606550"/>
                </a:cubicBezTo>
                <a:cubicBezTo>
                  <a:pt x="255229" y="1604433"/>
                  <a:pt x="235313" y="1606261"/>
                  <a:pt x="217129" y="1600200"/>
                </a:cubicBezTo>
                <a:cubicBezTo>
                  <a:pt x="202649" y="1595373"/>
                  <a:pt x="191729" y="1583267"/>
                  <a:pt x="179029" y="1574800"/>
                </a:cubicBezTo>
                <a:lnTo>
                  <a:pt x="121879" y="1536700"/>
                </a:lnTo>
                <a:cubicBezTo>
                  <a:pt x="91690" y="1516574"/>
                  <a:pt x="110069" y="1526413"/>
                  <a:pt x="64729" y="1511300"/>
                </a:cubicBezTo>
                <a:lnTo>
                  <a:pt x="45679" y="1504950"/>
                </a:lnTo>
                <a:cubicBezTo>
                  <a:pt x="50844" y="1520444"/>
                  <a:pt x="52419" y="1530740"/>
                  <a:pt x="64729" y="1543050"/>
                </a:cubicBezTo>
                <a:cubicBezTo>
                  <a:pt x="70125" y="1548446"/>
                  <a:pt x="77429" y="1551517"/>
                  <a:pt x="83779" y="1555750"/>
                </a:cubicBezTo>
                <a:cubicBezTo>
                  <a:pt x="94956" y="1589280"/>
                  <a:pt x="86416" y="1569231"/>
                  <a:pt x="115529" y="1612900"/>
                </a:cubicBezTo>
                <a:cubicBezTo>
                  <a:pt x="119762" y="1619250"/>
                  <a:pt x="122833" y="1626554"/>
                  <a:pt x="128229" y="1631950"/>
                </a:cubicBezTo>
                <a:cubicBezTo>
                  <a:pt x="134579" y="1638300"/>
                  <a:pt x="141766" y="1643911"/>
                  <a:pt x="147279" y="1651000"/>
                </a:cubicBezTo>
                <a:cubicBezTo>
                  <a:pt x="156650" y="1663048"/>
                  <a:pt x="172679" y="1689100"/>
                  <a:pt x="172679" y="1689100"/>
                </a:cubicBezTo>
                <a:cubicBezTo>
                  <a:pt x="166329" y="1693333"/>
                  <a:pt x="159492" y="1696914"/>
                  <a:pt x="153629" y="1701800"/>
                </a:cubicBezTo>
                <a:cubicBezTo>
                  <a:pt x="132563" y="1719355"/>
                  <a:pt x="139178" y="1721726"/>
                  <a:pt x="115529" y="1733550"/>
                </a:cubicBezTo>
                <a:cubicBezTo>
                  <a:pt x="109542" y="1736543"/>
                  <a:pt x="102829" y="1737783"/>
                  <a:pt x="96479" y="1739900"/>
                </a:cubicBezTo>
                <a:cubicBezTo>
                  <a:pt x="92246" y="1746250"/>
                  <a:pt x="89522" y="1753924"/>
                  <a:pt x="83779" y="1758950"/>
                </a:cubicBezTo>
                <a:cubicBezTo>
                  <a:pt x="72292" y="1769001"/>
                  <a:pt x="45679" y="1784350"/>
                  <a:pt x="45679" y="1784350"/>
                </a:cubicBezTo>
                <a:lnTo>
                  <a:pt x="20279" y="1860550"/>
                </a:lnTo>
                <a:cubicBezTo>
                  <a:pt x="18162" y="1866900"/>
                  <a:pt x="17642" y="1874031"/>
                  <a:pt x="13929" y="1879600"/>
                </a:cubicBezTo>
                <a:cubicBezTo>
                  <a:pt x="9696" y="1885950"/>
                  <a:pt x="-4167" y="1893254"/>
                  <a:pt x="1229" y="1898650"/>
                </a:cubicBezTo>
                <a:cubicBezTo>
                  <a:pt x="7400" y="1904821"/>
                  <a:pt x="18238" y="1894698"/>
                  <a:pt x="26629" y="1892300"/>
                </a:cubicBezTo>
                <a:cubicBezTo>
                  <a:pt x="70961" y="1879634"/>
                  <a:pt x="14270" y="1890437"/>
                  <a:pt x="90129" y="1879600"/>
                </a:cubicBezTo>
                <a:lnTo>
                  <a:pt x="147279" y="1860550"/>
                </a:lnTo>
                <a:cubicBezTo>
                  <a:pt x="153629" y="1858433"/>
                  <a:pt x="160760" y="1857913"/>
                  <a:pt x="166329" y="1854200"/>
                </a:cubicBezTo>
                <a:cubicBezTo>
                  <a:pt x="172679" y="1849967"/>
                  <a:pt x="178405" y="1844600"/>
                  <a:pt x="185379" y="1841500"/>
                </a:cubicBezTo>
                <a:cubicBezTo>
                  <a:pt x="197612" y="1836063"/>
                  <a:pt x="212340" y="1836226"/>
                  <a:pt x="223479" y="1828800"/>
                </a:cubicBezTo>
                <a:cubicBezTo>
                  <a:pt x="229829" y="1824567"/>
                  <a:pt x="235235" y="1818344"/>
                  <a:pt x="242529" y="1816100"/>
                </a:cubicBezTo>
                <a:cubicBezTo>
                  <a:pt x="277033" y="1805483"/>
                  <a:pt x="314941" y="1802973"/>
                  <a:pt x="350479" y="1797050"/>
                </a:cubicBezTo>
                <a:cubicBezTo>
                  <a:pt x="361125" y="1795276"/>
                  <a:pt x="371646" y="1792817"/>
                  <a:pt x="382229" y="1790700"/>
                </a:cubicBezTo>
                <a:cubicBezTo>
                  <a:pt x="388579" y="1792817"/>
                  <a:pt x="401279" y="1790357"/>
                  <a:pt x="401279" y="1797050"/>
                </a:cubicBezTo>
                <a:cubicBezTo>
                  <a:pt x="401279" y="1805199"/>
                  <a:pt x="368926" y="1824969"/>
                  <a:pt x="363179" y="1828800"/>
                </a:cubicBezTo>
                <a:cubicBezTo>
                  <a:pt x="358946" y="1835150"/>
                  <a:pt x="356438" y="1843082"/>
                  <a:pt x="350479" y="1847850"/>
                </a:cubicBezTo>
                <a:cubicBezTo>
                  <a:pt x="345252" y="1852031"/>
                  <a:pt x="336162" y="1849467"/>
                  <a:pt x="331429" y="1854200"/>
                </a:cubicBezTo>
                <a:cubicBezTo>
                  <a:pt x="297562" y="1888067"/>
                  <a:pt x="356829" y="1862667"/>
                  <a:pt x="306029" y="1879600"/>
                </a:cubicBezTo>
                <a:cubicBezTo>
                  <a:pt x="301846" y="1892149"/>
                  <a:pt x="298170" y="1908748"/>
                  <a:pt x="286979" y="1917700"/>
                </a:cubicBezTo>
                <a:cubicBezTo>
                  <a:pt x="281752" y="1921881"/>
                  <a:pt x="273780" y="1920799"/>
                  <a:pt x="267929" y="1924050"/>
                </a:cubicBezTo>
                <a:cubicBezTo>
                  <a:pt x="254586" y="1931463"/>
                  <a:pt x="244309" y="1944623"/>
                  <a:pt x="229829" y="1949450"/>
                </a:cubicBezTo>
                <a:cubicBezTo>
                  <a:pt x="217129" y="1953683"/>
                  <a:pt x="202868" y="1954724"/>
                  <a:pt x="191729" y="1962150"/>
                </a:cubicBezTo>
                <a:lnTo>
                  <a:pt x="153629" y="1987550"/>
                </a:lnTo>
                <a:cubicBezTo>
                  <a:pt x="147279" y="1991783"/>
                  <a:pt x="141819" y="1997837"/>
                  <a:pt x="134579" y="2000250"/>
                </a:cubicBezTo>
                <a:cubicBezTo>
                  <a:pt x="128229" y="2002367"/>
                  <a:pt x="121516" y="2003607"/>
                  <a:pt x="115529" y="2006600"/>
                </a:cubicBezTo>
                <a:cubicBezTo>
                  <a:pt x="66290" y="2031219"/>
                  <a:pt x="125312" y="2009689"/>
                  <a:pt x="77429" y="2025650"/>
                </a:cubicBezTo>
                <a:cubicBezTo>
                  <a:pt x="73196" y="2032000"/>
                  <a:pt x="70688" y="2039932"/>
                  <a:pt x="64729" y="2044700"/>
                </a:cubicBezTo>
                <a:cubicBezTo>
                  <a:pt x="46804" y="2059040"/>
                  <a:pt x="30572" y="2040979"/>
                  <a:pt x="64729" y="2063750"/>
                </a:cubicBezTo>
                <a:cubicBezTo>
                  <a:pt x="75312" y="2061633"/>
                  <a:pt x="85686" y="2057400"/>
                  <a:pt x="96479" y="2057400"/>
                </a:cubicBezTo>
                <a:cubicBezTo>
                  <a:pt x="125665" y="2057400"/>
                  <a:pt x="136519" y="2062280"/>
                  <a:pt x="159979" y="2070100"/>
                </a:cubicBezTo>
                <a:cubicBezTo>
                  <a:pt x="164212" y="2076450"/>
                  <a:pt x="166207" y="2085105"/>
                  <a:pt x="172679" y="2089150"/>
                </a:cubicBezTo>
                <a:cubicBezTo>
                  <a:pt x="184031" y="2096245"/>
                  <a:pt x="199640" y="2094424"/>
                  <a:pt x="210779" y="2101850"/>
                </a:cubicBezTo>
                <a:lnTo>
                  <a:pt x="229829" y="2114550"/>
                </a:lnTo>
                <a:cubicBezTo>
                  <a:pt x="234062" y="2120900"/>
                  <a:pt x="241895" y="2125995"/>
                  <a:pt x="242529" y="2133600"/>
                </a:cubicBezTo>
                <a:cubicBezTo>
                  <a:pt x="244121" y="2152701"/>
                  <a:pt x="242729" y="2172737"/>
                  <a:pt x="236179" y="2190750"/>
                </a:cubicBezTo>
                <a:cubicBezTo>
                  <a:pt x="233571" y="2197922"/>
                  <a:pt x="224103" y="2200350"/>
                  <a:pt x="217129" y="2203450"/>
                </a:cubicBezTo>
                <a:cubicBezTo>
                  <a:pt x="204896" y="2208887"/>
                  <a:pt x="190168" y="2208724"/>
                  <a:pt x="179029" y="2216150"/>
                </a:cubicBezTo>
                <a:cubicBezTo>
                  <a:pt x="124434" y="2252546"/>
                  <a:pt x="193509" y="2208910"/>
                  <a:pt x="140929" y="2235200"/>
                </a:cubicBezTo>
                <a:cubicBezTo>
                  <a:pt x="80552" y="2265389"/>
                  <a:pt x="182073" y="2227835"/>
                  <a:pt x="83779" y="2260600"/>
                </a:cubicBezTo>
                <a:lnTo>
                  <a:pt x="64729" y="2266950"/>
                </a:lnTo>
                <a:cubicBezTo>
                  <a:pt x="111951" y="2298432"/>
                  <a:pt x="69092" y="2274428"/>
                  <a:pt x="179029" y="2286000"/>
                </a:cubicBezTo>
                <a:cubicBezTo>
                  <a:pt x="187708" y="2286914"/>
                  <a:pt x="195803" y="2291023"/>
                  <a:pt x="204429" y="2292350"/>
                </a:cubicBezTo>
                <a:cubicBezTo>
                  <a:pt x="223373" y="2295265"/>
                  <a:pt x="242529" y="2296583"/>
                  <a:pt x="261579" y="2298700"/>
                </a:cubicBezTo>
                <a:cubicBezTo>
                  <a:pt x="267929" y="2300817"/>
                  <a:pt x="274095" y="2303598"/>
                  <a:pt x="280629" y="2305050"/>
                </a:cubicBezTo>
                <a:cubicBezTo>
                  <a:pt x="296488" y="2308574"/>
                  <a:pt x="349000" y="2315724"/>
                  <a:pt x="363179" y="2317750"/>
                </a:cubicBezTo>
                <a:cubicBezTo>
                  <a:pt x="421437" y="2337169"/>
                  <a:pt x="395548" y="2330450"/>
                  <a:pt x="515579" y="2330450"/>
                </a:cubicBezTo>
                <a:cubicBezTo>
                  <a:pt x="557965" y="2330450"/>
                  <a:pt x="600246" y="2326217"/>
                  <a:pt x="642579" y="2324100"/>
                </a:cubicBezTo>
                <a:cubicBezTo>
                  <a:pt x="664623" y="2316752"/>
                  <a:pt x="710217" y="2300472"/>
                  <a:pt x="731479" y="2298700"/>
                </a:cubicBezTo>
                <a:lnTo>
                  <a:pt x="807679" y="2292350"/>
                </a:lnTo>
                <a:lnTo>
                  <a:pt x="826729" y="2286000"/>
                </a:lnTo>
              </a:path>
            </a:pathLst>
          </a:custGeom>
          <a:gradFill>
            <a:gsLst>
              <a:gs pos="0">
                <a:srgbClr val="FF0000"/>
              </a:gs>
              <a:gs pos="100000">
                <a:srgbClr val="EE6060">
                  <a:alpha val="7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38" name="Полилиния 137" hidden="0"/>
          <p:cNvSpPr/>
          <p:nvPr isPhoto="0" userDrawn="0"/>
        </p:nvSpPr>
        <p:spPr bwMode="auto">
          <a:xfrm>
            <a:off x="4078351" y="4672169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39" name="Полилиния 138" hidden="0"/>
          <p:cNvSpPr/>
          <p:nvPr isPhoto="0" userDrawn="0"/>
        </p:nvSpPr>
        <p:spPr bwMode="auto">
          <a:xfrm flipH="1">
            <a:off x="3562651" y="4451671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0" name="Полилиния 139" hidden="0"/>
          <p:cNvSpPr/>
          <p:nvPr isPhoto="0" userDrawn="0"/>
        </p:nvSpPr>
        <p:spPr bwMode="auto">
          <a:xfrm flipH="1">
            <a:off x="3553931" y="3977667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1" name="Полилиния 140" hidden="0"/>
          <p:cNvSpPr/>
          <p:nvPr isPhoto="0" userDrawn="0"/>
        </p:nvSpPr>
        <p:spPr bwMode="auto">
          <a:xfrm>
            <a:off x="4034611" y="4213641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2" name="Полилиния 141" hidden="0"/>
          <p:cNvSpPr/>
          <p:nvPr isPhoto="0" userDrawn="0"/>
        </p:nvSpPr>
        <p:spPr bwMode="auto">
          <a:xfrm>
            <a:off x="4077165" y="5167851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3" name="Полилиния 142" hidden="0"/>
          <p:cNvSpPr/>
          <p:nvPr isPhoto="0" userDrawn="0"/>
        </p:nvSpPr>
        <p:spPr bwMode="auto">
          <a:xfrm flipH="1">
            <a:off x="3520175" y="4929592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4" name="Полилиния 143" hidden="0"/>
          <p:cNvSpPr/>
          <p:nvPr isPhoto="0" userDrawn="0"/>
        </p:nvSpPr>
        <p:spPr bwMode="auto">
          <a:xfrm flipH="1">
            <a:off x="5562750" y="3955745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5" name="Полилиния 144" hidden="0"/>
          <p:cNvSpPr/>
          <p:nvPr isPhoto="0" userDrawn="0"/>
        </p:nvSpPr>
        <p:spPr bwMode="auto">
          <a:xfrm flipH="1">
            <a:off x="5551051" y="4435729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6" name="Полилиния 145" hidden="0"/>
          <p:cNvSpPr/>
          <p:nvPr isPhoto="0" userDrawn="0"/>
        </p:nvSpPr>
        <p:spPr bwMode="auto">
          <a:xfrm flipH="1">
            <a:off x="5540807" y="4935704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7" name="Полилиния 146" hidden="0"/>
          <p:cNvSpPr/>
          <p:nvPr isPhoto="0" userDrawn="0"/>
        </p:nvSpPr>
        <p:spPr bwMode="auto">
          <a:xfrm>
            <a:off x="6038145" y="4209233"/>
            <a:ext cx="346929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8" name="Полилиния 147" hidden="0"/>
          <p:cNvSpPr/>
          <p:nvPr isPhoto="0" userDrawn="0"/>
        </p:nvSpPr>
        <p:spPr bwMode="auto">
          <a:xfrm>
            <a:off x="6053641" y="4682413"/>
            <a:ext cx="346929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9" name="Полилиния 148" hidden="0"/>
          <p:cNvSpPr/>
          <p:nvPr isPhoto="0" userDrawn="0"/>
        </p:nvSpPr>
        <p:spPr bwMode="auto">
          <a:xfrm>
            <a:off x="6058906" y="5167851"/>
            <a:ext cx="346929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50" name="Скругленная прямоугольная выноска 149" hidden="0"/>
          <p:cNvSpPr/>
          <p:nvPr isPhoto="0" userDrawn="0"/>
        </p:nvSpPr>
        <p:spPr bwMode="auto">
          <a:xfrm>
            <a:off x="2475782" y="3631311"/>
            <a:ext cx="1086869" cy="432275"/>
          </a:xfrm>
          <a:prstGeom prst="wedgeRoundRectCallout">
            <a:avLst>
              <a:gd name="adj1" fmla="val 55701"/>
              <a:gd name="adj2" fmla="val 108398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Термосин</a:t>
            </a: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151" name="Скругленная прямоугольная выноска 150" hidden="0"/>
          <p:cNvSpPr/>
          <p:nvPr isPhoto="0" userDrawn="0"/>
        </p:nvSpPr>
        <p:spPr bwMode="auto">
          <a:xfrm>
            <a:off x="4463699" y="3529375"/>
            <a:ext cx="1122968" cy="432275"/>
          </a:xfrm>
          <a:prstGeom prst="wedgeRoundRectCallout">
            <a:avLst>
              <a:gd name="adj1" fmla="val 55701"/>
              <a:gd name="adj2" fmla="val 108398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Дискор-20</a:t>
            </a:r>
            <a:endParaRPr/>
          </a:p>
        </p:txBody>
      </p:sp>
      <p:sp>
        <p:nvSpPr>
          <p:cNvPr id="152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19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53" name="TextBox 152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ИНТЕНСИФИКАЦИИ ПРИТОКА НА СКВАЖИНЕ </a:t>
            </a:r>
            <a:br>
              <a:rPr lang="ru-RU" sz="2650" b="1">
                <a:latin typeface="Segoe UI"/>
                <a:ea typeface="Segoe UI Black"/>
                <a:cs typeface="Segoe UI"/>
              </a:rPr>
            </a:br>
            <a:r>
              <a:rPr lang="ru-RU" sz="2650" b="1">
                <a:latin typeface="Segoe UI"/>
                <a:ea typeface="Segoe UI Black"/>
                <a:cs typeface="Segoe UI"/>
              </a:rPr>
              <a:t>ОРЕНБУРГСКОГО  НГКМ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74822" y="1240087"/>
            <a:ext cx="10651957" cy="43513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Резидент </a:t>
            </a:r>
            <a:r>
              <a:rPr lang="ru-RU" sz="1350">
                <a:latin typeface="Segoe UI"/>
                <a:cs typeface="Segoe UI"/>
              </a:rPr>
              <a:t>Технополиса</a:t>
            </a:r>
            <a:r>
              <a:rPr lang="ru-RU" sz="1350">
                <a:latin typeface="Segoe UI"/>
                <a:cs typeface="Segoe UI"/>
              </a:rPr>
              <a:t> «ХИМГРАД» с 2011 года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Участник машиностроительного кластера Республики Татарстан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Собственная научная лаборатория разрабатывает химические композиции, полностью адаптированные к условиям применения Заказчика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Эффективная система производства позволяет качественно изготавливать требуемое количество реагента в минимальные сроки.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Научный и технический персонал лаборатории осуществляет опытно- промышленное внедрение, согласованное с Заказчиком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Компания оказывает технологическое сопровождение на всех этапах внедрения технологии.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 2011 года:</a:t>
            </a:r>
            <a:endParaRPr/>
          </a:p>
          <a:p>
            <a:pPr marL="480472" indent="-239178">
              <a:buFontTx/>
              <a:buChar char="-"/>
              <a:defRPr/>
            </a:pPr>
            <a:r>
              <a:rPr lang="ru-RU" sz="1350">
                <a:latin typeface="Segoe UI"/>
                <a:cs typeface="Segoe UI"/>
              </a:rPr>
              <a:t>Отработано более 150 скважин</a:t>
            </a:r>
            <a:endParaRPr/>
          </a:p>
          <a:p>
            <a:pPr marL="480472" indent="-239178">
              <a:buFontTx/>
              <a:buChar char="-"/>
              <a:defRPr/>
            </a:pPr>
            <a:r>
              <a:rPr lang="ru-RU" sz="1350">
                <a:latin typeface="Segoe UI"/>
                <a:cs typeface="Segoe UI"/>
              </a:rPr>
              <a:t>Среднее повышение дебита нефти и газа более 60%</a:t>
            </a:r>
            <a:endParaRPr/>
          </a:p>
          <a:p>
            <a:pPr marL="480472" indent="-239178">
              <a:buFontTx/>
              <a:buChar char="-"/>
              <a:defRPr/>
            </a:pPr>
            <a:r>
              <a:rPr lang="ru-RU" sz="1350">
                <a:latin typeface="Segoe UI"/>
                <a:cs typeface="Segoe UI"/>
              </a:rPr>
              <a:t>Более 70 клиентов из России и Стран СНГ</a:t>
            </a:r>
            <a:endParaRPr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2</a:t>
            </a:fld>
            <a:endParaRPr lang="ru-RU"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616148" y="4793248"/>
            <a:ext cx="8656675" cy="1452611"/>
          </a:xfrm>
          <a:prstGeom prst="rect">
            <a:avLst/>
          </a:prstGeom>
        </p:spPr>
      </p:pic>
      <p:sp>
        <p:nvSpPr>
          <p:cNvPr id="6" name="TextBox 5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ООО «СИНЕРГИЯ ТЕХНОЛОГИЙ»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518693" y="1450777"/>
            <a:ext cx="1964335" cy="2619113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407280" y="1450778"/>
            <a:ext cx="1964764" cy="2619687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9" name="Изображение 8" hidden="0"/>
          <p:cNvPicPr>
            <a:picLocks noChangeAspect="1"/>
          </p:cNvPicPr>
          <p:nvPr isPhoto="0" userDrawn="0"/>
        </p:nvPicPr>
        <p:blipFill>
          <a:blip r:embed="rId4"/>
          <a:srcRect l="0" t="0" r="0" b="18325"/>
          <a:stretch/>
        </p:blipFill>
        <p:spPr bwMode="auto">
          <a:xfrm>
            <a:off x="7407280" y="4228745"/>
            <a:ext cx="4075747" cy="2086331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 hidden="0"/>
          <p:cNvSpPr/>
          <p:nvPr isPhoto="0" userDrawn="0"/>
        </p:nvSpPr>
        <p:spPr bwMode="auto">
          <a:xfrm>
            <a:off x="1275545" y="1223331"/>
            <a:ext cx="51876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Эмульгатор обратных эмульсий «</a:t>
            </a:r>
            <a:r>
              <a:rPr lang="ru-RU" sz="1400">
                <a:latin typeface="Segoe UI"/>
                <a:cs typeface="Segoe UI"/>
              </a:rPr>
              <a:t>Эксимол</a:t>
            </a:r>
            <a:r>
              <a:rPr lang="ru-RU" sz="140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Кремнийорганический </a:t>
            </a:r>
            <a:r>
              <a:rPr lang="ru-RU" sz="1400">
                <a:latin typeface="Segoe UI"/>
                <a:cs typeface="Segoe UI"/>
              </a:rPr>
              <a:t>тампонажный</a:t>
            </a:r>
            <a:r>
              <a:rPr lang="ru-RU" sz="1400">
                <a:latin typeface="Segoe UI"/>
                <a:cs typeface="Segoe UI"/>
              </a:rPr>
              <a:t> состав «ПЛАСТ-СТ»;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Изоляционный состав «</a:t>
            </a:r>
            <a:r>
              <a:rPr lang="ru-RU" sz="1400">
                <a:latin typeface="Segoe UI"/>
                <a:cs typeface="Segoe UI"/>
              </a:rPr>
              <a:t>СилонВелл</a:t>
            </a:r>
            <a:r>
              <a:rPr lang="ru-RU" sz="140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Органосиликатный</a:t>
            </a:r>
            <a:r>
              <a:rPr lang="ru-RU" sz="1400">
                <a:latin typeface="Segoe UI"/>
                <a:cs typeface="Segoe UI"/>
              </a:rPr>
              <a:t> состав «Полисом»;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Микроцемент «</a:t>
            </a:r>
            <a:r>
              <a:rPr lang="ru-RU" sz="1400">
                <a:latin typeface="Segoe UI"/>
                <a:cs typeface="Segoe UI"/>
              </a:rPr>
              <a:t>СолдСтоун</a:t>
            </a:r>
            <a:r>
              <a:rPr lang="ru-RU" sz="140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Изолирующий состав «</a:t>
            </a:r>
            <a:r>
              <a:rPr lang="ru-RU" sz="1400">
                <a:latin typeface="Segoe UI"/>
                <a:cs typeface="Segoe UI"/>
              </a:rPr>
              <a:t>Синблок</a:t>
            </a:r>
            <a:r>
              <a:rPr lang="ru-RU" sz="140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Вязкоупругий состав «</a:t>
            </a:r>
            <a:r>
              <a:rPr lang="ru-RU" sz="1400">
                <a:latin typeface="Segoe UI"/>
                <a:cs typeface="Segoe UI"/>
              </a:rPr>
              <a:t>Максан</a:t>
            </a:r>
            <a:r>
              <a:rPr lang="ru-RU" sz="1400">
                <a:latin typeface="Segoe UI"/>
                <a:cs typeface="Segoe UI"/>
              </a:rPr>
              <a:t>»;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400">
                <a:latin typeface="Segoe UI"/>
                <a:cs typeface="Segoe UI"/>
              </a:rPr>
              <a:t>Жидкий пакер «</a:t>
            </a:r>
            <a:r>
              <a:rPr lang="ru-RU" sz="1400">
                <a:latin typeface="Segoe UI"/>
                <a:cs typeface="Segoe UI"/>
              </a:rPr>
              <a:t>СинПак</a:t>
            </a:r>
            <a:r>
              <a:rPr lang="ru-RU" sz="1400">
                <a:latin typeface="Segoe UI"/>
                <a:cs typeface="Segoe UI"/>
              </a:rPr>
              <a:t>».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400" b="1">
              <a:latin typeface="Segoe UI"/>
              <a:cs typeface="Segoe UI"/>
            </a:endParaRPr>
          </a:p>
        </p:txBody>
      </p:sp>
      <p:sp>
        <p:nvSpPr>
          <p:cNvPr id="7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20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ТЕХНОЛОГИИ ДЛЯ РЕМОНТНО-ИЗОЛЯЦИОННЫХ РАБОТ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олилиния 4" hidden="0"/>
          <p:cNvSpPr/>
          <p:nvPr isPhoto="0" userDrawn="0"/>
        </p:nvSpPr>
        <p:spPr bwMode="auto">
          <a:xfrm>
            <a:off x="1620478" y="1297177"/>
            <a:ext cx="1875351" cy="1390955"/>
          </a:xfrm>
          <a:custGeom>
            <a:avLst/>
            <a:gdLst>
              <a:gd name="connsiteX0" fmla="*/ 0 w 1875350"/>
              <a:gd name="connsiteY0" fmla="*/ 0 h 1125210"/>
              <a:gd name="connsiteX1" fmla="*/ 1875350 w 1875350"/>
              <a:gd name="connsiteY1" fmla="*/ 0 h 1125210"/>
              <a:gd name="connsiteX2" fmla="*/ 1875350 w 1875350"/>
              <a:gd name="connsiteY2" fmla="*/ 1125210 h 1125210"/>
              <a:gd name="connsiteX3" fmla="*/ 0 w 1875350"/>
              <a:gd name="connsiteY3" fmla="*/ 1125210 h 1125210"/>
              <a:gd name="connsiteX4" fmla="*/ 0 w 1875350"/>
              <a:gd name="connsiteY4" fmla="*/ 0 h 112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350" h="1125210" fill="norm" stroke="1" extrusionOk="0">
                <a:moveTo>
                  <a:pt x="0" y="0"/>
                </a:moveTo>
                <a:lnTo>
                  <a:pt x="1875350" y="0"/>
                </a:lnTo>
                <a:lnTo>
                  <a:pt x="1875350" y="1125210"/>
                </a:lnTo>
                <a:lnTo>
                  <a:pt x="0" y="11252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rgbClr val="000000"/>
          </a:fillRef>
          <a:effectRef idx="3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latin typeface="Segoe UI"/>
                <a:cs typeface="Segoe UI"/>
              </a:rPr>
              <a:t>Устранение </a:t>
            </a:r>
            <a:r>
              <a:rPr lang="ru-RU" sz="1350">
                <a:latin typeface="Segoe UI"/>
                <a:cs typeface="Segoe UI"/>
              </a:rPr>
              <a:t>заколонной</a:t>
            </a:r>
            <a:r>
              <a:rPr lang="ru-RU" sz="1350">
                <a:latin typeface="Segoe UI"/>
                <a:cs typeface="Segoe UI"/>
              </a:rPr>
              <a:t> циркуляции, ОВП </a:t>
            </a:r>
            <a:endParaRPr/>
          </a:p>
        </p:txBody>
      </p:sp>
      <p:sp>
        <p:nvSpPr>
          <p:cNvPr id="6" name="Полилиния 5" hidden="0"/>
          <p:cNvSpPr/>
          <p:nvPr isPhoto="0" userDrawn="0"/>
        </p:nvSpPr>
        <p:spPr bwMode="auto">
          <a:xfrm>
            <a:off x="3769619" y="1291789"/>
            <a:ext cx="2256084" cy="1391366"/>
          </a:xfrm>
          <a:custGeom>
            <a:avLst/>
            <a:gdLst>
              <a:gd name="connsiteX0" fmla="*/ 0 w 2256084"/>
              <a:gd name="connsiteY0" fmla="*/ 0 h 1391367"/>
              <a:gd name="connsiteX1" fmla="*/ 2256084 w 2256084"/>
              <a:gd name="connsiteY1" fmla="*/ 0 h 1391367"/>
              <a:gd name="connsiteX2" fmla="*/ 2256084 w 2256084"/>
              <a:gd name="connsiteY2" fmla="*/ 1391367 h 1391367"/>
              <a:gd name="connsiteX3" fmla="*/ 0 w 2256084"/>
              <a:gd name="connsiteY3" fmla="*/ 1391367 h 1391367"/>
              <a:gd name="connsiteX4" fmla="*/ 0 w 2256084"/>
              <a:gd name="connsiteY4" fmla="*/ 0 h 139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084" h="1391367" fill="norm" stroke="1" extrusionOk="0">
                <a:moveTo>
                  <a:pt x="0" y="0"/>
                </a:moveTo>
                <a:lnTo>
                  <a:pt x="2256084" y="0"/>
                </a:lnTo>
                <a:lnTo>
                  <a:pt x="2256084" y="1391367"/>
                </a:lnTo>
                <a:lnTo>
                  <a:pt x="0" y="13913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150" dist="19050" dir="5400000" rotWithShape="0" algn="ctr">
              <a:srgbClr val="000000">
                <a:alpha val="63000"/>
              </a:srgbClr>
            </a:outerShdw>
          </a:effectLst>
        </p:spPr>
        <p:style>
          <a:lnRef idx="0">
            <a:srgbClr val="000000"/>
          </a:lnRef>
          <a:fillRef idx="3">
            <a:srgbClr val="000000"/>
          </a:fillRef>
          <a:effectRef idx="3">
            <a:srgbClr val="00000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latin typeface="Segoe UI"/>
                <a:cs typeface="Segoe UI"/>
              </a:rPr>
              <a:t>Устранение поглощений и селективная водоизоляция в открытом продуктивном горизонтальном участке</a:t>
            </a:r>
            <a:endParaRPr/>
          </a:p>
        </p:txBody>
      </p:sp>
      <p:sp>
        <p:nvSpPr>
          <p:cNvPr id="7" name="Полилиния 6" hidden="0"/>
          <p:cNvSpPr/>
          <p:nvPr isPhoto="0" userDrawn="0"/>
        </p:nvSpPr>
        <p:spPr bwMode="auto">
          <a:xfrm>
            <a:off x="6299495" y="1280361"/>
            <a:ext cx="1875351" cy="1390955"/>
          </a:xfrm>
          <a:custGeom>
            <a:avLst/>
            <a:gdLst>
              <a:gd name="connsiteX0" fmla="*/ 0 w 1875350"/>
              <a:gd name="connsiteY0" fmla="*/ 0 h 1125210"/>
              <a:gd name="connsiteX1" fmla="*/ 1875350 w 1875350"/>
              <a:gd name="connsiteY1" fmla="*/ 0 h 1125210"/>
              <a:gd name="connsiteX2" fmla="*/ 1875350 w 1875350"/>
              <a:gd name="connsiteY2" fmla="*/ 1125210 h 1125210"/>
              <a:gd name="connsiteX3" fmla="*/ 0 w 1875350"/>
              <a:gd name="connsiteY3" fmla="*/ 1125210 h 1125210"/>
              <a:gd name="connsiteX4" fmla="*/ 0 w 1875350"/>
              <a:gd name="connsiteY4" fmla="*/ 0 h 112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350" h="1125210" fill="norm" stroke="1" extrusionOk="0">
                <a:moveTo>
                  <a:pt x="0" y="0"/>
                </a:moveTo>
                <a:lnTo>
                  <a:pt x="1875350" y="0"/>
                </a:lnTo>
                <a:lnTo>
                  <a:pt x="1875350" y="1125210"/>
                </a:lnTo>
                <a:lnTo>
                  <a:pt x="0" y="11252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150" dist="19050" dir="5400000" rotWithShape="0" algn="ctr">
              <a:srgbClr val="000000">
                <a:alpha val="63000"/>
              </a:srgbClr>
            </a:outerShdw>
          </a:effectLst>
        </p:spPr>
        <p:style>
          <a:lnRef idx="0">
            <a:srgbClr val="000000"/>
          </a:lnRef>
          <a:fillRef idx="3">
            <a:srgbClr val="000000"/>
          </a:fillRef>
          <a:effectRef idx="3">
            <a:srgbClr val="00000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08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solidFill>
                  <a:prstClr val="white"/>
                </a:solidFill>
                <a:latin typeface="Segoe UI"/>
                <a:cs typeface="Segoe UI"/>
              </a:rPr>
              <a:t>Выравнивание профиля приемистости</a:t>
            </a:r>
            <a:endParaRPr/>
          </a:p>
        </p:txBody>
      </p:sp>
      <p:sp>
        <p:nvSpPr>
          <p:cNvPr id="10" name="Полилиния 9" hidden="0"/>
          <p:cNvSpPr/>
          <p:nvPr isPhoto="0" userDrawn="0"/>
        </p:nvSpPr>
        <p:spPr bwMode="auto">
          <a:xfrm>
            <a:off x="8448638" y="1280361"/>
            <a:ext cx="2237820" cy="1390955"/>
          </a:xfrm>
          <a:custGeom>
            <a:avLst/>
            <a:gdLst>
              <a:gd name="connsiteX0" fmla="*/ 0 w 1875350"/>
              <a:gd name="connsiteY0" fmla="*/ 0 h 1125210"/>
              <a:gd name="connsiteX1" fmla="*/ 1875350 w 1875350"/>
              <a:gd name="connsiteY1" fmla="*/ 0 h 1125210"/>
              <a:gd name="connsiteX2" fmla="*/ 1875350 w 1875350"/>
              <a:gd name="connsiteY2" fmla="*/ 1125210 h 1125210"/>
              <a:gd name="connsiteX3" fmla="*/ 0 w 1875350"/>
              <a:gd name="connsiteY3" fmla="*/ 1125210 h 1125210"/>
              <a:gd name="connsiteX4" fmla="*/ 0 w 1875350"/>
              <a:gd name="connsiteY4" fmla="*/ 0 h 112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5350" h="1125210" fill="norm" stroke="1" extrusionOk="0">
                <a:moveTo>
                  <a:pt x="0" y="0"/>
                </a:moveTo>
                <a:lnTo>
                  <a:pt x="1875350" y="0"/>
                </a:lnTo>
                <a:lnTo>
                  <a:pt x="1875350" y="1125210"/>
                </a:lnTo>
                <a:lnTo>
                  <a:pt x="0" y="11252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7150" dist="19050" dir="5400000" rotWithShape="0" algn="ctr">
              <a:srgbClr val="000000">
                <a:alpha val="63000"/>
              </a:srgbClr>
            </a:outerShdw>
          </a:effectLst>
        </p:spPr>
        <p:style>
          <a:lnRef idx="0">
            <a:srgbClr val="000000"/>
          </a:lnRef>
          <a:fillRef idx="3">
            <a:srgbClr val="000000"/>
          </a:fillRef>
          <a:effectRef idx="3">
            <a:srgbClr val="000000"/>
          </a:effectRef>
          <a:fontRef idx="minor">
            <a:schemeClr val="lt1"/>
          </a:fontRef>
        </p:style>
        <p:txBody>
          <a:bodyPr spcFirstLastPara="0" vert="horz" wrap="square" lIns="49531" tIns="49531" rIns="49531" bIns="49531" numCol="1" spcCol="1270" anchor="ctr" anchorCtr="0">
            <a:noAutofit/>
          </a:bodyPr>
          <a:lstStyle/>
          <a:p>
            <a:pPr algn="ctr" defTabSz="57783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solidFill>
                  <a:prstClr val="white"/>
                </a:solidFill>
                <a:latin typeface="Segoe UI"/>
                <a:cs typeface="Segoe UI"/>
              </a:rPr>
              <a:t>Устранение межколонного давления</a:t>
            </a:r>
            <a:endParaRPr/>
          </a:p>
        </p:txBody>
      </p:sp>
      <p:sp>
        <p:nvSpPr>
          <p:cNvPr id="8" name="Прямоугольник 7" hidden="0"/>
          <p:cNvSpPr/>
          <p:nvPr isPhoto="0" userDrawn="0"/>
        </p:nvSpPr>
        <p:spPr bwMode="auto">
          <a:xfrm>
            <a:off x="1138594" y="3159579"/>
            <a:ext cx="10215207" cy="1390955"/>
          </a:xfrm>
          <a:prstGeom prst="rect">
            <a:avLst/>
          </a:prstGeom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horz" wrap="square" lIns="64771" tIns="64771" rIns="64771" bIns="64771" numCol="1" spcCol="1270" anchor="ctr" anchorCtr="0">
            <a:noAutofit/>
          </a:bodyPr>
          <a:lstStyle/>
          <a:p>
            <a:pPr algn="ctr" defTabSz="7556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>
                <a:latin typeface="Segoe UI"/>
                <a:cs typeface="Segoe UI"/>
              </a:rPr>
              <a:t>Проведение РИР</a:t>
            </a:r>
            <a:endParaRPr/>
          </a:p>
        </p:txBody>
      </p:sp>
      <p:sp>
        <p:nvSpPr>
          <p:cNvPr id="15" name="Полилиния 14" hidden="0"/>
          <p:cNvSpPr/>
          <p:nvPr isPhoto="0" userDrawn="0"/>
        </p:nvSpPr>
        <p:spPr bwMode="auto">
          <a:xfrm>
            <a:off x="1557038" y="3290237"/>
            <a:ext cx="1938791" cy="3121611"/>
          </a:xfrm>
          <a:custGeom>
            <a:avLst/>
            <a:gdLst>
              <a:gd name="connsiteX0" fmla="*/ 0 w 1938790"/>
              <a:gd name="connsiteY0" fmla="*/ 0 h 2447438"/>
              <a:gd name="connsiteX1" fmla="*/ 1938790 w 1938790"/>
              <a:gd name="connsiteY1" fmla="*/ 0 h 2447438"/>
              <a:gd name="connsiteX2" fmla="*/ 1938790 w 1938790"/>
              <a:gd name="connsiteY2" fmla="*/ 2447438 h 2447438"/>
              <a:gd name="connsiteX3" fmla="*/ 0 w 1938790"/>
              <a:gd name="connsiteY3" fmla="*/ 2447438 h 2447438"/>
              <a:gd name="connsiteX4" fmla="*/ 0 w 1938790"/>
              <a:gd name="connsiteY4" fmla="*/ 0 h 244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790" h="2447438" fill="norm" stroke="1" extrusionOk="0">
                <a:moveTo>
                  <a:pt x="0" y="0"/>
                </a:moveTo>
                <a:lnTo>
                  <a:pt x="1938790" y="0"/>
                </a:lnTo>
                <a:lnTo>
                  <a:pt x="1938790" y="2447438"/>
                </a:lnTo>
                <a:lnTo>
                  <a:pt x="0" y="244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latin typeface="Segoe UI"/>
                <a:cs typeface="Segoe UI"/>
              </a:rPr>
              <a:t>Доказала свою эффективность технология  совместного применение Пласт-СТ/Полисом/Полисом-Поли с последующим </a:t>
            </a:r>
            <a:r>
              <a:rPr lang="ru-RU" sz="1350">
                <a:latin typeface="Segoe UI"/>
                <a:cs typeface="Segoe UI"/>
              </a:rPr>
              <a:t>докреплением</a:t>
            </a:r>
            <a:r>
              <a:rPr lang="ru-RU" sz="1350">
                <a:latin typeface="Segoe UI"/>
                <a:cs typeface="Segoe UI"/>
              </a:rPr>
              <a:t> специальным изоляционным материалом Силон-</a:t>
            </a:r>
            <a:r>
              <a:rPr lang="ru-RU" sz="1350">
                <a:latin typeface="Segoe UI"/>
                <a:cs typeface="Segoe UI"/>
              </a:rPr>
              <a:t>Велл</a:t>
            </a:r>
            <a:endParaRPr lang="ru-RU" sz="1350">
              <a:latin typeface="Segoe UI"/>
              <a:cs typeface="Segoe UI"/>
            </a:endParaRPr>
          </a:p>
        </p:txBody>
      </p:sp>
      <p:sp>
        <p:nvSpPr>
          <p:cNvPr id="20" name="Полилиния 19" hidden="0"/>
          <p:cNvSpPr/>
          <p:nvPr isPhoto="0" userDrawn="0"/>
        </p:nvSpPr>
        <p:spPr bwMode="auto">
          <a:xfrm>
            <a:off x="3765281" y="3284818"/>
            <a:ext cx="2209447" cy="3127031"/>
          </a:xfrm>
          <a:custGeom>
            <a:avLst/>
            <a:gdLst>
              <a:gd name="connsiteX0" fmla="*/ 0 w 2209446"/>
              <a:gd name="connsiteY0" fmla="*/ 0 h 2174942"/>
              <a:gd name="connsiteX1" fmla="*/ 2209446 w 2209446"/>
              <a:gd name="connsiteY1" fmla="*/ 0 h 2174942"/>
              <a:gd name="connsiteX2" fmla="*/ 2209446 w 2209446"/>
              <a:gd name="connsiteY2" fmla="*/ 2174942 h 2174942"/>
              <a:gd name="connsiteX3" fmla="*/ 0 w 2209446"/>
              <a:gd name="connsiteY3" fmla="*/ 2174942 h 2174942"/>
              <a:gd name="connsiteX4" fmla="*/ 0 w 2209446"/>
              <a:gd name="connsiteY4" fmla="*/ 0 h 217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9446" h="2174942" fill="norm" stroke="1" extrusionOk="0">
                <a:moveTo>
                  <a:pt x="0" y="0"/>
                </a:moveTo>
                <a:lnTo>
                  <a:pt x="2209446" y="0"/>
                </a:lnTo>
                <a:lnTo>
                  <a:pt x="2209446" y="2174942"/>
                </a:lnTo>
                <a:lnTo>
                  <a:pt x="0" y="21749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7150" dist="19050" dir="5400000" rotWithShape="0" algn="ctr">
              <a:srgbClr val="000000">
                <a:alpha val="63000"/>
              </a:srgbClr>
            </a:outerShdw>
          </a:effectLst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solidFill>
                  <a:prstClr val="white"/>
                </a:solidFill>
                <a:latin typeface="Segoe UI"/>
                <a:cs typeface="Segoe UI"/>
              </a:rPr>
              <a:t>Комплекс задач в протяженном горизонтальном участке открытого типа решается комбинированной закачкой двух реагентов «</a:t>
            </a:r>
            <a:r>
              <a:rPr lang="ru-RU" sz="1350">
                <a:solidFill>
                  <a:prstClr val="white"/>
                </a:solidFill>
                <a:latin typeface="Segoe UI"/>
                <a:cs typeface="Segoe UI"/>
              </a:rPr>
              <a:t>Унисолт</a:t>
            </a:r>
            <a:r>
              <a:rPr lang="ru-RU" sz="1350">
                <a:solidFill>
                  <a:prstClr val="white"/>
                </a:solidFill>
                <a:latin typeface="Segoe UI"/>
                <a:cs typeface="Segoe UI"/>
              </a:rPr>
              <a:t>» (состав на УВ основе) и «Эксимол» (эмульгатор обратных эмульсий)</a:t>
            </a:r>
            <a:endParaRPr/>
          </a:p>
        </p:txBody>
      </p:sp>
      <p:sp>
        <p:nvSpPr>
          <p:cNvPr id="21" name="Полилиния 20" hidden="0"/>
          <p:cNvSpPr/>
          <p:nvPr isPhoto="0" userDrawn="0"/>
        </p:nvSpPr>
        <p:spPr bwMode="auto">
          <a:xfrm>
            <a:off x="6299495" y="3255865"/>
            <a:ext cx="1875351" cy="3155984"/>
          </a:xfrm>
          <a:custGeom>
            <a:avLst/>
            <a:gdLst>
              <a:gd name="connsiteX0" fmla="*/ 0 w 2660712"/>
              <a:gd name="connsiteY0" fmla="*/ 0 h 2433131"/>
              <a:gd name="connsiteX1" fmla="*/ 2660712 w 2660712"/>
              <a:gd name="connsiteY1" fmla="*/ 0 h 2433131"/>
              <a:gd name="connsiteX2" fmla="*/ 2660712 w 2660712"/>
              <a:gd name="connsiteY2" fmla="*/ 2433131 h 2433131"/>
              <a:gd name="connsiteX3" fmla="*/ 0 w 2660712"/>
              <a:gd name="connsiteY3" fmla="*/ 2433131 h 2433131"/>
              <a:gd name="connsiteX4" fmla="*/ 0 w 2660712"/>
              <a:gd name="connsiteY4" fmla="*/ 0 h 243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712" h="2433131" fill="norm" stroke="1" extrusionOk="0">
                <a:moveTo>
                  <a:pt x="0" y="0"/>
                </a:moveTo>
                <a:lnTo>
                  <a:pt x="2660712" y="0"/>
                </a:lnTo>
                <a:lnTo>
                  <a:pt x="2660712" y="2433131"/>
                </a:lnTo>
                <a:lnTo>
                  <a:pt x="0" y="24331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1">
              <a:shade val="50000"/>
              <a:hueOff val="267407"/>
              <a:satOff val="7164"/>
              <a:lumOff val="315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latin typeface="Segoe UI"/>
                <a:cs typeface="Segoe UI"/>
              </a:rPr>
              <a:t>Эффективность технологии обусловлена применением последовательных закачек селективных блокирующих составов образующих гели с заранее заданными реологическими свойствами. Коэффициенты </a:t>
            </a:r>
            <a:r>
              <a:rPr lang="ru-RU" sz="1350">
                <a:latin typeface="Segoe UI"/>
                <a:cs typeface="Segoe UI"/>
              </a:rPr>
              <a:t>аномальности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псевдопластичных</a:t>
            </a:r>
            <a:r>
              <a:rPr lang="ru-RU" sz="1350">
                <a:latin typeface="Segoe UI"/>
                <a:cs typeface="Segoe UI"/>
              </a:rPr>
              <a:t> гелей подбираются в рамках ТЗ</a:t>
            </a:r>
            <a:endParaRPr/>
          </a:p>
        </p:txBody>
      </p:sp>
      <p:sp>
        <p:nvSpPr>
          <p:cNvPr id="23" name="Полилиния 22" hidden="0"/>
          <p:cNvSpPr/>
          <p:nvPr isPhoto="0" userDrawn="0"/>
        </p:nvSpPr>
        <p:spPr bwMode="auto">
          <a:xfrm>
            <a:off x="8448638" y="3273344"/>
            <a:ext cx="2237820" cy="3149979"/>
          </a:xfrm>
          <a:custGeom>
            <a:avLst/>
            <a:gdLst>
              <a:gd name="connsiteX0" fmla="*/ 0 w 2528096"/>
              <a:gd name="connsiteY0" fmla="*/ 0 h 2443597"/>
              <a:gd name="connsiteX1" fmla="*/ 2528096 w 2528096"/>
              <a:gd name="connsiteY1" fmla="*/ 0 h 2443597"/>
              <a:gd name="connsiteX2" fmla="*/ 2528096 w 2528096"/>
              <a:gd name="connsiteY2" fmla="*/ 2443597 h 2443597"/>
              <a:gd name="connsiteX3" fmla="*/ 0 w 2528096"/>
              <a:gd name="connsiteY3" fmla="*/ 2443597 h 2443597"/>
              <a:gd name="connsiteX4" fmla="*/ 0 w 2528096"/>
              <a:gd name="connsiteY4" fmla="*/ 0 h 2443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096" h="2443597" fill="norm" stroke="1" extrusionOk="0">
                <a:moveTo>
                  <a:pt x="0" y="0"/>
                </a:moveTo>
                <a:lnTo>
                  <a:pt x="2528096" y="0"/>
                </a:lnTo>
                <a:lnTo>
                  <a:pt x="2528096" y="2443597"/>
                </a:lnTo>
                <a:lnTo>
                  <a:pt x="0" y="2443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rgbClr val="000000"/>
          </a:lnRef>
          <a:fillRef idx="1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>
                <a:latin typeface="Segoe UI"/>
                <a:cs typeface="Segoe UI"/>
              </a:rPr>
              <a:t>Применение СИМ </a:t>
            </a:r>
            <a:r>
              <a:rPr lang="ru-RU" sz="1350">
                <a:latin typeface="Segoe UI"/>
                <a:cs typeface="Segoe UI"/>
              </a:rPr>
              <a:t>СилонВелл</a:t>
            </a:r>
            <a:r>
              <a:rPr lang="ru-RU" sz="1350">
                <a:latin typeface="Segoe UI"/>
                <a:cs typeface="Segoe UI"/>
              </a:rPr>
              <a:t> с последующей </a:t>
            </a:r>
            <a:r>
              <a:rPr lang="ru-RU" sz="1350">
                <a:latin typeface="Segoe UI"/>
                <a:cs typeface="Segoe UI"/>
              </a:rPr>
              <a:t>докреплением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тампонажными</a:t>
            </a:r>
            <a:r>
              <a:rPr lang="ru-RU" sz="1350">
                <a:latin typeface="Segoe UI"/>
                <a:cs typeface="Segoe UI"/>
              </a:rPr>
              <a:t> материалами «</a:t>
            </a:r>
            <a:r>
              <a:rPr lang="ru-RU" sz="1350">
                <a:latin typeface="Segoe UI"/>
                <a:cs typeface="Segoe UI"/>
              </a:rPr>
              <a:t>СолдСтоун</a:t>
            </a:r>
            <a:r>
              <a:rPr lang="ru-RU" sz="1350">
                <a:latin typeface="Segoe UI"/>
                <a:cs typeface="Segoe UI"/>
              </a:rPr>
              <a:t>» Комбинирование технологий позволяет добиться максимального эффекта ремонта и в то же время снизить затраты на не рациональное применение дорогостоящих реагентов</a:t>
            </a:r>
            <a:endParaRPr/>
          </a:p>
        </p:txBody>
      </p:sp>
      <p:sp>
        <p:nvSpPr>
          <p:cNvPr id="16" name="Стрелка вниз 13" hidden="0"/>
          <p:cNvSpPr/>
          <p:nvPr isPhoto="0" userDrawn="0"/>
        </p:nvSpPr>
        <p:spPr bwMode="auto">
          <a:xfrm>
            <a:off x="4718985" y="2808539"/>
            <a:ext cx="357352" cy="378158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latin typeface="Segoe UI"/>
              <a:cs typeface="Segoe UI"/>
            </a:endParaRPr>
          </a:p>
        </p:txBody>
      </p:sp>
      <p:sp>
        <p:nvSpPr>
          <p:cNvPr id="17" name="Стрелка вниз 13" hidden="0"/>
          <p:cNvSpPr/>
          <p:nvPr isPhoto="0" userDrawn="0"/>
        </p:nvSpPr>
        <p:spPr bwMode="auto">
          <a:xfrm>
            <a:off x="9388871" y="2808539"/>
            <a:ext cx="357352" cy="378158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latin typeface="Segoe UI"/>
              <a:cs typeface="Segoe UI"/>
            </a:endParaRPr>
          </a:p>
        </p:txBody>
      </p:sp>
      <p:sp>
        <p:nvSpPr>
          <p:cNvPr id="18" name="Стрелка вниз 13" hidden="0"/>
          <p:cNvSpPr/>
          <p:nvPr isPhoto="0" userDrawn="0"/>
        </p:nvSpPr>
        <p:spPr bwMode="auto">
          <a:xfrm>
            <a:off x="2379476" y="2812611"/>
            <a:ext cx="357352" cy="378158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latin typeface="Segoe UI"/>
              <a:cs typeface="Segoe UI"/>
            </a:endParaRPr>
          </a:p>
        </p:txBody>
      </p:sp>
      <p:sp>
        <p:nvSpPr>
          <p:cNvPr id="19" name="Стрелка вниз 13" hidden="0"/>
          <p:cNvSpPr/>
          <p:nvPr isPhoto="0" userDrawn="0"/>
        </p:nvSpPr>
        <p:spPr bwMode="auto">
          <a:xfrm>
            <a:off x="7058495" y="2808539"/>
            <a:ext cx="357352" cy="378158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latin typeface="Segoe UI"/>
              <a:cs typeface="Segoe UI"/>
            </a:endParaRPr>
          </a:p>
        </p:txBody>
      </p:sp>
      <p:sp>
        <p:nvSpPr>
          <p:cNvPr id="22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21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24" name="TextBox 23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ЗАДАЧИ ОВП И РИР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hidden="0"/>
          <p:cNvSpPr/>
          <p:nvPr isPhoto="0" userDrawn="0"/>
        </p:nvSpPr>
        <p:spPr bwMode="auto">
          <a:xfrm>
            <a:off x="1136821" y="1290675"/>
            <a:ext cx="8524633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Эмульгатор «Эксимол» предназначен для приготовления устойчивых инвертных эмульсий для технологий глушения, селективной временной водоизоляции при ВПП, или приготовления буровых растворов на углеводородной основе. </a:t>
            </a:r>
            <a:endParaRPr/>
          </a:p>
        </p:txBody>
      </p:sp>
      <p:sp>
        <p:nvSpPr>
          <p:cNvPr id="9" name="Прямоугольник 8" hidden="0"/>
          <p:cNvSpPr/>
          <p:nvPr isPhoto="0" userDrawn="0"/>
        </p:nvSpPr>
        <p:spPr bwMode="auto">
          <a:xfrm>
            <a:off x="1150893" y="2393167"/>
            <a:ext cx="5799639" cy="240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Сферы применения: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endParaRPr lang="ru-RU" sz="1400">
              <a:latin typeface="Segoe UI"/>
              <a:cs typeface="Segoe UI"/>
            </a:endParaRPr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Самостоятельная жидкость глушения скважины.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Жидкость глушения в совокупности с блокирующим составом.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Селективная «мягкая» водоизоляция – загущается при контакте с водой, разжижается при контакте с углеводородами.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Для снижения приемистости при ремонтно-изоляционных работах.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Для сохранения коллекторских свойств при глушении с использованием солевых составов.</a:t>
            </a:r>
            <a:endParaRPr/>
          </a:p>
          <a:p>
            <a:pPr marL="342890" indent="-3428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 качестве отклонителя при кислотных обработках.</a:t>
            </a:r>
            <a:endParaRPr/>
          </a:p>
        </p:txBody>
      </p:sp>
      <p:sp>
        <p:nvSpPr>
          <p:cNvPr id="10" name="Прямоугольник 9" hidden="0"/>
          <p:cNvSpPr/>
          <p:nvPr isPhoto="0" userDrawn="0"/>
        </p:nvSpPr>
        <p:spPr bwMode="auto">
          <a:xfrm>
            <a:off x="7592874" y="2349582"/>
            <a:ext cx="3861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Фильтрация эмульсии через сито </a:t>
            </a:r>
            <a:endParaRPr/>
          </a:p>
        </p:txBody>
      </p:sp>
      <p:pic>
        <p:nvPicPr>
          <p:cNvPr id="11" name="Рисунок 10" descr="DSC01599.JPG" hidden="0"/>
          <p:cNvPicPr/>
          <p:nvPr isPhoto="0" userDrawn="0"/>
        </p:nvPicPr>
        <p:blipFill>
          <a:blip r:embed="rId2"/>
          <a:srcRect l="5296" t="0" r="17037" b="0"/>
          <a:stretch/>
        </p:blipFill>
        <p:spPr bwMode="auto">
          <a:xfrm>
            <a:off x="7204859" y="2914253"/>
            <a:ext cx="2202267" cy="181749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DSC01597.JPG" hidden="0"/>
          <p:cNvPicPr/>
          <p:nvPr isPhoto="0" userDrawn="0"/>
        </p:nvPicPr>
        <p:blipFill>
          <a:blip r:embed="rId3"/>
          <a:srcRect l="6028" t="0" r="0" b="7406"/>
          <a:stretch/>
        </p:blipFill>
        <p:spPr bwMode="auto">
          <a:xfrm>
            <a:off x="9661454" y="2914254"/>
            <a:ext cx="2138044" cy="1831425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 hidden="0"/>
          <p:cNvSpPr/>
          <p:nvPr isPhoto="0" userDrawn="0"/>
        </p:nvSpPr>
        <p:spPr bwMode="auto">
          <a:xfrm>
            <a:off x="9547589" y="4824602"/>
            <a:ext cx="2365772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Осадок на сите отсутствует</a:t>
            </a:r>
            <a:endParaRPr/>
          </a:p>
        </p:txBody>
      </p:sp>
      <p:sp>
        <p:nvSpPr>
          <p:cNvPr id="1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22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ЭМУЛЬГАТОР ОБРАТНЫХ ЭМУЛЬСИЙ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«ЭКСИМОЛ»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929454" y="1213504"/>
            <a:ext cx="10618404" cy="193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Полнообъёмное</a:t>
            </a:r>
            <a:r>
              <a:rPr lang="ru-RU" sz="1350">
                <a:latin typeface="Segoe UI"/>
                <a:cs typeface="Segoe UI"/>
              </a:rPr>
              <a:t> отверждение, отсутствие усадки.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Отверждённый продукт устойчив к сероводородной агрессии и к солевым растворам.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Простота технологического процесса, температура застывания товарной формы ниже минус 50</a:t>
            </a:r>
            <a:r>
              <a:rPr lang="ru-RU" sz="1350" baseline="30000">
                <a:latin typeface="Segoe UI"/>
                <a:cs typeface="Segoe UI"/>
              </a:rPr>
              <a:t>0</a:t>
            </a:r>
            <a:r>
              <a:rPr lang="ru-RU" sz="1350">
                <a:latin typeface="Segoe UI"/>
                <a:cs typeface="Segoe UI"/>
              </a:rPr>
              <a:t>С.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Отверждение под действием воды любого типа и любой величины минерализации.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Устойчивость к температурам до 200</a:t>
            </a:r>
            <a:r>
              <a:rPr lang="ru-RU" sz="1350" baseline="30000">
                <a:latin typeface="Segoe UI"/>
                <a:cs typeface="Segoe UI"/>
              </a:rPr>
              <a:t>0</a:t>
            </a:r>
            <a:r>
              <a:rPr lang="ru-RU" sz="1350">
                <a:latin typeface="Segoe UI"/>
                <a:cs typeface="Segoe UI"/>
              </a:rPr>
              <a:t>С.</a:t>
            </a:r>
            <a:endParaRPr/>
          </a:p>
        </p:txBody>
      </p:sp>
      <p:graphicFrame>
        <p:nvGraphicFramePr>
          <p:cNvPr id="9" name="Таблица 8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000859" y="4013517"/>
          <a:ext cx="5704610" cy="2407920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3564941"/>
                <a:gridCol w="2139669"/>
              </a:tblGrid>
              <a:tr h="57912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Устойчивость к депрессиям в пласте, МПа</a:t>
                      </a:r>
                      <a:endParaRPr lang="ru-RU" sz="1300" b="1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До 50</a:t>
                      </a:r>
                      <a:endParaRPr lang="ru-RU" sz="1300" b="0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33527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Вязкость рабочих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растворов,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сПз</a:t>
                      </a:r>
                      <a:endParaRPr lang="ru-RU" sz="1300" b="1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1-3</a:t>
                      </a:r>
                      <a:endParaRPr lang="ru-RU" sz="1300" b="0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Возможность химического разрушения</a:t>
                      </a:r>
                      <a:endParaRPr lang="ru-RU" sz="1300" b="1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Растворяется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растворами щелочей</a:t>
                      </a:r>
                      <a:endParaRPr lang="ru-RU" sz="1300"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57912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Коэффициент восстановления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проницаемости, %</a:t>
                      </a:r>
                      <a:endParaRPr lang="ru-RU" sz="1300" b="1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&gt;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90</a:t>
                      </a:r>
                      <a:endParaRPr lang="ru-RU" sz="1300" b="0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335279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Температура применения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,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°С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 </a:t>
                      </a:r>
                      <a:endParaRPr lang="ru-RU" sz="1300" b="1">
                        <a:solidFill>
                          <a:schemeClr val="tx1"/>
                        </a:solidFill>
                        <a:latin typeface="Segoe UI"/>
                        <a:ea typeface="Arial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До 200</a:t>
                      </a:r>
                      <a:endParaRPr lang="ru-RU" sz="1300" b="0">
                        <a:solidFill>
                          <a:schemeClr val="tx1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Рисунок 9" descr="C:\Documents and Settings\1\Рабочий стол\7) ООО РН-Пурнефтегаз (16.08.2016)\Тестирование реагента Plast-ST\Внешний вид геля (1)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7075293" y="4015953"/>
            <a:ext cx="1993146" cy="1940348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Documents and Settings\1\Рабочий стол\7) ООО РН-Пурнефтегаз (16.08.2016)\Тестирование реагента Plast-ST\Внешний вид геля (2).jpg" hidden="0"/>
          <p:cNvPicPr/>
          <p:nvPr isPhoto="0" userDrawn="0"/>
        </p:nvPicPr>
        <p:blipFill>
          <a:blip r:embed="rId3"/>
          <a:stretch/>
        </p:blipFill>
        <p:spPr bwMode="auto">
          <a:xfrm>
            <a:off x="9267159" y="4015953"/>
            <a:ext cx="1982507" cy="1940348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 hidden="0"/>
          <p:cNvSpPr/>
          <p:nvPr isPhoto="0" userDrawn="0"/>
        </p:nvSpPr>
        <p:spPr bwMode="auto">
          <a:xfrm>
            <a:off x="8232527" y="6082155"/>
            <a:ext cx="1609864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Внешний вид геля</a:t>
            </a:r>
            <a:endParaRPr/>
          </a:p>
        </p:txBody>
      </p:sp>
      <p:sp>
        <p:nvSpPr>
          <p:cNvPr id="8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23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2" name="TextBox 11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КРЕМНИЙОРГАНИЧЕСКИЙ СОСТАВ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«ПЛАСТ-СТ»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94962" y="1475225"/>
            <a:ext cx="7067964" cy="2952361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600" b="1">
                <a:latin typeface="Segoe UI"/>
                <a:cs typeface="Segoe UI"/>
              </a:rPr>
              <a:t>Достоинства технологии: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Температурный диапазон применения реагента от 15 до 150 °С.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Время отверждения регулируется в широких пределах при разной концентрации отвердителя (от 30 минут до 2 суток).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Размер частиц варьируется в диапазоне 20-40 </a:t>
            </a:r>
            <a:r>
              <a:rPr lang="ru-RU" sz="1350">
                <a:latin typeface="Segoe UI"/>
                <a:cs typeface="Segoe UI"/>
              </a:rPr>
              <a:t>нм</a:t>
            </a:r>
            <a:r>
              <a:rPr lang="ru-RU" sz="1350">
                <a:latin typeface="Segoe UI"/>
                <a:cs typeface="Segoe UI"/>
              </a:rPr>
              <a:t>, что делает возможным его использование в качестве базового компонента </a:t>
            </a:r>
            <a:r>
              <a:rPr lang="ru-RU" sz="1350">
                <a:latin typeface="Segoe UI"/>
                <a:cs typeface="Segoe UI"/>
              </a:rPr>
              <a:t>гелеобразующих</a:t>
            </a:r>
            <a:r>
              <a:rPr lang="ru-RU" sz="1350">
                <a:latin typeface="Segoe UI"/>
                <a:cs typeface="Segoe UI"/>
              </a:rPr>
              <a:t> составов для блокирования каналов поступления воды в </a:t>
            </a:r>
            <a:r>
              <a:rPr lang="ru-RU" sz="1350">
                <a:latin typeface="Segoe UI"/>
                <a:cs typeface="Segoe UI"/>
              </a:rPr>
              <a:t>низкопроницаемых</a:t>
            </a:r>
            <a:r>
              <a:rPr lang="ru-RU" sz="1350">
                <a:latin typeface="Segoe UI"/>
                <a:cs typeface="Segoe UI"/>
              </a:rPr>
              <a:t> коллекторах.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Нетоксичен, обладает высокой прочностью и стабильностью при высоких температурах.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Стойкость к воздействию сероводорода.</a:t>
            </a:r>
            <a:endParaRPr/>
          </a:p>
        </p:txBody>
      </p:sp>
      <p:graphicFrame>
        <p:nvGraphicFramePr>
          <p:cNvPr id="4" name="Таблица 3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209733" y="4803628"/>
          <a:ext cx="10020242" cy="1341120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5010121"/>
                <a:gridCol w="5010121"/>
              </a:tblGrid>
              <a:tr h="33527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Размер частиц,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нм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40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</a:tr>
              <a:tr h="33527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Внешний вид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Опалесцирующая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жидкость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</a:tr>
              <a:tr h="33527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Плотность при 20 ̊С, г/л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1190-1210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</a:tr>
              <a:tr h="33527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рН (5% водная суспензия)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9,0-10,5</a:t>
                      </a:r>
                      <a:endParaRPr lang="ru-RU" sz="1300" b="1">
                        <a:latin typeface="Segoe UI"/>
                        <a:cs typeface="Segoe UI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93231" y="1286012"/>
            <a:ext cx="3010048" cy="2679768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24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СПЕЦИАЛЬНЫЙ ИЗОЛЯЦИОННЫЙ МАТЕРИАЛ </a:t>
            </a:r>
            <a:endParaRPr/>
          </a:p>
          <a:p>
            <a:pPr>
              <a:defRPr/>
            </a:pP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«СИЛОНВЕЛЛ»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1172943" y="1248279"/>
            <a:ext cx="10626555" cy="115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Назначение: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Гелеобразующие системы на основе органополисиликатов натрия с регулируемым временем  гелеобразования позволяют создавать экраны любой толщины на заданном  расстоянии от забойной зоны с образованием в высокопроницаемой зоне пласта гелей с необходимой прочностью, стойкостью к размыву и депрессии, что позволяет применить их как для нагнетательных, так и для добывающих скважин.</a:t>
            </a:r>
            <a:endParaRPr/>
          </a:p>
        </p:txBody>
      </p:sp>
      <p:graphicFrame>
        <p:nvGraphicFramePr>
          <p:cNvPr id="9" name="Таблица 8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290550" y="2775422"/>
          <a:ext cx="5434100" cy="3116143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3799016"/>
                <a:gridCol w="1635084"/>
              </a:tblGrid>
              <a:tr h="341674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Показатель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«ПОЛИСОМ»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45119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Время отверждения, час (в пределах)</a:t>
                      </a:r>
                      <a:endParaRPr lang="ru-RU" sz="1300" b="1" i="0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 ÷ 12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45119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Тип коллектора</a:t>
                      </a:r>
                      <a:endParaRPr lang="ru-RU" sz="1300" b="1" i="0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любой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451192">
                <a:tc>
                  <a:txBody>
                    <a:bodyPr/>
                    <a:p>
                      <a:pPr marL="0" marR="0" indent="0" algn="l" defTabSz="685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Температурная устойчивость, </a:t>
                      </a:r>
                      <a:r>
                        <a:rPr lang="ru-RU" sz="1300" baseline="30000">
                          <a:latin typeface="Segoe UI"/>
                          <a:cs typeface="Segoe UI"/>
                        </a:rPr>
                        <a:t>0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С</a:t>
                      </a:r>
                      <a:endParaRPr lang="ru-RU" sz="1300" b="1" i="0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до 250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597932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Динамическая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в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язкость рабочей формы состава,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сПз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, при 20</a:t>
                      </a:r>
                      <a:r>
                        <a:rPr lang="ru-RU" sz="1300" baseline="30000">
                          <a:latin typeface="Segoe UI"/>
                          <a:cs typeface="Segoe UI"/>
                        </a:rPr>
                        <a:t> 0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С</a:t>
                      </a:r>
                      <a:endParaRPr lang="ru-RU" sz="1300" b="1" i="0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 ÷ 3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Возможность химического разрушения</a:t>
                      </a:r>
                      <a:endParaRPr lang="ru-RU" sz="1300" b="1" i="0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Растворяется в растворах щелочей</a:t>
                      </a:r>
                      <a:endParaRPr lang="ru-RU" sz="1300" b="1">
                        <a:solidFill>
                          <a:srgbClr val="096D63"/>
                        </a:solidFill>
                        <a:latin typeface="Segoe UI"/>
                        <a:cs typeface="Segoe U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 descr="C:\Users\Александр\Desktop\Фотографии\04. Апрель\17\P_20180417_085201.jpg" hidden="0"/>
          <p:cNvPicPr/>
          <p:nvPr isPhoto="0" userDrawn="0"/>
        </p:nvPicPr>
        <p:blipFill>
          <a:blip r:embed="rId2"/>
          <a:srcRect l="15074" t="19215" r="13727" b="29176"/>
          <a:stretch/>
        </p:blipFill>
        <p:spPr bwMode="auto">
          <a:xfrm>
            <a:off x="9490058" y="2775422"/>
            <a:ext cx="2168543" cy="2517303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Александр\Desktop\Фотографии\04. Апрель\17\P_20180417_083042.jpg" hidden="0"/>
          <p:cNvPicPr/>
          <p:nvPr isPhoto="0" userDrawn="0"/>
        </p:nvPicPr>
        <p:blipFill>
          <a:blip r:embed="rId3"/>
          <a:srcRect l="0" t="6028" r="0" b="35831"/>
          <a:stretch/>
        </p:blipFill>
        <p:spPr bwMode="auto">
          <a:xfrm>
            <a:off x="7023082" y="2775422"/>
            <a:ext cx="2168543" cy="2517303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0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25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1" name="TextBox 10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ОРГАНОСИЛИКАТНЫЙ СОСТАВ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«ПОЛИСОМ»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hidden="0"/>
          <p:cNvSpPr/>
          <p:nvPr isPhoto="0" userDrawn="0"/>
        </p:nvSpPr>
        <p:spPr bwMode="auto">
          <a:xfrm>
            <a:off x="1058778" y="1702648"/>
            <a:ext cx="10747036" cy="3087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solidFill>
                  <a:srgbClr val="096D63"/>
                </a:solidFill>
                <a:latin typeface="Segoe UI"/>
                <a:cs typeface="Segoe UI"/>
              </a:rPr>
              <a:t>    </a:t>
            </a:r>
            <a:r>
              <a:rPr lang="ru-RU" sz="1350" b="1">
                <a:solidFill>
                  <a:srgbClr val="096D63"/>
                </a:solidFill>
                <a:latin typeface="Segoe UI"/>
                <a:cs typeface="Segoe UI"/>
              </a:rPr>
              <a:t>«</a:t>
            </a:r>
            <a:r>
              <a:rPr lang="ru-RU" sz="1350" b="1">
                <a:latin typeface="Segoe UI"/>
                <a:cs typeface="Segoe UI"/>
              </a:rPr>
              <a:t>СолдСтоун</a:t>
            </a:r>
            <a:r>
              <a:rPr lang="ru-RU" sz="1350" b="1">
                <a:latin typeface="Segoe UI"/>
                <a:cs typeface="Segoe UI"/>
              </a:rPr>
              <a:t>» - </a:t>
            </a:r>
            <a:r>
              <a:rPr lang="ru-RU" sz="1350">
                <a:latin typeface="Segoe UI"/>
                <a:cs typeface="Segoe UI"/>
              </a:rPr>
              <a:t>сульфатостойкий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тампонажный</a:t>
            </a:r>
            <a:r>
              <a:rPr lang="ru-RU" sz="1350">
                <a:latin typeface="Segoe UI"/>
                <a:cs typeface="Segoe UI"/>
              </a:rPr>
              <a:t> портландцемент сверхтонкого</a:t>
            </a:r>
            <a:endParaRPr/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 помола для ремонтно-изоляционных работ</a:t>
            </a:r>
            <a:r>
              <a:rPr lang="en-US" sz="1350">
                <a:latin typeface="Segoe UI"/>
                <a:cs typeface="Segoe UI"/>
              </a:rPr>
              <a:t>.</a:t>
            </a:r>
            <a:endParaRPr/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Содержание частиц размером 3 и 5 мкм не менее 95%.</a:t>
            </a:r>
            <a:endParaRPr/>
          </a:p>
          <a:p>
            <a:pPr algn="just">
              <a:defRPr/>
            </a:pPr>
            <a:endParaRPr lang="ru-RU" sz="1600">
              <a:latin typeface="Segoe UI"/>
              <a:cs typeface="Segoe UI"/>
            </a:endParaRPr>
          </a:p>
          <a:p>
            <a:pPr algn="just">
              <a:defRPr/>
            </a:pPr>
            <a:r>
              <a:rPr lang="ru-RU" sz="1600" b="1">
                <a:latin typeface="Segoe UI"/>
                <a:cs typeface="Segoe UI"/>
              </a:rPr>
              <a:t>Преимущества:</a:t>
            </a:r>
            <a:endParaRPr/>
          </a:p>
          <a:p>
            <a:pPr marL="285744" indent="-285744" algn="just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суспензия обладает высокой подвижностью, сравнимой с текучестью воды даже при минимальном В/Ц (0,7);</a:t>
            </a:r>
            <a:endParaRPr/>
          </a:p>
          <a:p>
            <a:pPr marL="285744" indent="-285744" algn="just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проникающая способность суспензии сопоставима с </a:t>
            </a:r>
            <a:r>
              <a:rPr lang="ru-RU" sz="1350">
                <a:latin typeface="Segoe UI"/>
                <a:cs typeface="Segoe UI"/>
              </a:rPr>
              <a:t>бездисперсными</a:t>
            </a:r>
            <a:r>
              <a:rPr lang="ru-RU" sz="1350">
                <a:latin typeface="Segoe UI"/>
                <a:cs typeface="Segoe UI"/>
              </a:rPr>
              <a:t> вяжущими системами (проникает в </a:t>
            </a:r>
            <a:r>
              <a:rPr lang="ru-RU" sz="1350">
                <a:latin typeface="Segoe UI"/>
                <a:cs typeface="Segoe UI"/>
              </a:rPr>
              <a:t>микрозазоры</a:t>
            </a:r>
            <a:r>
              <a:rPr lang="ru-RU" sz="1350">
                <a:latin typeface="Segoe UI"/>
                <a:cs typeface="Segoe UI"/>
              </a:rPr>
              <a:t>, микротрещины и </a:t>
            </a:r>
            <a:r>
              <a:rPr lang="ru-RU" sz="1350">
                <a:latin typeface="Segoe UI"/>
                <a:cs typeface="Segoe UI"/>
              </a:rPr>
              <a:t>низкопроницаемые</a:t>
            </a:r>
            <a:r>
              <a:rPr lang="ru-RU" sz="1350">
                <a:latin typeface="Segoe UI"/>
                <a:cs typeface="Segoe UI"/>
              </a:rPr>
              <a:t> пласты);</a:t>
            </a:r>
            <a:endParaRPr/>
          </a:p>
          <a:p>
            <a:pPr marL="285744" indent="-285744" algn="just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является </a:t>
            </a:r>
            <a:r>
              <a:rPr lang="ru-RU" sz="1350">
                <a:latin typeface="Segoe UI"/>
                <a:cs typeface="Segoe UI"/>
              </a:rPr>
              <a:t>тиксотропным</a:t>
            </a:r>
            <a:r>
              <a:rPr lang="ru-RU" sz="1350">
                <a:latin typeface="Segoe UI"/>
                <a:cs typeface="Segoe UI"/>
              </a:rPr>
              <a:t> материалом (увеличение вязкости при покое и уменьшение при движении).</a:t>
            </a:r>
            <a:endParaRPr/>
          </a:p>
          <a:p>
            <a:pPr marL="285744" indent="-285744" algn="just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цементный камень обладает достаточной механической прочностью при малой плотности, </a:t>
            </a:r>
            <a:r>
              <a:rPr lang="ru-RU" sz="1350">
                <a:latin typeface="Segoe UI"/>
                <a:cs typeface="Segoe UI"/>
              </a:rPr>
              <a:t>коррозионностойкостью</a:t>
            </a:r>
            <a:r>
              <a:rPr lang="ru-RU" sz="1350">
                <a:latin typeface="Segoe UI"/>
                <a:cs typeface="Segoe UI"/>
              </a:rPr>
              <a:t> и длительным ресурсом жизни в процессе эксплуатации скважины.</a:t>
            </a:r>
            <a:endParaRPr/>
          </a:p>
          <a:p>
            <a:pPr marL="285744" indent="-285744" algn="just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Возможность использовать в виде двух технологий – водной суспензии и углеводородной суспензии. При использовании углеводородной суспензии возможность применения для селективной </a:t>
            </a:r>
            <a:r>
              <a:rPr lang="ru-RU" sz="1350">
                <a:latin typeface="Segoe UI"/>
                <a:cs typeface="Segoe UI"/>
              </a:rPr>
              <a:t>водоизоляции</a:t>
            </a:r>
            <a:r>
              <a:rPr lang="ru-RU" sz="1350">
                <a:latin typeface="Segoe UI"/>
                <a:cs typeface="Segoe UI"/>
              </a:rPr>
              <a:t> – отверждение происходит только в </a:t>
            </a:r>
            <a:r>
              <a:rPr lang="ru-RU" sz="1350">
                <a:latin typeface="Segoe UI"/>
                <a:cs typeface="Segoe UI"/>
              </a:rPr>
              <a:t>водонасыщенном</a:t>
            </a:r>
            <a:r>
              <a:rPr lang="ru-RU" sz="1350">
                <a:latin typeface="Segoe UI"/>
                <a:cs typeface="Segoe UI"/>
              </a:rPr>
              <a:t> участке пласта.</a:t>
            </a:r>
            <a:endParaRPr/>
          </a:p>
        </p:txBody>
      </p:sp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rcRect l="11322" t="0" r="12857" b="0"/>
          <a:stretch/>
        </p:blipFill>
        <p:spPr bwMode="auto">
          <a:xfrm>
            <a:off x="8438410" y="4821451"/>
            <a:ext cx="3367405" cy="1823213"/>
          </a:xfrm>
          <a:prstGeom prst="rect">
            <a:avLst/>
          </a:prstGeom>
        </p:spPr>
      </p:pic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774951" y="4910962"/>
            <a:ext cx="2444771" cy="1733703"/>
          </a:xfrm>
          <a:prstGeom prst="rect">
            <a:avLst/>
          </a:prstGeom>
        </p:spPr>
      </p:pic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26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7" name="TextBox 6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МИКРОЦЕМЕНТ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«СОЛДСТОУН»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 hidden="0"/>
          <p:cNvSpPr/>
          <p:nvPr isPhoto="0" userDrawn="0"/>
        </p:nvSpPr>
        <p:spPr bwMode="auto">
          <a:xfrm>
            <a:off x="1066800" y="1870588"/>
            <a:ext cx="7994075" cy="193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Изоляционный материал) «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Синблок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» применяется при 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водоизоляции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 и снижении поглощений при ремонтно-изоляционных работах</a:t>
            </a:r>
            <a:r>
              <a:rPr lang="en-US" sz="1350">
                <a:solidFill>
                  <a:prstClr val="black"/>
                </a:solidFill>
                <a:latin typeface="Segoe UI"/>
                <a:cs typeface="Segoe UI"/>
              </a:rPr>
              <a:t>.</a:t>
            </a:r>
            <a:endParaRPr lang="ru-RU" sz="135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defRPr/>
            </a:pPr>
            <a:endParaRPr lang="en-US" sz="135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Суспензия порошковой композиции «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Синблок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» (сухая форма) образует в воде 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тиксотропную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 систему, которая имеет способность самопроизвольно восстанавливаться после механического разрушения в течение заданного периода времени (до 48 часов).</a:t>
            </a:r>
            <a:endParaRPr/>
          </a:p>
          <a:p>
            <a:pPr>
              <a:defRPr/>
            </a:pPr>
            <a:endParaRPr lang="en-US" sz="1350">
              <a:solidFill>
                <a:prstClr val="black"/>
              </a:solidFill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 По истечении заданного периода времени раствор композиции «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СилонВелл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» (сухая форма) переходит в структурированное "студнеобразное" состояние.</a:t>
            </a:r>
            <a:endParaRPr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060875" y="1870590"/>
            <a:ext cx="2676156" cy="3562719"/>
          </a:xfrm>
          <a:prstGeom prst="rect">
            <a:avLst/>
          </a:prstGeom>
        </p:spPr>
      </p:pic>
      <p:sp>
        <p:nvSpPr>
          <p:cNvPr id="5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27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ИЗОЛЯЦИОННЫЙ МАТЕРИАЛ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«СИНБЛОК»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1066801" y="1462051"/>
            <a:ext cx="7517601" cy="2984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Композиция «</a:t>
            </a:r>
            <a:r>
              <a:rPr lang="ru-RU" sz="1350">
                <a:latin typeface="Segoe UI"/>
                <a:cs typeface="Segoe UI"/>
              </a:rPr>
              <a:t>Максан</a:t>
            </a:r>
            <a:r>
              <a:rPr lang="ru-RU" sz="1350">
                <a:latin typeface="Segoe UI"/>
                <a:cs typeface="Segoe UI"/>
              </a:rPr>
              <a:t>» марки А, представляет собой систему на основе полимера и добавок к нему. </a:t>
            </a:r>
            <a:endParaRPr/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Состав обладает регулируемым временем гелеобразования, высокой прочностью, адгезией и изолирующим действием. </a:t>
            </a:r>
            <a:endParaRPr/>
          </a:p>
          <a:p>
            <a:pPr algn="just">
              <a:defRPr/>
            </a:pPr>
            <a:r>
              <a:rPr lang="ru-RU" sz="1350">
                <a:latin typeface="Segoe UI"/>
                <a:cs typeface="Segoe UI"/>
              </a:rPr>
              <a:t>В зависимости от геологических условий скважин производится подбор армирующего наполнителя по фракциям.</a:t>
            </a:r>
            <a:endParaRPr/>
          </a:p>
          <a:p>
            <a:pPr algn="just">
              <a:defRPr/>
            </a:pPr>
            <a:endParaRPr lang="ru-RU" sz="1400">
              <a:latin typeface="Segoe UI"/>
              <a:cs typeface="Segoe UI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ru-RU" sz="1600" b="1">
                <a:latin typeface="Segoe UI"/>
                <a:cs typeface="Segoe UI"/>
              </a:rPr>
              <a:t>Свойства армированного тампонажного материала:</a:t>
            </a:r>
            <a:endParaRPr/>
          </a:p>
          <a:p>
            <a:pPr marL="342890" indent="-34289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1350">
                <a:latin typeface="Segoe UI"/>
                <a:cs typeface="Segoe UI"/>
              </a:rPr>
              <a:t>Регулируемое время гелеобразования в пределах 2÷12 ч.</a:t>
            </a:r>
            <a:endParaRPr/>
          </a:p>
          <a:p>
            <a:pPr marL="342890" indent="-34289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1350">
                <a:latin typeface="Segoe UI"/>
                <a:cs typeface="Segoe UI"/>
              </a:rPr>
              <a:t>Диапазон рабочих (пластовых) температур до 80 </a:t>
            </a:r>
            <a:r>
              <a:rPr lang="ru-RU" sz="1350" baseline="30000">
                <a:latin typeface="Segoe UI"/>
                <a:cs typeface="Segoe UI"/>
              </a:rPr>
              <a:t>0</a:t>
            </a:r>
            <a:r>
              <a:rPr lang="ru-RU" sz="1350">
                <a:latin typeface="Segoe UI"/>
                <a:cs typeface="Segoe UI"/>
              </a:rPr>
              <a:t>С.</a:t>
            </a:r>
            <a:endParaRPr/>
          </a:p>
          <a:p>
            <a:pPr marL="342890" indent="-34289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1350">
                <a:latin typeface="Segoe UI"/>
                <a:cs typeface="Segoe UI"/>
              </a:rPr>
              <a:t>Устойчивость отвержденной структуры к пресной и минерализованной воде.</a:t>
            </a:r>
            <a:endParaRPr lang="ru-RU" sz="1350">
              <a:latin typeface="Segoe UI"/>
              <a:ea typeface="Calibri"/>
              <a:cs typeface="Segoe UI"/>
            </a:endParaRPr>
          </a:p>
        </p:txBody>
      </p:sp>
      <p:pic>
        <p:nvPicPr>
          <p:cNvPr id="3074" name="Picture 2" descr="maksanA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922005" y="1435637"/>
            <a:ext cx="2914716" cy="363352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28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7" name="TextBox 6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КОМПОЗИЦИЯ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«МАКСАН»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МАРКА 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 hidden="0"/>
          <p:cNvSpPr/>
          <p:nvPr isPhoto="0" userDrawn="0"/>
        </p:nvSpPr>
        <p:spPr bwMode="auto">
          <a:xfrm>
            <a:off x="1150893" y="2393168"/>
            <a:ext cx="57996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400">
              <a:solidFill>
                <a:prstClr val="black"/>
              </a:solidFill>
              <a:latin typeface="Segoe UI"/>
              <a:cs typeface="Segoe UI"/>
            </a:endParaRPr>
          </a:p>
        </p:txBody>
      </p:sp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072730" y="964049"/>
            <a:ext cx="2706479" cy="2504375"/>
          </a:xfrm>
          <a:prstGeom prst="rect">
            <a:avLst/>
          </a:prstGeom>
        </p:spPr>
      </p:pic>
      <p:pic>
        <p:nvPicPr>
          <p:cNvPr id="10" name="Рисунок 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619883" y="1012373"/>
            <a:ext cx="2475655" cy="2505215"/>
          </a:xfrm>
          <a:prstGeom prst="rect">
            <a:avLst/>
          </a:prstGeom>
        </p:spPr>
      </p:pic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303554" y="4080658"/>
            <a:ext cx="3255023" cy="2153957"/>
          </a:xfrm>
          <a:prstGeom prst="rect">
            <a:avLst/>
          </a:prstGeom>
        </p:spPr>
      </p:pic>
      <p:sp>
        <p:nvSpPr>
          <p:cNvPr id="13" name="TextBox 12" hidden="0"/>
          <p:cNvSpPr txBox="1"/>
          <p:nvPr isPhoto="0" userDrawn="0"/>
        </p:nvSpPr>
        <p:spPr bwMode="auto">
          <a:xfrm>
            <a:off x="1018674" y="1196077"/>
            <a:ext cx="6114687" cy="345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Состав предназначен для изоляции интервалов в открытом стволе скважины</a:t>
            </a:r>
            <a:r>
              <a:rPr lang="en-US" sz="1350">
                <a:latin typeface="Segoe UI"/>
                <a:cs typeface="Segoe UI"/>
              </a:rPr>
              <a:t>,</a:t>
            </a:r>
            <a:r>
              <a:rPr lang="ru-RU" sz="1350">
                <a:latin typeface="Segoe UI"/>
                <a:cs typeface="Segoe UI"/>
              </a:rPr>
              <a:t> в том числе и продуктивных</a:t>
            </a:r>
            <a:r>
              <a:rPr lang="en-US" sz="1350">
                <a:latin typeface="Segoe UI"/>
                <a:cs typeface="Segoe UI"/>
              </a:rPr>
              <a:t>;</a:t>
            </a:r>
            <a:r>
              <a:rPr lang="ru-RU" sz="1350">
                <a:latin typeface="Segoe UI"/>
                <a:cs typeface="Segoe UI"/>
              </a:rPr>
              <a:t> представляет собой гель</a:t>
            </a:r>
            <a:r>
              <a:rPr lang="en-US" sz="1350">
                <a:latin typeface="Segoe UI"/>
                <a:cs typeface="Segoe UI"/>
              </a:rPr>
              <a:t>.</a:t>
            </a:r>
            <a:r>
              <a:rPr lang="ru-RU" sz="1350">
                <a:latin typeface="Segoe UI"/>
                <a:cs typeface="Segoe UI"/>
              </a:rPr>
              <a:t> Состав после приготовления имеет жидкое, тягучее состояние, что позволяет его прокачать по трубам. Сшитый гель обладает хорошими прочностными свойствами, выдерживающими большие нагрузки</a:t>
            </a:r>
            <a:r>
              <a:rPr lang="en-US" sz="1350">
                <a:latin typeface="Segoe UI"/>
                <a:cs typeface="Segoe UI"/>
              </a:rPr>
              <a:t>.</a:t>
            </a: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endParaRPr lang="ru-RU" sz="1600" b="1">
              <a:latin typeface="Segoe UI"/>
              <a:cs typeface="Segoe UI"/>
            </a:endParaRPr>
          </a:p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Основные свойства: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Медленное гелеобразование, что позволяет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      прокачать в требуемые интервалы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Высокие прочностные свойства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endParaRPr lang="ru-RU" sz="1350">
              <a:latin typeface="Segoe UI"/>
              <a:cs typeface="Segoe UI"/>
            </a:endParaRPr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Разрушается при </a:t>
            </a:r>
            <a:r>
              <a:rPr lang="ru-RU" sz="1350">
                <a:latin typeface="Segoe UI"/>
                <a:cs typeface="Segoe UI"/>
              </a:rPr>
              <a:t>разбуривании</a:t>
            </a:r>
            <a:r>
              <a:rPr lang="ru-RU" sz="1350">
                <a:latin typeface="Segoe UI"/>
                <a:cs typeface="Segoe UI"/>
              </a:rPr>
              <a:t> и обработке </a:t>
            </a:r>
            <a:r>
              <a:rPr lang="ru-RU" sz="1350">
                <a:latin typeface="Segoe UI"/>
                <a:cs typeface="Segoe UI"/>
              </a:rPr>
              <a:t>бескислотным</a:t>
            </a:r>
            <a:r>
              <a:rPr lang="ru-RU" sz="1350">
                <a:latin typeface="Segoe UI"/>
                <a:cs typeface="Segoe UI"/>
              </a:rPr>
              <a:t> реагентом КАП-1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 </a:t>
            </a:r>
            <a:endParaRPr/>
          </a:p>
          <a:p>
            <a:pPr marL="285744" indent="-285744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Температура применения состава до 100°С</a:t>
            </a:r>
            <a:endParaRPr/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7091384" y="3468425"/>
            <a:ext cx="2533771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Внешний вид жидкого </a:t>
            </a:r>
            <a:r>
              <a:rPr lang="ru-RU" sz="1350">
                <a:latin typeface="Segoe UI"/>
                <a:cs typeface="Segoe UI"/>
              </a:rPr>
              <a:t>пакера</a:t>
            </a:r>
            <a:endParaRPr lang="ru-RU" sz="1350">
              <a:latin typeface="Segoe UI"/>
              <a:cs typeface="Segoe UI"/>
            </a:endParaRPr>
          </a:p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 после приготовления</a:t>
            </a:r>
            <a:endParaRPr/>
          </a:p>
        </p:txBody>
      </p:sp>
      <p:sp>
        <p:nvSpPr>
          <p:cNvPr id="16" name="TextBox 15" hidden="0"/>
          <p:cNvSpPr txBox="1"/>
          <p:nvPr isPhoto="0" userDrawn="0"/>
        </p:nvSpPr>
        <p:spPr bwMode="auto">
          <a:xfrm>
            <a:off x="9620231" y="3468425"/>
            <a:ext cx="261462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Внешний вид состава после </a:t>
            </a:r>
            <a:endParaRPr/>
          </a:p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снятия механической нагрузки</a:t>
            </a:r>
            <a:endParaRPr/>
          </a:p>
        </p:txBody>
      </p:sp>
      <p:sp>
        <p:nvSpPr>
          <p:cNvPr id="18" name="TextBox 17" hidden="0"/>
          <p:cNvSpPr txBox="1"/>
          <p:nvPr isPhoto="0" userDrawn="0"/>
        </p:nvSpPr>
        <p:spPr bwMode="auto">
          <a:xfrm>
            <a:off x="5379857" y="6234616"/>
            <a:ext cx="6769417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Внешний вид состава сразу после погружения в раствор деструктора КАП-1 (слева)</a:t>
            </a:r>
            <a:endParaRPr/>
          </a:p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 и после </a:t>
            </a:r>
            <a:r>
              <a:rPr lang="ru-RU" sz="1350">
                <a:latin typeface="Segoe UI"/>
                <a:cs typeface="Segoe UI"/>
              </a:rPr>
              <a:t>термостатирования</a:t>
            </a:r>
            <a:r>
              <a:rPr lang="ru-RU" sz="1350">
                <a:latin typeface="Segoe UI"/>
                <a:cs typeface="Segoe UI"/>
              </a:rPr>
              <a:t> при 50°С (справа) через 2 часа.</a:t>
            </a:r>
            <a:endParaRPr/>
          </a:p>
        </p:txBody>
      </p:sp>
      <p:sp>
        <p:nvSpPr>
          <p:cNvPr id="11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29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ЖИДКИЙ ПАКЕР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«СИНПАК»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66800" y="1825625"/>
            <a:ext cx="10287000" cy="43513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Изменение структуры запасов (сокращение активных запасов)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Снижение дебита скважины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Рост </a:t>
            </a:r>
            <a:r>
              <a:rPr lang="ru-RU" sz="1350">
                <a:latin typeface="Segoe UI"/>
                <a:cs typeface="Segoe UI"/>
              </a:rPr>
              <a:t>обводненности</a:t>
            </a:r>
            <a:r>
              <a:rPr lang="ru-RU" sz="1350">
                <a:latin typeface="Segoe UI"/>
                <a:cs typeface="Segoe UI"/>
              </a:rPr>
              <a:t> в добываемой продукции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Снижение пластового давления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Снижение продуктивности скважин</a:t>
            </a:r>
            <a:endParaRPr/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3</a:t>
            </a:fld>
            <a:endParaRPr lang="ru-RU"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9032420" y="3206190"/>
            <a:ext cx="1631381" cy="1640359"/>
          </a:xfrm>
          <a:prstGeom prst="rect">
            <a:avLst/>
          </a:prstGeom>
        </p:spPr>
      </p:pic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042023" y="4846548"/>
            <a:ext cx="1621779" cy="1571875"/>
          </a:xfrm>
          <a:prstGeom prst="rect">
            <a:avLst/>
          </a:prstGeom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231964" y="1234005"/>
            <a:ext cx="3232297" cy="1972185"/>
          </a:xfrm>
          <a:prstGeom prst="rect">
            <a:avLst/>
          </a:prstGeom>
        </p:spPr>
      </p:pic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ОСНОВНЫЕ ПРОБЛЕМЫ РАЗРАБОТКИ НЕФТЯНЫХ И ГАЗОВЫХ МЕСТОРОЖДЕНИЙ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 hidden="0"/>
          <p:cNvSpPr/>
          <p:nvPr isPhoto="0" userDrawn="0"/>
        </p:nvSpPr>
        <p:spPr bwMode="auto">
          <a:xfrm>
            <a:off x="1238319" y="1342781"/>
            <a:ext cx="10235472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Открытый ствол 640 м, скважина горизонтальная.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Задача: провести водоизоляционные работы с применением селективных составов.</a:t>
            </a:r>
            <a:endParaRPr/>
          </a:p>
        </p:txBody>
      </p:sp>
      <p:pic>
        <p:nvPicPr>
          <p:cNvPr id="94" name="Рисунок 9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158218" y="1983830"/>
            <a:ext cx="7610639" cy="1129103"/>
          </a:xfrm>
          <a:prstGeom prst="rect">
            <a:avLst/>
          </a:prstGeom>
        </p:spPr>
      </p:pic>
      <p:pic>
        <p:nvPicPr>
          <p:cNvPr id="95" name="Рисунок 9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158217" y="3191005"/>
            <a:ext cx="7610639" cy="1129103"/>
          </a:xfrm>
          <a:prstGeom prst="rect">
            <a:avLst/>
          </a:prstGeom>
        </p:spPr>
      </p:pic>
      <p:pic>
        <p:nvPicPr>
          <p:cNvPr id="96" name="Рисунок 9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158217" y="4398179"/>
            <a:ext cx="7610639" cy="1129103"/>
          </a:xfrm>
          <a:prstGeom prst="rect">
            <a:avLst/>
          </a:prstGeom>
        </p:spPr>
      </p:pic>
      <p:pic>
        <p:nvPicPr>
          <p:cNvPr id="97" name="Рисунок 9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158217" y="5615294"/>
            <a:ext cx="7610639" cy="1129103"/>
          </a:xfrm>
          <a:prstGeom prst="rect">
            <a:avLst/>
          </a:prstGeom>
        </p:spPr>
      </p:pic>
      <p:sp>
        <p:nvSpPr>
          <p:cNvPr id="98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8901135" y="3479595"/>
            <a:ext cx="3200400" cy="3010307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350" b="1">
                <a:latin typeface="Segoe UI"/>
                <a:cs typeface="Segoe UI"/>
              </a:rPr>
              <a:t>Последовательность работ</a:t>
            </a:r>
            <a:r>
              <a:rPr lang="ru-RU" sz="1350">
                <a:latin typeface="Segoe UI"/>
                <a:cs typeface="Segoe UI"/>
              </a:rPr>
              <a:t>: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вязкоупругой системы «</a:t>
            </a:r>
            <a:r>
              <a:rPr lang="ru-RU" sz="1350">
                <a:latin typeface="Segoe UI"/>
                <a:cs typeface="Segoe UI"/>
              </a:rPr>
              <a:t>Максан</a:t>
            </a:r>
            <a:r>
              <a:rPr lang="ru-RU" sz="1350">
                <a:latin typeface="Segoe UI"/>
                <a:cs typeface="Segoe UI"/>
              </a:rPr>
              <a:t>-А» для снижения приемистости.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</a:t>
            </a:r>
            <a:r>
              <a:rPr lang="ru-RU" sz="1350">
                <a:latin typeface="Segoe UI"/>
                <a:cs typeface="Segoe UI"/>
              </a:rPr>
              <a:t>органосиликатного</a:t>
            </a:r>
            <a:r>
              <a:rPr lang="ru-RU" sz="1350">
                <a:latin typeface="Segoe UI"/>
                <a:cs typeface="Segoe UI"/>
              </a:rPr>
              <a:t> состава «Полисом» для изоляции обводненного интервала.</a:t>
            </a:r>
            <a:endParaRPr/>
          </a:p>
          <a:p>
            <a:pPr marL="179384" indent="-179384">
              <a:buFont typeface="+mj-lt"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Последовательная закачка изолирующего состава «Силон </a:t>
            </a:r>
            <a:r>
              <a:rPr lang="ru-RU" sz="1350">
                <a:latin typeface="Segoe UI"/>
                <a:cs typeface="Segoe UI"/>
              </a:rPr>
              <a:t>Велл</a:t>
            </a:r>
            <a:r>
              <a:rPr lang="ru-RU" sz="1350">
                <a:latin typeface="Segoe UI"/>
                <a:cs typeface="Segoe UI"/>
              </a:rPr>
              <a:t>» и раствора </a:t>
            </a:r>
            <a:r>
              <a:rPr lang="en-US" sz="1350">
                <a:latin typeface="Segoe UI"/>
                <a:cs typeface="Segoe UI"/>
              </a:rPr>
              <a:t>CaCl</a:t>
            </a:r>
            <a:r>
              <a:rPr lang="en-US" sz="1350" baseline="-25000">
                <a:latin typeface="Segoe UI"/>
                <a:cs typeface="Segoe UI"/>
              </a:rPr>
              <a:t>2</a:t>
            </a:r>
            <a:r>
              <a:rPr lang="en-US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для </a:t>
            </a:r>
            <a:r>
              <a:rPr lang="ru-RU" sz="1350">
                <a:latin typeface="Segoe UI"/>
                <a:cs typeface="Segoe UI"/>
              </a:rPr>
              <a:t>докрепления</a:t>
            </a:r>
            <a:r>
              <a:rPr lang="ru-RU" sz="1350">
                <a:latin typeface="Segoe UI"/>
                <a:cs typeface="Segoe UI"/>
              </a:rPr>
              <a:t> «Полисом».</a:t>
            </a:r>
            <a:endParaRPr/>
          </a:p>
          <a:p>
            <a:pPr marL="0" indent="0">
              <a:buNone/>
              <a:defRPr/>
            </a:pPr>
            <a:r>
              <a:rPr lang="ru-RU" sz="1350" b="1">
                <a:latin typeface="Segoe UI"/>
                <a:cs typeface="Segoe UI"/>
              </a:rPr>
              <a:t>Итог</a:t>
            </a:r>
            <a:r>
              <a:rPr lang="en-US" sz="1350" b="1">
                <a:latin typeface="Segoe UI"/>
                <a:cs typeface="Segoe UI"/>
              </a:rPr>
              <a:t>:</a:t>
            </a:r>
            <a:r>
              <a:rPr lang="ru-RU" sz="1350" b="1">
                <a:latin typeface="Segoe UI"/>
                <a:cs typeface="Segoe UI"/>
              </a:rPr>
              <a:t> обводнённый интервал изолирован</a:t>
            </a:r>
            <a:r>
              <a:rPr lang="en-US" sz="1350" b="1">
                <a:latin typeface="Segoe UI"/>
                <a:cs typeface="Segoe UI"/>
              </a:rPr>
              <a:t>,</a:t>
            </a:r>
            <a:r>
              <a:rPr lang="ru-RU" sz="1350" b="1">
                <a:latin typeface="Segoe UI"/>
                <a:cs typeface="Segoe UI"/>
              </a:rPr>
              <a:t> снижена общая обводненность добываемой продукции.</a:t>
            </a:r>
            <a:endParaRPr lang="ru-RU" sz="1350">
              <a:latin typeface="Segoe UI"/>
              <a:cs typeface="Segoe UI"/>
            </a:endParaRPr>
          </a:p>
        </p:txBody>
      </p:sp>
      <p:graphicFrame>
        <p:nvGraphicFramePr>
          <p:cNvPr id="99" name="Таблица 98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8901135" y="1843835"/>
          <a:ext cx="3055399" cy="1635760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1912399"/>
                <a:gridCol w="1143000"/>
              </a:tblGrid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Рпл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18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,86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МПа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Текуший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забой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1950м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Пробуренный забой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2529м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46736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Эксплуатационная колонна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1920м 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-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177,8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мм.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46736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Максимальная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кривизна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89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,5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°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C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Скругленная прямоугольная выноска 10" hidden="0"/>
          <p:cNvSpPr/>
          <p:nvPr isPhoto="0" userDrawn="0"/>
        </p:nvSpPr>
        <p:spPr bwMode="auto">
          <a:xfrm>
            <a:off x="4224669" y="3975845"/>
            <a:ext cx="1079224" cy="344263"/>
          </a:xfrm>
          <a:prstGeom prst="wedgeRoundRectCallout">
            <a:avLst>
              <a:gd name="adj1" fmla="val 98115"/>
              <a:gd name="adj2" fmla="val -27301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Максан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-А</a:t>
            </a:r>
            <a:endParaRPr/>
          </a:p>
        </p:txBody>
      </p:sp>
      <p:sp>
        <p:nvSpPr>
          <p:cNvPr id="12" name="Скругленная прямоугольная выноска 11" hidden="0"/>
          <p:cNvSpPr/>
          <p:nvPr isPhoto="0" userDrawn="0"/>
        </p:nvSpPr>
        <p:spPr bwMode="auto">
          <a:xfrm>
            <a:off x="7390810" y="4494227"/>
            <a:ext cx="1061727" cy="440083"/>
          </a:xfrm>
          <a:prstGeom prst="wedgeRoundRectCallout">
            <a:avLst>
              <a:gd name="adj1" fmla="val -47296"/>
              <a:gd name="adj2" fmla="val 103018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Полисом</a:t>
            </a:r>
            <a:endParaRPr/>
          </a:p>
        </p:txBody>
      </p:sp>
      <p:sp>
        <p:nvSpPr>
          <p:cNvPr id="13" name="Скругленная прямоугольная выноска 12" hidden="0"/>
          <p:cNvSpPr/>
          <p:nvPr isPhoto="0" userDrawn="0"/>
        </p:nvSpPr>
        <p:spPr bwMode="auto">
          <a:xfrm>
            <a:off x="7664694" y="6269860"/>
            <a:ext cx="909964" cy="440083"/>
          </a:xfrm>
          <a:prstGeom prst="wedgeRoundRectCallout">
            <a:avLst>
              <a:gd name="adj1" fmla="val -93519"/>
              <a:gd name="adj2" fmla="val -32235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Силон </a:t>
            </a:r>
            <a:r>
              <a:rPr lang="ru-RU" sz="1350">
                <a:solidFill>
                  <a:schemeClr val="tx1"/>
                </a:solidFill>
                <a:latin typeface="Segoe UI"/>
                <a:cs typeface="Segoe UI"/>
              </a:rPr>
              <a:t>Велл</a:t>
            </a:r>
            <a:endParaRPr lang="ru-RU" sz="135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1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30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5" name="TextBox 14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СЕЛЕКТИВНОЙ ИЗОЛЯЦИИ ПРИТОКА НА СКВАЖИНЕ №5 (НОМЕР УСЛ.) ОРЕНБУРГСКОГО  НГКМ 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 hidden="0"/>
          <p:cNvSpPr/>
          <p:nvPr isPhoto="0" userDrawn="0"/>
        </p:nvSpPr>
        <p:spPr bwMode="auto">
          <a:xfrm>
            <a:off x="5242180" y="1524468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3" name="Прямоугольник 282" hidden="0"/>
          <p:cNvSpPr/>
          <p:nvPr isPhoto="0" userDrawn="0"/>
        </p:nvSpPr>
        <p:spPr bwMode="auto">
          <a:xfrm>
            <a:off x="5243383" y="1712444"/>
            <a:ext cx="1787904" cy="424923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7193458" y="1275077"/>
            <a:ext cx="4868509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Скважина высокотемпературная – температура свыше 100°</a:t>
            </a:r>
            <a:r>
              <a:rPr lang="en-US" sz="1350">
                <a:latin typeface="Segoe UI"/>
                <a:cs typeface="Segoe UI"/>
              </a:rPr>
              <a:t>C.</a:t>
            </a: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Коллектор терригенный</a:t>
            </a:r>
            <a:r>
              <a:rPr lang="en-US" sz="1350">
                <a:latin typeface="Segoe UI"/>
                <a:cs typeface="Segoe UI"/>
              </a:rPr>
              <a:t>.</a:t>
            </a:r>
            <a:endParaRPr lang="ru-RU" sz="1350">
              <a:latin typeface="Segoe UI"/>
              <a:cs typeface="Segoe UI"/>
            </a:endParaRPr>
          </a:p>
        </p:txBody>
      </p:sp>
      <p:sp>
        <p:nvSpPr>
          <p:cNvPr id="3" name="TextBox 2" hidden="0"/>
          <p:cNvSpPr txBox="1"/>
          <p:nvPr isPhoto="0" userDrawn="0"/>
        </p:nvSpPr>
        <p:spPr bwMode="auto">
          <a:xfrm>
            <a:off x="7323281" y="3095154"/>
            <a:ext cx="4616895" cy="1938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Водоизоляционные работы были проведены в следующей последовательности</a:t>
            </a:r>
            <a:r>
              <a:rPr lang="en-US" sz="1350" b="1">
                <a:latin typeface="Segoe UI"/>
                <a:cs typeface="Segoe UI"/>
              </a:rPr>
              <a:t>:</a:t>
            </a:r>
            <a:endParaRPr lang="ru-RU" sz="1350" b="1">
              <a:latin typeface="Segoe UI"/>
              <a:cs typeface="Segoe UI"/>
            </a:endParaRPr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Установка </a:t>
            </a:r>
            <a:r>
              <a:rPr lang="ru-RU" sz="1350">
                <a:latin typeface="Segoe UI"/>
                <a:cs typeface="Segoe UI"/>
              </a:rPr>
              <a:t>пакера</a:t>
            </a:r>
            <a:r>
              <a:rPr lang="ru-RU" sz="1350">
                <a:latin typeface="Segoe UI"/>
                <a:cs typeface="Segoe UI"/>
              </a:rPr>
              <a:t> РПК-106Т на гл.3010м для изоляции продуктивного пласта.</a:t>
            </a:r>
            <a:endParaRPr/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Изоляция </a:t>
            </a:r>
            <a:r>
              <a:rPr lang="ru-RU" sz="1350">
                <a:latin typeface="Segoe UI"/>
                <a:cs typeface="Segoe UI"/>
              </a:rPr>
              <a:t>водонасыщенного</a:t>
            </a:r>
            <a:r>
              <a:rPr lang="ru-RU" sz="1350">
                <a:latin typeface="Segoe UI"/>
                <a:cs typeface="Segoe UI"/>
              </a:rPr>
              <a:t> интервала составом «Силон </a:t>
            </a:r>
            <a:r>
              <a:rPr lang="ru-RU" sz="1350">
                <a:latin typeface="Segoe UI"/>
                <a:cs typeface="Segoe UI"/>
              </a:rPr>
              <a:t>Велл</a:t>
            </a:r>
            <a:r>
              <a:rPr lang="ru-RU" sz="1350">
                <a:latin typeface="Segoe UI"/>
                <a:cs typeface="Segoe UI"/>
              </a:rPr>
              <a:t>» в объёме 6м</a:t>
            </a:r>
            <a:r>
              <a:rPr lang="ru-RU" sz="1350" baseline="30000">
                <a:latin typeface="Segoe UI"/>
                <a:cs typeface="Segoe UI"/>
              </a:rPr>
              <a:t>3</a:t>
            </a:r>
            <a:r>
              <a:rPr lang="ru-RU" sz="1350">
                <a:latin typeface="Segoe UI"/>
                <a:cs typeface="Segoe UI"/>
              </a:rPr>
              <a:t>.</a:t>
            </a:r>
            <a:endParaRPr/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Докрепление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микроцементом</a:t>
            </a: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Итог</a:t>
            </a:r>
            <a:r>
              <a:rPr lang="en-US" sz="1350" b="1">
                <a:latin typeface="Segoe UI"/>
                <a:cs typeface="Segoe UI"/>
              </a:rPr>
              <a:t>:</a:t>
            </a:r>
            <a:r>
              <a:rPr lang="ru-RU" sz="1350" b="1">
                <a:latin typeface="Segoe UI"/>
                <a:cs typeface="Segoe UI"/>
              </a:rPr>
              <a:t> </a:t>
            </a:r>
            <a:r>
              <a:rPr lang="ru-RU" sz="1350" b="1">
                <a:latin typeface="Segoe UI"/>
                <a:cs typeface="Segoe UI"/>
              </a:rPr>
              <a:t>водонасыщенный</a:t>
            </a:r>
            <a:r>
              <a:rPr lang="ru-RU" sz="1350" b="1">
                <a:latin typeface="Segoe UI"/>
                <a:cs typeface="Segoe UI"/>
              </a:rPr>
              <a:t> пласт изолирован</a:t>
            </a:r>
            <a:r>
              <a:rPr lang="en-US" sz="1350" b="1">
                <a:latin typeface="Segoe UI"/>
                <a:cs typeface="Segoe UI"/>
              </a:rPr>
              <a:t>,</a:t>
            </a:r>
            <a:r>
              <a:rPr lang="ru-RU" sz="1350" b="1">
                <a:latin typeface="Segoe UI"/>
                <a:cs typeface="Segoe UI"/>
              </a:rPr>
              <a:t> снижена общая </a:t>
            </a:r>
            <a:r>
              <a:rPr lang="ru-RU" sz="1350" b="1">
                <a:latin typeface="Segoe UI"/>
                <a:cs typeface="Segoe UI"/>
              </a:rPr>
              <a:t>обводненность</a:t>
            </a:r>
            <a:r>
              <a:rPr lang="ru-RU" sz="1350" b="1">
                <a:latin typeface="Segoe UI"/>
                <a:cs typeface="Segoe UI"/>
              </a:rPr>
              <a:t> продукции на 7</a:t>
            </a:r>
            <a:r>
              <a:rPr lang="en-US" sz="1350" b="1">
                <a:latin typeface="Segoe UI"/>
                <a:cs typeface="Segoe UI"/>
              </a:rPr>
              <a:t>%</a:t>
            </a:r>
            <a:endParaRPr lang="ru-RU" sz="1350" b="1">
              <a:latin typeface="Segoe UI"/>
              <a:cs typeface="Segoe UI"/>
            </a:endParaRPr>
          </a:p>
        </p:txBody>
      </p:sp>
      <p:graphicFrame>
        <p:nvGraphicFramePr>
          <p:cNvPr id="7" name="Таблица 6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7284516" y="1971605"/>
          <a:ext cx="4611989" cy="1168400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2905768"/>
                <a:gridCol w="1706221"/>
              </a:tblGrid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Рпл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30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,8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МПа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Искусственный забой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3060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Пробуренный забой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3056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Эксплуатационная колонна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latin typeface="Segoe UI"/>
                          <a:cs typeface="Segoe UI"/>
                        </a:rPr>
                        <a:t>3215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 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D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-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139,7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мм.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3368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Интервал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 перфорации 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indent="27051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solidFill>
                            <a:srgbClr val="0000FF"/>
                          </a:solidFill>
                          <a:latin typeface="Segoe UI"/>
                          <a:cs typeface="Segoe UI"/>
                        </a:rPr>
                        <a:t>3052-3057</a:t>
                      </a:r>
                      <a:r>
                        <a:rPr lang="en-US" sz="1300">
                          <a:solidFill>
                            <a:srgbClr val="0000FF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300">
                          <a:solidFill>
                            <a:srgbClr val="0000FF"/>
                          </a:solidFill>
                          <a:latin typeface="Segoe UI"/>
                          <a:cs typeface="Segoe UI"/>
                        </a:rPr>
                        <a:t>м</a:t>
                      </a:r>
                      <a:endParaRPr lang="ru-RU" sz="1300">
                        <a:solidFill>
                          <a:srgbClr val="0000FF"/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Рисунок 1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7386295" y="5158481"/>
            <a:ext cx="2490684" cy="1358057"/>
          </a:xfrm>
          <a:prstGeom prst="rect">
            <a:avLst/>
          </a:prstGeom>
          <a:ln>
            <a:solidFill>
              <a:srgbClr val="32A79F"/>
            </a:solidFill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grpSp>
        <p:nvGrpSpPr>
          <p:cNvPr id="47" name="Группа 46" hidden="0"/>
          <p:cNvGrpSpPr/>
          <p:nvPr isPhoto="0" userDrawn="0"/>
        </p:nvGrpSpPr>
        <p:grpSpPr bwMode="auto">
          <a:xfrm>
            <a:off x="1126397" y="1516238"/>
            <a:ext cx="1789243" cy="4976639"/>
            <a:chOff x="1126397" y="1516237"/>
            <a:chExt cx="1789242" cy="4976638"/>
          </a:xfrm>
        </p:grpSpPr>
        <p:sp>
          <p:nvSpPr>
            <p:cNvPr id="10" name="Прямоугольник 9" hidden="0"/>
            <p:cNvSpPr/>
            <p:nvPr isPhoto="0" userDrawn="0"/>
          </p:nvSpPr>
          <p:spPr bwMode="auto">
            <a:xfrm>
              <a:off x="1126397" y="1516237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" name="Прямоугольник 10" hidden="0"/>
            <p:cNvSpPr/>
            <p:nvPr isPhoto="0" userDrawn="0"/>
          </p:nvSpPr>
          <p:spPr bwMode="auto">
            <a:xfrm>
              <a:off x="1127735" y="4012788"/>
              <a:ext cx="1787904" cy="1738356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" name="Трапеция 3" hidden="0"/>
            <p:cNvSpPr/>
            <p:nvPr isPhoto="0" userDrawn="0"/>
          </p:nvSpPr>
          <p:spPr bwMode="auto">
            <a:xfrm>
              <a:off x="1126397" y="3973527"/>
              <a:ext cx="1789106" cy="719673"/>
            </a:xfrm>
            <a:prstGeom prst="trapezoid">
              <a:avLst>
                <a:gd name="adj" fmla="val 132093"/>
              </a:avLst>
            </a:prstGeom>
            <a:solidFill>
              <a:srgbClr val="0007B4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2" name="Прямоугольник 11" hidden="0"/>
            <p:cNvSpPr/>
            <p:nvPr isPhoto="0" userDrawn="0"/>
          </p:nvSpPr>
          <p:spPr bwMode="auto">
            <a:xfrm>
              <a:off x="1126397" y="4689333"/>
              <a:ext cx="1789106" cy="1698768"/>
            </a:xfrm>
            <a:prstGeom prst="rect">
              <a:avLst/>
            </a:prstGeom>
            <a:gradFill>
              <a:gsLst>
                <a:gs pos="0">
                  <a:srgbClr val="0099FF"/>
                </a:gs>
                <a:gs pos="41000">
                  <a:srgbClr val="007CF0"/>
                </a:gs>
                <a:gs pos="56000">
                  <a:srgbClr val="0027C4"/>
                </a:gs>
                <a:gs pos="98000">
                  <a:srgbClr val="0000B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3" name="Полилиния 12" hidden="0"/>
            <p:cNvSpPr/>
            <p:nvPr isPhoto="0" userDrawn="0"/>
          </p:nvSpPr>
          <p:spPr bwMode="auto">
            <a:xfrm>
              <a:off x="1707287" y="1521758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blipFill>
              <a:blip r:embed="rId5"/>
              <a:tile algn="tl" flip="none" sx="100000" sy="100000" tx="0" ty="0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4" name="Прямоугольник 13" hidden="0"/>
            <p:cNvSpPr/>
            <p:nvPr isPhoto="0" userDrawn="0"/>
          </p:nvSpPr>
          <p:spPr bwMode="auto">
            <a:xfrm>
              <a:off x="1808348" y="1521758"/>
              <a:ext cx="409055" cy="4971117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28000">
                  <a:schemeClr val="bg1">
                    <a:lumMod val="85000"/>
                  </a:schemeClr>
                </a:gs>
                <a:gs pos="65000">
                  <a:srgbClr val="9D9D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cxnSp>
          <p:nvCxnSpPr>
            <p:cNvPr id="15" name="Прямая соединительная линия 14" hidden="0"/>
            <p:cNvCxnSpPr>
              <a:cxnSpLocks/>
            </p:cNvCxnSpPr>
            <p:nvPr isPhoto="0" userDrawn="0"/>
          </p:nvCxnSpPr>
          <p:spPr bwMode="auto">
            <a:xfrm>
              <a:off x="1799556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 hidden="0"/>
            <p:cNvCxnSpPr>
              <a:cxnSpLocks/>
            </p:cNvCxnSpPr>
            <p:nvPr isPhoto="0" userDrawn="0"/>
          </p:nvCxnSpPr>
          <p:spPr bwMode="auto">
            <a:xfrm>
              <a:off x="2217404" y="1521758"/>
              <a:ext cx="0" cy="497111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Равнобедренный треугольник 16" hidden="0"/>
            <p:cNvSpPr/>
            <p:nvPr isPhoto="0" userDrawn="0"/>
          </p:nvSpPr>
          <p:spPr bwMode="auto">
            <a:xfrm rot="5400000">
              <a:off x="2245317" y="56648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8" name="Равнобедренный треугольник 17" hidden="0"/>
            <p:cNvSpPr/>
            <p:nvPr isPhoto="0" userDrawn="0"/>
          </p:nvSpPr>
          <p:spPr bwMode="auto">
            <a:xfrm rot="5400000">
              <a:off x="2245317" y="61512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9" name="Равнобедренный треугольник 18" hidden="0"/>
            <p:cNvSpPr/>
            <p:nvPr isPhoto="0" userDrawn="0"/>
          </p:nvSpPr>
          <p:spPr bwMode="auto">
            <a:xfrm rot="5400000">
              <a:off x="2246433" y="59130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" name="Равнобедренный треугольник 19" hidden="0"/>
            <p:cNvSpPr/>
            <p:nvPr isPhoto="0" userDrawn="0"/>
          </p:nvSpPr>
          <p:spPr bwMode="auto">
            <a:xfrm rot="5400000" flipV="1">
              <a:off x="1664542" y="56642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" name="Равнобедренный треугольник 20" hidden="0"/>
            <p:cNvSpPr/>
            <p:nvPr isPhoto="0" userDrawn="0"/>
          </p:nvSpPr>
          <p:spPr bwMode="auto">
            <a:xfrm rot="5400000" flipV="1">
              <a:off x="1662309" y="59093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" name="Равнобедренный треугольник 21" hidden="0"/>
            <p:cNvSpPr/>
            <p:nvPr isPhoto="0" userDrawn="0"/>
          </p:nvSpPr>
          <p:spPr bwMode="auto">
            <a:xfrm rot="5400000" flipV="1">
              <a:off x="1664542" y="61506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" name="Равнобедренный треугольник 22" hidden="0"/>
            <p:cNvSpPr/>
            <p:nvPr isPhoto="0" userDrawn="0"/>
          </p:nvSpPr>
          <p:spPr bwMode="auto">
            <a:xfrm rot="5400000">
              <a:off x="2247102" y="495062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4" name="Равнобедренный треугольник 23" hidden="0"/>
            <p:cNvSpPr/>
            <p:nvPr isPhoto="0" userDrawn="0"/>
          </p:nvSpPr>
          <p:spPr bwMode="auto">
            <a:xfrm rot="5400000">
              <a:off x="2247102" y="5437041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5" name="Равнобедренный треугольник 24" hidden="0"/>
            <p:cNvSpPr/>
            <p:nvPr isPhoto="0" userDrawn="0"/>
          </p:nvSpPr>
          <p:spPr bwMode="auto">
            <a:xfrm rot="5400000">
              <a:off x="2246433" y="519889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6" name="Равнобедренный треугольник 25" hidden="0"/>
            <p:cNvSpPr/>
            <p:nvPr isPhoto="0" userDrawn="0"/>
          </p:nvSpPr>
          <p:spPr bwMode="auto">
            <a:xfrm rot="5400000" flipV="1">
              <a:off x="1666327" y="495002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7" name="Равнобедренный треугольник 26" hidden="0"/>
            <p:cNvSpPr/>
            <p:nvPr isPhoto="0" userDrawn="0"/>
          </p:nvSpPr>
          <p:spPr bwMode="auto">
            <a:xfrm rot="5400000" flipV="1">
              <a:off x="1664094" y="519512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8" name="Равнобедренный треугольник 27" hidden="0"/>
            <p:cNvSpPr/>
            <p:nvPr isPhoto="0" userDrawn="0"/>
          </p:nvSpPr>
          <p:spPr bwMode="auto">
            <a:xfrm rot="5400000" flipV="1">
              <a:off x="1666327" y="543644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9" name="Равнобедренный треугольник 28" hidden="0"/>
            <p:cNvSpPr/>
            <p:nvPr isPhoto="0" userDrawn="0"/>
          </p:nvSpPr>
          <p:spPr bwMode="auto">
            <a:xfrm rot="5400000">
              <a:off x="2247102" y="4237106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0" name="Равнобедренный треугольник 29" hidden="0"/>
            <p:cNvSpPr/>
            <p:nvPr isPhoto="0" userDrawn="0"/>
          </p:nvSpPr>
          <p:spPr bwMode="auto">
            <a:xfrm rot="5400000">
              <a:off x="2247102" y="4723520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1" name="Равнобедренный треугольник 30" hidden="0"/>
            <p:cNvSpPr/>
            <p:nvPr isPhoto="0" userDrawn="0"/>
          </p:nvSpPr>
          <p:spPr bwMode="auto">
            <a:xfrm rot="5400000">
              <a:off x="2246433" y="4485378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2" name="Равнобедренный треугольник 31" hidden="0"/>
            <p:cNvSpPr/>
            <p:nvPr isPhoto="0" userDrawn="0"/>
          </p:nvSpPr>
          <p:spPr bwMode="auto">
            <a:xfrm rot="5400000" flipV="1">
              <a:off x="1666327" y="4236507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3" name="Равнобедренный треугольник 32" hidden="0"/>
            <p:cNvSpPr/>
            <p:nvPr isPhoto="0" userDrawn="0"/>
          </p:nvSpPr>
          <p:spPr bwMode="auto">
            <a:xfrm rot="5400000" flipV="1">
              <a:off x="1664094" y="4481604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4" name="Равнобедренный треугольник 33" hidden="0"/>
            <p:cNvSpPr/>
            <p:nvPr isPhoto="0" userDrawn="0"/>
          </p:nvSpPr>
          <p:spPr bwMode="auto">
            <a:xfrm rot="5400000" flipV="1">
              <a:off x="1666327" y="4722921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5" name="Равнобедренный треугольник 34" hidden="0"/>
            <p:cNvSpPr/>
            <p:nvPr isPhoto="0" userDrawn="0"/>
          </p:nvSpPr>
          <p:spPr bwMode="auto">
            <a:xfrm rot="5400000">
              <a:off x="2245317" y="3999864"/>
              <a:ext cx="116459" cy="218781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6" name="Равнобедренный треугольник 35" hidden="0"/>
            <p:cNvSpPr/>
            <p:nvPr isPhoto="0" userDrawn="0"/>
          </p:nvSpPr>
          <p:spPr bwMode="auto">
            <a:xfrm rot="5400000" flipV="1">
              <a:off x="1660523" y="3992968"/>
              <a:ext cx="116459" cy="219980"/>
            </a:xfrm>
            <a:prstGeom prst="triangle">
              <a:avLst>
                <a:gd name="adj" fmla="val 581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7" name="Полилиния 36" hidden="0"/>
            <p:cNvSpPr/>
            <p:nvPr isPhoto="0" userDrawn="0"/>
          </p:nvSpPr>
          <p:spPr bwMode="auto">
            <a:xfrm flipH="1">
              <a:off x="1562212" y="4237139"/>
              <a:ext cx="386700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39" name="Полилиния 38" hidden="0"/>
            <p:cNvSpPr/>
            <p:nvPr isPhoto="0" userDrawn="0"/>
          </p:nvSpPr>
          <p:spPr bwMode="auto">
            <a:xfrm>
              <a:off x="2043414" y="4012788"/>
              <a:ext cx="366923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0" name="Полилиния 39" hidden="0"/>
            <p:cNvSpPr/>
            <p:nvPr isPhoto="0" userDrawn="0"/>
          </p:nvSpPr>
          <p:spPr bwMode="auto">
            <a:xfrm>
              <a:off x="2081333" y="4499203"/>
              <a:ext cx="366923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1" name="Полилиния 40" hidden="0"/>
            <p:cNvSpPr/>
            <p:nvPr isPhoto="0" userDrawn="0"/>
          </p:nvSpPr>
          <p:spPr bwMode="auto">
            <a:xfrm flipH="1">
              <a:off x="1558602" y="4732591"/>
              <a:ext cx="386700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2" name="Полилиния 41" hidden="0"/>
            <p:cNvSpPr/>
            <p:nvPr isPhoto="0" userDrawn="0"/>
          </p:nvSpPr>
          <p:spPr bwMode="auto">
            <a:xfrm>
              <a:off x="2078211" y="4968985"/>
              <a:ext cx="366923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3" name="Полилиния 42" hidden="0"/>
            <p:cNvSpPr/>
            <p:nvPr isPhoto="0" userDrawn="0"/>
          </p:nvSpPr>
          <p:spPr bwMode="auto">
            <a:xfrm>
              <a:off x="2072057" y="5428830"/>
              <a:ext cx="366923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4" name="Полилиния 43" hidden="0"/>
            <p:cNvSpPr/>
            <p:nvPr isPhoto="0" userDrawn="0"/>
          </p:nvSpPr>
          <p:spPr bwMode="auto">
            <a:xfrm>
              <a:off x="2093275" y="5913767"/>
              <a:ext cx="366923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5" name="Полилиния 44" hidden="0"/>
            <p:cNvSpPr/>
            <p:nvPr isPhoto="0" userDrawn="0"/>
          </p:nvSpPr>
          <p:spPr bwMode="auto">
            <a:xfrm flipH="1">
              <a:off x="1568563" y="5219214"/>
              <a:ext cx="386700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6" name="Полилиния 45" hidden="0"/>
            <p:cNvSpPr/>
            <p:nvPr isPhoto="0" userDrawn="0"/>
          </p:nvSpPr>
          <p:spPr bwMode="auto">
            <a:xfrm flipH="1">
              <a:off x="1560270" y="5675275"/>
              <a:ext cx="386700" cy="352042"/>
            </a:xfrm>
            <a:custGeom>
              <a:avLst/>
              <a:gdLst>
                <a:gd name="connsiteX0" fmla="*/ 433694 w 433694"/>
                <a:gd name="connsiteY0" fmla="*/ 533400 h 544911"/>
                <a:gd name="connsiteX1" fmla="*/ 109844 w 433694"/>
                <a:gd name="connsiteY1" fmla="*/ 520700 h 544911"/>
                <a:gd name="connsiteX2" fmla="*/ 14594 w 433694"/>
                <a:gd name="connsiteY2" fmla="*/ 317500 h 544911"/>
                <a:gd name="connsiteX3" fmla="*/ 1894 w 433694"/>
                <a:gd name="connsiteY3" fmla="*/ 0 h 5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694" h="544911" fill="norm" stroke="1" extrusionOk="0">
                  <a:moveTo>
                    <a:pt x="433694" y="533400"/>
                  </a:moveTo>
                  <a:cubicBezTo>
                    <a:pt x="306694" y="545041"/>
                    <a:pt x="179694" y="556683"/>
                    <a:pt x="109844" y="520700"/>
                  </a:cubicBezTo>
                  <a:cubicBezTo>
                    <a:pt x="39994" y="484717"/>
                    <a:pt x="32586" y="404283"/>
                    <a:pt x="14594" y="317500"/>
                  </a:cubicBezTo>
                  <a:cubicBezTo>
                    <a:pt x="-3398" y="230717"/>
                    <a:pt x="-752" y="115358"/>
                    <a:pt x="1894" y="0"/>
                  </a:cubicBezTo>
                </a:path>
              </a:pathLst>
            </a:custGeom>
            <a:noFill/>
            <a:ln w="22225">
              <a:solidFill>
                <a:srgbClr val="0000FF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49" name="Прямоугольник 48" hidden="0"/>
          <p:cNvSpPr/>
          <p:nvPr isPhoto="0" userDrawn="0"/>
        </p:nvSpPr>
        <p:spPr bwMode="auto">
          <a:xfrm>
            <a:off x="3183797" y="1516237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0" name="Прямоугольник 49" hidden="0"/>
          <p:cNvSpPr/>
          <p:nvPr isPhoto="0" userDrawn="0"/>
        </p:nvSpPr>
        <p:spPr bwMode="auto">
          <a:xfrm>
            <a:off x="3185135" y="4012789"/>
            <a:ext cx="1787904" cy="1738356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1" name="Трапеция 50" hidden="0"/>
          <p:cNvSpPr/>
          <p:nvPr isPhoto="0" userDrawn="0"/>
        </p:nvSpPr>
        <p:spPr bwMode="auto">
          <a:xfrm>
            <a:off x="3183797" y="4066080"/>
            <a:ext cx="1789107" cy="627120"/>
          </a:xfrm>
          <a:prstGeom prst="trapezoid">
            <a:avLst>
              <a:gd name="adj" fmla="val 132093"/>
            </a:avLst>
          </a:prstGeom>
          <a:solidFill>
            <a:srgbClr val="0007B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" name="Прямоугольник 51" hidden="0"/>
          <p:cNvSpPr/>
          <p:nvPr isPhoto="0" userDrawn="0"/>
        </p:nvSpPr>
        <p:spPr bwMode="auto">
          <a:xfrm>
            <a:off x="3183797" y="4689333"/>
            <a:ext cx="1789107" cy="1698768"/>
          </a:xfrm>
          <a:prstGeom prst="rect">
            <a:avLst/>
          </a:prstGeom>
          <a:gradFill>
            <a:gsLst>
              <a:gs pos="0">
                <a:srgbClr val="0099FF"/>
              </a:gs>
              <a:gs pos="41000">
                <a:srgbClr val="007CF0"/>
              </a:gs>
              <a:gs pos="56000">
                <a:srgbClr val="0027C4"/>
              </a:gs>
              <a:gs pos="98000">
                <a:srgbClr val="0000B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" name="Полилиния 52" hidden="0"/>
          <p:cNvSpPr/>
          <p:nvPr isPhoto="0" userDrawn="0"/>
        </p:nvSpPr>
        <p:spPr bwMode="auto">
          <a:xfrm>
            <a:off x="3764688" y="1521760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5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4" name="Прямоугольник 53" hidden="0"/>
          <p:cNvSpPr/>
          <p:nvPr isPhoto="0" userDrawn="0"/>
        </p:nvSpPr>
        <p:spPr bwMode="auto">
          <a:xfrm>
            <a:off x="3865748" y="1521758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55" name="Прямая соединительная линия 54" hidden="0"/>
          <p:cNvCxnSpPr>
            <a:cxnSpLocks/>
          </p:cNvCxnSpPr>
          <p:nvPr isPhoto="0" userDrawn="0"/>
        </p:nvCxnSpPr>
        <p:spPr bwMode="auto">
          <a:xfrm>
            <a:off x="3856956" y="1521758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 hidden="0"/>
          <p:cNvCxnSpPr>
            <a:cxnSpLocks/>
          </p:cNvCxnSpPr>
          <p:nvPr isPhoto="0" userDrawn="0"/>
        </p:nvCxnSpPr>
        <p:spPr bwMode="auto">
          <a:xfrm>
            <a:off x="4274804" y="1521758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Равнобедренный треугольник 56" hidden="0"/>
          <p:cNvSpPr/>
          <p:nvPr isPhoto="0" userDrawn="0"/>
        </p:nvSpPr>
        <p:spPr bwMode="auto">
          <a:xfrm rot="5400000">
            <a:off x="4302717" y="566482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8" name="Равнобедренный треугольник 57" hidden="0"/>
          <p:cNvSpPr/>
          <p:nvPr isPhoto="0" userDrawn="0"/>
        </p:nvSpPr>
        <p:spPr bwMode="auto">
          <a:xfrm rot="5400000">
            <a:off x="4302717" y="615124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9" name="Равнобедренный треугольник 58" hidden="0"/>
          <p:cNvSpPr/>
          <p:nvPr isPhoto="0" userDrawn="0"/>
        </p:nvSpPr>
        <p:spPr bwMode="auto">
          <a:xfrm rot="5400000">
            <a:off x="4303833" y="591309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0" name="Равнобедренный треугольник 59" hidden="0"/>
          <p:cNvSpPr/>
          <p:nvPr isPhoto="0" userDrawn="0"/>
        </p:nvSpPr>
        <p:spPr bwMode="auto">
          <a:xfrm rot="5400000" flipV="1">
            <a:off x="3721943" y="566422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1" name="Равнобедренный треугольник 60" hidden="0"/>
          <p:cNvSpPr/>
          <p:nvPr isPhoto="0" userDrawn="0"/>
        </p:nvSpPr>
        <p:spPr bwMode="auto">
          <a:xfrm rot="5400000" flipV="1">
            <a:off x="3719709" y="590932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2" name="Равнобедренный треугольник 61" hidden="0"/>
          <p:cNvSpPr/>
          <p:nvPr isPhoto="0" userDrawn="0"/>
        </p:nvSpPr>
        <p:spPr bwMode="auto">
          <a:xfrm rot="5400000" flipV="1">
            <a:off x="3721943" y="615064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3" name="Равнобедренный треугольник 62" hidden="0"/>
          <p:cNvSpPr/>
          <p:nvPr isPhoto="0" userDrawn="0"/>
        </p:nvSpPr>
        <p:spPr bwMode="auto">
          <a:xfrm rot="5400000">
            <a:off x="4304503" y="495062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4" name="Равнобедренный треугольник 63" hidden="0"/>
          <p:cNvSpPr/>
          <p:nvPr isPhoto="0" userDrawn="0"/>
        </p:nvSpPr>
        <p:spPr bwMode="auto">
          <a:xfrm rot="5400000">
            <a:off x="4304503" y="543704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5" name="Равнобедренный треугольник 64" hidden="0"/>
          <p:cNvSpPr/>
          <p:nvPr isPhoto="0" userDrawn="0"/>
        </p:nvSpPr>
        <p:spPr bwMode="auto">
          <a:xfrm rot="5400000">
            <a:off x="4303833" y="519889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6" name="Равнобедренный треугольник 65" hidden="0"/>
          <p:cNvSpPr/>
          <p:nvPr isPhoto="0" userDrawn="0"/>
        </p:nvSpPr>
        <p:spPr bwMode="auto">
          <a:xfrm rot="5400000" flipV="1">
            <a:off x="3723728" y="495002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7" name="Равнобедренный треугольник 66" hidden="0"/>
          <p:cNvSpPr/>
          <p:nvPr isPhoto="0" userDrawn="0"/>
        </p:nvSpPr>
        <p:spPr bwMode="auto">
          <a:xfrm rot="5400000" flipV="1">
            <a:off x="3721495" y="519512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8" name="Равнобедренный треугольник 67" hidden="0"/>
          <p:cNvSpPr/>
          <p:nvPr isPhoto="0" userDrawn="0"/>
        </p:nvSpPr>
        <p:spPr bwMode="auto">
          <a:xfrm rot="5400000" flipV="1">
            <a:off x="3723728" y="543644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9" name="Равнобедренный треугольник 68" hidden="0"/>
          <p:cNvSpPr/>
          <p:nvPr isPhoto="0" userDrawn="0"/>
        </p:nvSpPr>
        <p:spPr bwMode="auto">
          <a:xfrm rot="5400000">
            <a:off x="4304503" y="423710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0" name="Равнобедренный треугольник 69" hidden="0"/>
          <p:cNvSpPr/>
          <p:nvPr isPhoto="0" userDrawn="0"/>
        </p:nvSpPr>
        <p:spPr bwMode="auto">
          <a:xfrm rot="5400000">
            <a:off x="4304503" y="472352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1" name="Равнобедренный треугольник 70" hidden="0"/>
          <p:cNvSpPr/>
          <p:nvPr isPhoto="0" userDrawn="0"/>
        </p:nvSpPr>
        <p:spPr bwMode="auto">
          <a:xfrm rot="5400000">
            <a:off x="4303833" y="448537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2" name="Равнобедренный треугольник 71" hidden="0"/>
          <p:cNvSpPr/>
          <p:nvPr isPhoto="0" userDrawn="0"/>
        </p:nvSpPr>
        <p:spPr bwMode="auto">
          <a:xfrm rot="5400000" flipV="1">
            <a:off x="3723728" y="423650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3" name="Равнобедренный треугольник 72" hidden="0"/>
          <p:cNvSpPr/>
          <p:nvPr isPhoto="0" userDrawn="0"/>
        </p:nvSpPr>
        <p:spPr bwMode="auto">
          <a:xfrm rot="5400000" flipV="1">
            <a:off x="3721495" y="4481605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4" name="Равнобедренный треугольник 73" hidden="0"/>
          <p:cNvSpPr/>
          <p:nvPr isPhoto="0" userDrawn="0"/>
        </p:nvSpPr>
        <p:spPr bwMode="auto">
          <a:xfrm rot="5400000" flipV="1">
            <a:off x="3723728" y="4722922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5" name="Равнобедренный треугольник 74" hidden="0"/>
          <p:cNvSpPr/>
          <p:nvPr isPhoto="0" userDrawn="0"/>
        </p:nvSpPr>
        <p:spPr bwMode="auto">
          <a:xfrm rot="5400000">
            <a:off x="4302717" y="399986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76" name="Равнобедренный треугольник 75" hidden="0"/>
          <p:cNvSpPr/>
          <p:nvPr isPhoto="0" userDrawn="0"/>
        </p:nvSpPr>
        <p:spPr bwMode="auto">
          <a:xfrm rot="5400000" flipV="1">
            <a:off x="3717924" y="3992969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87" name="Прямоугольник 86" hidden="0"/>
          <p:cNvSpPr/>
          <p:nvPr isPhoto="0" userDrawn="0"/>
        </p:nvSpPr>
        <p:spPr bwMode="auto">
          <a:xfrm>
            <a:off x="3977995" y="1518012"/>
            <a:ext cx="166792" cy="1140499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88" name="Группа 87" hidden="0"/>
          <p:cNvGrpSpPr/>
          <p:nvPr isPhoto="0" userDrawn="0"/>
        </p:nvGrpSpPr>
        <p:grpSpPr bwMode="auto">
          <a:xfrm>
            <a:off x="3875085" y="2664532"/>
            <a:ext cx="368297" cy="1437312"/>
            <a:chOff x="-209498" y="0"/>
            <a:chExt cx="5255380" cy="19822199"/>
          </a:xfrm>
        </p:grpSpPr>
        <p:sp>
          <p:nvSpPr>
            <p:cNvPr id="89" name="Прямоугольник с двумя усеченными соседними углами 88" hidden="0"/>
            <p:cNvSpPr/>
            <p:nvPr isPhoto="0" userDrawn="0"/>
          </p:nvSpPr>
          <p:spPr bwMode="auto">
            <a:xfrm rot="10800000">
              <a:off x="201230" y="14280760"/>
              <a:ext cx="4455594" cy="1242152"/>
            </a:xfrm>
            <a:prstGeom prst="snip2SameRect">
              <a:avLst>
                <a:gd name="adj1" fmla="val 19400"/>
                <a:gd name="adj2" fmla="val 0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0" name="Прямоугольник 89" hidden="0"/>
            <p:cNvSpPr/>
            <p:nvPr isPhoto="0" userDrawn="0"/>
          </p:nvSpPr>
          <p:spPr bwMode="auto">
            <a:xfrm>
              <a:off x="762166" y="19499684"/>
              <a:ext cx="3350191" cy="32251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1" name="Прямоугольник 90" hidden="0"/>
            <p:cNvSpPr/>
            <p:nvPr isPhoto="0" userDrawn="0"/>
          </p:nvSpPr>
          <p:spPr bwMode="auto">
            <a:xfrm>
              <a:off x="1011682" y="72915"/>
              <a:ext cx="2842588" cy="141615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2" name="Трапеция 91" hidden="0"/>
            <p:cNvSpPr/>
            <p:nvPr isPhoto="0" userDrawn="0"/>
          </p:nvSpPr>
          <p:spPr bwMode="auto">
            <a:xfrm rot="10800000">
              <a:off x="9268" y="12411552"/>
              <a:ext cx="4848784" cy="1600113"/>
            </a:xfrm>
            <a:prstGeom prst="trapezoid">
              <a:avLst>
                <a:gd name="adj" fmla="val 1487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3" name="Прямоугольник 92" hidden="0"/>
            <p:cNvSpPr/>
            <p:nvPr isPhoto="0" userDrawn="0"/>
          </p:nvSpPr>
          <p:spPr bwMode="auto">
            <a:xfrm>
              <a:off x="980324" y="12411552"/>
              <a:ext cx="73727" cy="60219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4" name="Прямоугольник 93" hidden="0"/>
            <p:cNvSpPr/>
            <p:nvPr isPhoto="0" userDrawn="0"/>
          </p:nvSpPr>
          <p:spPr bwMode="auto">
            <a:xfrm>
              <a:off x="3470729" y="13436940"/>
              <a:ext cx="64988" cy="574726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95" name="Прямоугольник 94" hidden="0"/>
            <p:cNvSpPr/>
            <p:nvPr isPhoto="0" userDrawn="0"/>
          </p:nvSpPr>
          <p:spPr bwMode="auto">
            <a:xfrm>
              <a:off x="267853" y="14057961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cxnSp>
          <p:nvCxnSpPr>
            <p:cNvPr id="96" name="Прямая соединительная линия 95" hidden="0"/>
            <p:cNvCxnSpPr>
              <a:cxnSpLocks/>
            </p:cNvCxnSpPr>
            <p:nvPr isPhoto="0" userDrawn="0"/>
          </p:nvCxnSpPr>
          <p:spPr bwMode="auto">
            <a:xfrm>
              <a:off x="58521" y="12626295"/>
              <a:ext cx="4749780" cy="7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 hidden="0"/>
            <p:cNvCxnSpPr>
              <a:cxnSpLocks/>
            </p:cNvCxnSpPr>
            <p:nvPr isPhoto="0" userDrawn="0"/>
          </p:nvCxnSpPr>
          <p:spPr bwMode="auto">
            <a:xfrm>
              <a:off x="71085" y="12818566"/>
              <a:ext cx="4731743" cy="2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 hidden="0"/>
            <p:cNvCxnSpPr>
              <a:cxnSpLocks/>
            </p:cNvCxnSpPr>
            <p:nvPr isPhoto="0" userDrawn="0"/>
          </p:nvCxnSpPr>
          <p:spPr bwMode="auto">
            <a:xfrm>
              <a:off x="115364" y="13013749"/>
              <a:ext cx="4643684" cy="89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 hidden="0"/>
            <p:cNvCxnSpPr>
              <a:cxnSpLocks/>
              <a:stCxn id="92" idx="3"/>
              <a:endCxn id="92" idx="1"/>
            </p:cNvCxnSpPr>
            <p:nvPr isPhoto="0" userDrawn="0"/>
          </p:nvCxnSpPr>
          <p:spPr bwMode="auto">
            <a:xfrm>
              <a:off x="143219" y="13211608"/>
              <a:ext cx="45808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 hidden="0"/>
            <p:cNvCxnSpPr>
              <a:cxnSpLocks/>
            </p:cNvCxnSpPr>
            <p:nvPr isPhoto="0" userDrawn="0"/>
          </p:nvCxnSpPr>
          <p:spPr bwMode="auto">
            <a:xfrm>
              <a:off x="167471" y="13421288"/>
              <a:ext cx="4529817" cy="130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 hidden="0"/>
            <p:cNvCxnSpPr>
              <a:cxnSpLocks/>
            </p:cNvCxnSpPr>
            <p:nvPr isPhoto="0" userDrawn="0"/>
          </p:nvCxnSpPr>
          <p:spPr bwMode="auto">
            <a:xfrm flipV="1">
              <a:off x="201230" y="13637268"/>
              <a:ext cx="4455595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 hidden="0"/>
            <p:cNvCxnSpPr>
              <a:cxnSpLocks/>
            </p:cNvCxnSpPr>
            <p:nvPr isPhoto="0" userDrawn="0"/>
          </p:nvCxnSpPr>
          <p:spPr bwMode="auto">
            <a:xfrm flipV="1">
              <a:off x="241695" y="13830442"/>
              <a:ext cx="4390201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Трапеция 102" hidden="0"/>
            <p:cNvSpPr/>
            <p:nvPr isPhoto="0" userDrawn="0"/>
          </p:nvSpPr>
          <p:spPr bwMode="auto">
            <a:xfrm rot="10800000">
              <a:off x="4637" y="11384142"/>
              <a:ext cx="4848784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04" name="Прямоугольник 103" hidden="0"/>
            <p:cNvSpPr/>
            <p:nvPr isPhoto="0" userDrawn="0"/>
          </p:nvSpPr>
          <p:spPr bwMode="auto">
            <a:xfrm>
              <a:off x="0" y="11127361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05" name="Скругленный прямоугольник 104" hidden="0"/>
            <p:cNvSpPr/>
            <p:nvPr isPhoto="0" userDrawn="0"/>
          </p:nvSpPr>
          <p:spPr bwMode="auto">
            <a:xfrm>
              <a:off x="-209498" y="8213843"/>
              <a:ext cx="5255380" cy="2859571"/>
            </a:xfrm>
            <a:prstGeom prst="roundRect">
              <a:avLst>
                <a:gd name="adj" fmla="val 7198"/>
              </a:avLst>
            </a:prstGeom>
            <a:gradFill>
              <a:gsLst>
                <a:gs pos="0">
                  <a:schemeClr val="tx1"/>
                </a:gs>
                <a:gs pos="71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06" name="Трапеция 105" hidden="0"/>
            <p:cNvSpPr/>
            <p:nvPr isPhoto="0" userDrawn="0"/>
          </p:nvSpPr>
          <p:spPr bwMode="auto">
            <a:xfrm>
              <a:off x="5668" y="6892102"/>
              <a:ext cx="4848783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07" name="Прямоугольник 106" hidden="0"/>
            <p:cNvSpPr/>
            <p:nvPr isPhoto="0" userDrawn="0"/>
          </p:nvSpPr>
          <p:spPr bwMode="auto">
            <a:xfrm rot="10800000">
              <a:off x="5667" y="7910708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108" name="Группа 107" hidden="0"/>
            <p:cNvGrpSpPr/>
            <p:nvPr isPhoto="0" userDrawn="0"/>
          </p:nvGrpSpPr>
          <p:grpSpPr bwMode="auto">
            <a:xfrm rot="10800000">
              <a:off x="4635" y="5290665"/>
              <a:ext cx="4848783" cy="1600113"/>
              <a:chOff x="4635" y="5290665"/>
              <a:chExt cx="5626100" cy="2006601"/>
            </a:xfrm>
          </p:grpSpPr>
          <p:sp>
            <p:nvSpPr>
              <p:cNvPr id="153" name="Трапеция 152" hidden="0"/>
              <p:cNvSpPr/>
              <p:nvPr isPhoto="0" userDrawn="0"/>
            </p:nvSpPr>
            <p:spPr bwMode="auto">
              <a:xfrm rot="10800000">
                <a:off x="4635" y="5290665"/>
                <a:ext cx="5626100" cy="2006600"/>
              </a:xfrm>
              <a:prstGeom prst="trapezoid">
                <a:avLst>
                  <a:gd name="adj" fmla="val 14873"/>
                </a:avLst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54" name="Прямоугольник 153" hidden="0"/>
              <p:cNvSpPr/>
              <p:nvPr isPhoto="0" userDrawn="0"/>
            </p:nvSpPr>
            <p:spPr bwMode="auto">
              <a:xfrm>
                <a:off x="1131362" y="5290665"/>
                <a:ext cx="85546" cy="75517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55" name="Прямоугольник 154" hidden="0"/>
              <p:cNvSpPr/>
              <p:nvPr isPhoto="0" userDrawn="0"/>
            </p:nvSpPr>
            <p:spPr bwMode="auto">
              <a:xfrm>
                <a:off x="4021009" y="6576539"/>
                <a:ext cx="75407" cy="72072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cxnSp>
            <p:nvCxnSpPr>
              <p:cNvPr id="156" name="Прямая соединительная линия 155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61784" y="5559959"/>
                <a:ext cx="5511225" cy="99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76361" y="5801074"/>
                <a:ext cx="5490296" cy="36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27738" y="6045841"/>
                <a:ext cx="5388119" cy="112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 hidden="0"/>
              <p:cNvCxnSpPr>
                <a:cxnSpLocks/>
                <a:stCxn id="153" idx="3"/>
                <a:endCxn id="153" idx="1"/>
              </p:cNvCxnSpPr>
              <p:nvPr isPhoto="0" userDrawn="0"/>
            </p:nvCxnSpPr>
            <p:spPr bwMode="auto">
              <a:xfrm rot="10800000" flipH="1">
                <a:off x="160059" y="6293965"/>
                <a:ext cx="531525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88200" y="6556911"/>
                <a:ext cx="5256001" cy="16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27369" y="6827758"/>
                <a:ext cx="5169878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Прямая соединительная линия 161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74321" y="7070006"/>
                <a:ext cx="5094000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Прямоугольник 108" hidden="0"/>
            <p:cNvSpPr/>
            <p:nvPr isPhoto="0" userDrawn="0"/>
          </p:nvSpPr>
          <p:spPr bwMode="auto">
            <a:xfrm>
              <a:off x="265201" y="5036360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0" name="Прямоугольник 109" hidden="0"/>
            <p:cNvSpPr/>
            <p:nvPr isPhoto="0" userDrawn="0"/>
          </p:nvSpPr>
          <p:spPr bwMode="auto">
            <a:xfrm>
              <a:off x="756878" y="17954589"/>
              <a:ext cx="3355478" cy="154364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1" name="Трапеция 110" hidden="0"/>
            <p:cNvSpPr/>
            <p:nvPr isPhoto="0" userDrawn="0"/>
          </p:nvSpPr>
          <p:spPr bwMode="auto">
            <a:xfrm>
              <a:off x="265202" y="4248425"/>
              <a:ext cx="4334353" cy="518405"/>
            </a:xfrm>
            <a:prstGeom prst="trapezoid">
              <a:avLst>
                <a:gd name="adj" fmla="val 98904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2" name="Прямоугольник 111" hidden="0"/>
            <p:cNvSpPr/>
            <p:nvPr isPhoto="0" userDrawn="0"/>
          </p:nvSpPr>
          <p:spPr bwMode="auto">
            <a:xfrm rot="10800000">
              <a:off x="265201" y="4769478"/>
              <a:ext cx="4334353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3" name="Прямоугольник 112" hidden="0"/>
            <p:cNvSpPr/>
            <p:nvPr isPhoto="0" userDrawn="0"/>
          </p:nvSpPr>
          <p:spPr bwMode="auto">
            <a:xfrm>
              <a:off x="829361" y="2726502"/>
              <a:ext cx="3217928" cy="156773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14" name="Прямоугольник 113" hidden="0"/>
            <p:cNvSpPr/>
            <p:nvPr isPhoto="0" userDrawn="0"/>
          </p:nvSpPr>
          <p:spPr bwMode="auto">
            <a:xfrm>
              <a:off x="829361" y="0"/>
              <a:ext cx="3217928" cy="3380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115" name="Группа 114" hidden="0"/>
            <p:cNvGrpSpPr/>
            <p:nvPr isPhoto="0" userDrawn="0"/>
          </p:nvGrpSpPr>
          <p:grpSpPr bwMode="auto">
            <a:xfrm>
              <a:off x="3396847" y="456671"/>
              <a:ext cx="332379" cy="594882"/>
              <a:chOff x="3396847" y="456671"/>
              <a:chExt cx="361381" cy="594882"/>
            </a:xfrm>
          </p:grpSpPr>
          <p:sp>
            <p:nvSpPr>
              <p:cNvPr id="151" name="Овал 150" hidden="0"/>
              <p:cNvSpPr/>
              <p:nvPr isPhoto="0" userDrawn="0"/>
            </p:nvSpPr>
            <p:spPr bwMode="auto">
              <a:xfrm rot="10800000">
                <a:off x="3397694" y="45667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52" name="Полилиния 151" hidden="0"/>
              <p:cNvSpPr/>
              <p:nvPr isPhoto="0" userDrawn="0"/>
            </p:nvSpPr>
            <p:spPr bwMode="auto">
              <a:xfrm>
                <a:off x="3396847" y="509105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16" name="Группа 115" hidden="0"/>
            <p:cNvGrpSpPr/>
            <p:nvPr isPhoto="0" userDrawn="0"/>
          </p:nvGrpSpPr>
          <p:grpSpPr bwMode="auto">
            <a:xfrm>
              <a:off x="3405290" y="1255252"/>
              <a:ext cx="332379" cy="594882"/>
              <a:chOff x="3405290" y="1255252"/>
              <a:chExt cx="361381" cy="594882"/>
            </a:xfrm>
          </p:grpSpPr>
          <p:sp>
            <p:nvSpPr>
              <p:cNvPr id="149" name="Овал 148" hidden="0"/>
              <p:cNvSpPr/>
              <p:nvPr isPhoto="0" userDrawn="0"/>
            </p:nvSpPr>
            <p:spPr bwMode="auto">
              <a:xfrm rot="10800000">
                <a:off x="3406137" y="1255252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50" name="Полилиния 149" hidden="0"/>
              <p:cNvSpPr/>
              <p:nvPr isPhoto="0" userDrawn="0"/>
            </p:nvSpPr>
            <p:spPr bwMode="auto">
              <a:xfrm>
                <a:off x="3405290" y="130768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17" name="Группа 116" hidden="0"/>
            <p:cNvGrpSpPr/>
            <p:nvPr isPhoto="0" userDrawn="0"/>
          </p:nvGrpSpPr>
          <p:grpSpPr bwMode="auto">
            <a:xfrm>
              <a:off x="3399370" y="2039455"/>
              <a:ext cx="332379" cy="594882"/>
              <a:chOff x="3399370" y="2039455"/>
              <a:chExt cx="361381" cy="594882"/>
            </a:xfrm>
          </p:grpSpPr>
          <p:sp>
            <p:nvSpPr>
              <p:cNvPr id="147" name="Овал 146" hidden="0"/>
              <p:cNvSpPr/>
              <p:nvPr isPhoto="0" userDrawn="0"/>
            </p:nvSpPr>
            <p:spPr bwMode="auto">
              <a:xfrm rot="10800000">
                <a:off x="3400217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48" name="Полилиния 147" hidden="0"/>
              <p:cNvSpPr/>
              <p:nvPr isPhoto="0" userDrawn="0"/>
            </p:nvSpPr>
            <p:spPr bwMode="auto">
              <a:xfrm>
                <a:off x="3399370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18" name="Группа 117" hidden="0"/>
            <p:cNvGrpSpPr/>
            <p:nvPr isPhoto="0" userDrawn="0"/>
          </p:nvGrpSpPr>
          <p:grpSpPr bwMode="auto">
            <a:xfrm rot="10800000">
              <a:off x="1201059" y="463136"/>
              <a:ext cx="332379" cy="594882"/>
              <a:chOff x="1201059" y="463136"/>
              <a:chExt cx="361381" cy="594882"/>
            </a:xfrm>
          </p:grpSpPr>
          <p:sp>
            <p:nvSpPr>
              <p:cNvPr id="145" name="Овал 144" hidden="0"/>
              <p:cNvSpPr/>
              <p:nvPr isPhoto="0" userDrawn="0"/>
            </p:nvSpPr>
            <p:spPr bwMode="auto">
              <a:xfrm rot="10800000">
                <a:off x="1201906" y="463136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46" name="Полилиния 145" hidden="0"/>
              <p:cNvSpPr/>
              <p:nvPr isPhoto="0" userDrawn="0"/>
            </p:nvSpPr>
            <p:spPr bwMode="auto">
              <a:xfrm>
                <a:off x="1201059" y="515570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19" name="Группа 118" hidden="0"/>
            <p:cNvGrpSpPr/>
            <p:nvPr isPhoto="0" userDrawn="0"/>
          </p:nvGrpSpPr>
          <p:grpSpPr bwMode="auto">
            <a:xfrm rot="10800000">
              <a:off x="1209501" y="1242667"/>
              <a:ext cx="332379" cy="594882"/>
              <a:chOff x="1209501" y="1242667"/>
              <a:chExt cx="361381" cy="594882"/>
            </a:xfrm>
          </p:grpSpPr>
          <p:sp>
            <p:nvSpPr>
              <p:cNvPr id="143" name="Овал 142" hidden="0"/>
              <p:cNvSpPr/>
              <p:nvPr isPhoto="0" userDrawn="0"/>
            </p:nvSpPr>
            <p:spPr bwMode="auto">
              <a:xfrm rot="10800000">
                <a:off x="1210348" y="1242667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44" name="Полилиния 143" hidden="0"/>
              <p:cNvSpPr/>
              <p:nvPr isPhoto="0" userDrawn="0"/>
            </p:nvSpPr>
            <p:spPr bwMode="auto">
              <a:xfrm>
                <a:off x="1209501" y="1295101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20" name="Группа 119" hidden="0"/>
            <p:cNvGrpSpPr/>
            <p:nvPr isPhoto="0" userDrawn="0"/>
          </p:nvGrpSpPr>
          <p:grpSpPr bwMode="auto">
            <a:xfrm rot="10800000">
              <a:off x="1197118" y="2039455"/>
              <a:ext cx="332379" cy="594882"/>
              <a:chOff x="1197118" y="2039455"/>
              <a:chExt cx="361381" cy="594882"/>
            </a:xfrm>
          </p:grpSpPr>
          <p:sp>
            <p:nvSpPr>
              <p:cNvPr id="141" name="Овал 140" hidden="0"/>
              <p:cNvSpPr/>
              <p:nvPr isPhoto="0" userDrawn="0"/>
            </p:nvSpPr>
            <p:spPr bwMode="auto">
              <a:xfrm rot="10800000">
                <a:off x="1197965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42" name="Полилиния 141" hidden="0"/>
              <p:cNvSpPr/>
              <p:nvPr isPhoto="0" userDrawn="0"/>
            </p:nvSpPr>
            <p:spPr bwMode="auto">
              <a:xfrm>
                <a:off x="1197118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121" name="Овал 120" hidden="0"/>
            <p:cNvSpPr/>
            <p:nvPr isPhoto="0" userDrawn="0"/>
          </p:nvSpPr>
          <p:spPr bwMode="auto">
            <a:xfrm rot="10800000">
              <a:off x="2091879" y="7055434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122" name="Группа 121" hidden="0"/>
            <p:cNvGrpSpPr/>
            <p:nvPr isPhoto="0" userDrawn="0"/>
          </p:nvGrpSpPr>
          <p:grpSpPr bwMode="auto">
            <a:xfrm>
              <a:off x="4088466" y="7041495"/>
              <a:ext cx="416563" cy="697060"/>
              <a:chOff x="4088466" y="7041495"/>
              <a:chExt cx="361381" cy="594882"/>
            </a:xfrm>
          </p:grpSpPr>
          <p:sp>
            <p:nvSpPr>
              <p:cNvPr id="139" name="Овал 138" hidden="0"/>
              <p:cNvSpPr/>
              <p:nvPr isPhoto="0" userDrawn="0"/>
            </p:nvSpPr>
            <p:spPr bwMode="auto">
              <a:xfrm rot="10800000">
                <a:off x="4089313" y="704149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40" name="Полилиния 139" hidden="0"/>
              <p:cNvSpPr/>
              <p:nvPr isPhoto="0" userDrawn="0"/>
            </p:nvSpPr>
            <p:spPr bwMode="auto">
              <a:xfrm>
                <a:off x="4088466" y="709392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23" name="Группа 122" hidden="0"/>
            <p:cNvGrpSpPr/>
            <p:nvPr isPhoto="0" userDrawn="0"/>
          </p:nvGrpSpPr>
          <p:grpSpPr bwMode="auto">
            <a:xfrm rot="10800000">
              <a:off x="347351" y="7059599"/>
              <a:ext cx="450247" cy="726647"/>
              <a:chOff x="347351" y="7059599"/>
              <a:chExt cx="361381" cy="594882"/>
            </a:xfrm>
          </p:grpSpPr>
          <p:sp>
            <p:nvSpPr>
              <p:cNvPr id="137" name="Овал 136" hidden="0"/>
              <p:cNvSpPr/>
              <p:nvPr isPhoto="0" userDrawn="0"/>
            </p:nvSpPr>
            <p:spPr bwMode="auto">
              <a:xfrm rot="10800000">
                <a:off x="348198" y="705959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8" name="Полилиния 137" hidden="0"/>
              <p:cNvSpPr/>
              <p:nvPr isPhoto="0" userDrawn="0"/>
            </p:nvSpPr>
            <p:spPr bwMode="auto">
              <a:xfrm>
                <a:off x="347351" y="711203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124" name="Овал 123" hidden="0"/>
            <p:cNvSpPr/>
            <p:nvPr isPhoto="0" userDrawn="0"/>
          </p:nvSpPr>
          <p:spPr bwMode="auto">
            <a:xfrm rot="10800000">
              <a:off x="2095169" y="11568931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125" name="Группа 124" hidden="0"/>
            <p:cNvGrpSpPr/>
            <p:nvPr isPhoto="0" userDrawn="0"/>
          </p:nvGrpSpPr>
          <p:grpSpPr bwMode="auto">
            <a:xfrm>
              <a:off x="4028667" y="11554989"/>
              <a:ext cx="479635" cy="3610589"/>
              <a:chOff x="4028676" y="11554989"/>
              <a:chExt cx="416099" cy="3081334"/>
            </a:xfrm>
          </p:grpSpPr>
          <p:sp>
            <p:nvSpPr>
              <p:cNvPr id="133" name="Овал 132" hidden="0"/>
              <p:cNvSpPr/>
              <p:nvPr isPhoto="0" userDrawn="0"/>
            </p:nvSpPr>
            <p:spPr bwMode="auto">
              <a:xfrm rot="10800000">
                <a:off x="4084241" y="1155498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4" name="Полилиния 133" hidden="0"/>
              <p:cNvSpPr/>
              <p:nvPr isPhoto="0" userDrawn="0"/>
            </p:nvSpPr>
            <p:spPr bwMode="auto">
              <a:xfrm>
                <a:off x="4083394" y="1160742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5" name="Овал 134" hidden="0"/>
              <p:cNvSpPr/>
              <p:nvPr isPhoto="0" userDrawn="0"/>
            </p:nvSpPr>
            <p:spPr bwMode="auto">
              <a:xfrm rot="10800000">
                <a:off x="4029524" y="1404144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6" name="Полилиния 135" hidden="0"/>
              <p:cNvSpPr/>
              <p:nvPr isPhoto="0" userDrawn="0"/>
            </p:nvSpPr>
            <p:spPr bwMode="auto">
              <a:xfrm>
                <a:off x="4028676" y="1409387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126" name="Группа 125" hidden="0"/>
            <p:cNvGrpSpPr/>
            <p:nvPr isPhoto="0" userDrawn="0"/>
          </p:nvGrpSpPr>
          <p:grpSpPr bwMode="auto">
            <a:xfrm rot="10800000">
              <a:off x="350696" y="11573094"/>
              <a:ext cx="513318" cy="3606559"/>
              <a:chOff x="350693" y="11573094"/>
              <a:chExt cx="412005" cy="2952571"/>
            </a:xfrm>
          </p:grpSpPr>
          <p:sp>
            <p:nvSpPr>
              <p:cNvPr id="129" name="Овал 128" hidden="0"/>
              <p:cNvSpPr/>
              <p:nvPr isPhoto="0" userDrawn="0"/>
            </p:nvSpPr>
            <p:spPr bwMode="auto">
              <a:xfrm rot="10800000">
                <a:off x="402164" y="13930783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0" name="Полилиния 129" hidden="0"/>
              <p:cNvSpPr/>
              <p:nvPr isPhoto="0" userDrawn="0"/>
            </p:nvSpPr>
            <p:spPr bwMode="auto">
              <a:xfrm>
                <a:off x="401317" y="13983217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1" name="Овал 130" hidden="0"/>
              <p:cNvSpPr/>
              <p:nvPr isPhoto="0" userDrawn="0"/>
            </p:nvSpPr>
            <p:spPr bwMode="auto">
              <a:xfrm rot="10800000">
                <a:off x="351540" y="11573094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132" name="Полилиния 131" hidden="0"/>
              <p:cNvSpPr/>
              <p:nvPr isPhoto="0" userDrawn="0"/>
            </p:nvSpPr>
            <p:spPr bwMode="auto">
              <a:xfrm>
                <a:off x="350693" y="11625528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127" name="Овал 126" hidden="0"/>
            <p:cNvSpPr/>
            <p:nvPr isPhoto="0" userDrawn="0"/>
          </p:nvSpPr>
          <p:spPr bwMode="auto">
            <a:xfrm rot="10800000">
              <a:off x="2082555" y="14448843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28" name="Прямоугольник с двумя усеченными соседними углами 127" hidden="0"/>
            <p:cNvSpPr/>
            <p:nvPr isPhoto="0" userDrawn="0"/>
          </p:nvSpPr>
          <p:spPr bwMode="auto">
            <a:xfrm rot="10800000">
              <a:off x="479351" y="15524612"/>
              <a:ext cx="3910519" cy="2427212"/>
            </a:xfrm>
            <a:prstGeom prst="snip2SameRect">
              <a:avLst>
                <a:gd name="adj1" fmla="val 10229"/>
                <a:gd name="adj2" fmla="val 0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163" name="Полилиния 162" hidden="0"/>
          <p:cNvSpPr/>
          <p:nvPr isPhoto="0" userDrawn="0"/>
        </p:nvSpPr>
        <p:spPr bwMode="auto">
          <a:xfrm>
            <a:off x="4064539" y="5158479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4" name="Полилиния 163" hidden="0"/>
          <p:cNvSpPr/>
          <p:nvPr isPhoto="0" userDrawn="0"/>
        </p:nvSpPr>
        <p:spPr bwMode="auto">
          <a:xfrm flipH="1">
            <a:off x="3596270" y="5391381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5" name="Полилиния 164" hidden="0"/>
          <p:cNvSpPr/>
          <p:nvPr isPhoto="0" userDrawn="0"/>
        </p:nvSpPr>
        <p:spPr bwMode="auto">
          <a:xfrm>
            <a:off x="4078351" y="4672169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6" name="Полилиния 165" hidden="0"/>
          <p:cNvSpPr/>
          <p:nvPr isPhoto="0" userDrawn="0"/>
        </p:nvSpPr>
        <p:spPr bwMode="auto">
          <a:xfrm>
            <a:off x="4109961" y="4214827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7" name="Полилиния 166" hidden="0"/>
          <p:cNvSpPr/>
          <p:nvPr isPhoto="0" userDrawn="0"/>
        </p:nvSpPr>
        <p:spPr bwMode="auto">
          <a:xfrm flipH="1">
            <a:off x="3572278" y="4919416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8" name="Полилиния 167" hidden="0"/>
          <p:cNvSpPr/>
          <p:nvPr isPhoto="0" userDrawn="0"/>
        </p:nvSpPr>
        <p:spPr bwMode="auto">
          <a:xfrm flipH="1">
            <a:off x="3562651" y="4451671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69" name="Полилиния 168" hidden="0"/>
          <p:cNvSpPr/>
          <p:nvPr isPhoto="0" userDrawn="0"/>
        </p:nvSpPr>
        <p:spPr bwMode="auto">
          <a:xfrm flipH="1">
            <a:off x="3605210" y="3973527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0" name="Полилиния 169" hidden="0"/>
          <p:cNvSpPr/>
          <p:nvPr isPhoto="0" userDrawn="0"/>
        </p:nvSpPr>
        <p:spPr bwMode="auto">
          <a:xfrm>
            <a:off x="4099749" y="5644169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1" name="Полилиния 170" hidden="0"/>
          <p:cNvSpPr/>
          <p:nvPr isPhoto="0" userDrawn="0"/>
        </p:nvSpPr>
        <p:spPr bwMode="auto">
          <a:xfrm flipH="1">
            <a:off x="3603086" y="5880471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4" name="Прямоугольник 173" hidden="0"/>
          <p:cNvSpPr/>
          <p:nvPr isPhoto="0" userDrawn="0"/>
        </p:nvSpPr>
        <p:spPr bwMode="auto">
          <a:xfrm>
            <a:off x="5243519" y="4021021"/>
            <a:ext cx="1787904" cy="1738356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5" name="Трапеция 174" hidden="0"/>
          <p:cNvSpPr/>
          <p:nvPr isPhoto="0" userDrawn="0"/>
        </p:nvSpPr>
        <p:spPr bwMode="auto">
          <a:xfrm>
            <a:off x="5242180" y="4074312"/>
            <a:ext cx="1789107" cy="627120"/>
          </a:xfrm>
          <a:prstGeom prst="trapezoid">
            <a:avLst>
              <a:gd name="adj" fmla="val 132093"/>
            </a:avLst>
          </a:prstGeom>
          <a:solidFill>
            <a:srgbClr val="0007B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6" name="Прямоугольник 175" hidden="0"/>
          <p:cNvSpPr/>
          <p:nvPr isPhoto="0" userDrawn="0"/>
        </p:nvSpPr>
        <p:spPr bwMode="auto">
          <a:xfrm>
            <a:off x="5242180" y="4697565"/>
            <a:ext cx="1789107" cy="1698768"/>
          </a:xfrm>
          <a:prstGeom prst="rect">
            <a:avLst/>
          </a:prstGeom>
          <a:gradFill>
            <a:gsLst>
              <a:gs pos="0">
                <a:srgbClr val="0099FF"/>
              </a:gs>
              <a:gs pos="41000">
                <a:srgbClr val="007CF0"/>
              </a:gs>
              <a:gs pos="56000">
                <a:srgbClr val="0027C4"/>
              </a:gs>
              <a:gs pos="98000">
                <a:srgbClr val="0000B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7" name="Полилиния 176" hidden="0"/>
          <p:cNvSpPr/>
          <p:nvPr isPhoto="0" userDrawn="0"/>
        </p:nvSpPr>
        <p:spPr bwMode="auto">
          <a:xfrm>
            <a:off x="5823071" y="1529992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5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8" name="Прямоугольник 177" hidden="0"/>
          <p:cNvSpPr/>
          <p:nvPr isPhoto="0" userDrawn="0"/>
        </p:nvSpPr>
        <p:spPr bwMode="auto">
          <a:xfrm>
            <a:off x="5924131" y="1529991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179" name="Прямая соединительная линия 178" hidden="0"/>
          <p:cNvCxnSpPr>
            <a:cxnSpLocks/>
          </p:cNvCxnSpPr>
          <p:nvPr isPhoto="0" userDrawn="0"/>
        </p:nvCxnSpPr>
        <p:spPr bwMode="auto">
          <a:xfrm>
            <a:off x="5915339" y="1529991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 hidden="0"/>
          <p:cNvCxnSpPr>
            <a:cxnSpLocks/>
          </p:cNvCxnSpPr>
          <p:nvPr isPhoto="0" userDrawn="0"/>
        </p:nvCxnSpPr>
        <p:spPr bwMode="auto">
          <a:xfrm>
            <a:off x="6333187" y="1529991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Равнобедренный треугольник 180" hidden="0"/>
          <p:cNvSpPr/>
          <p:nvPr isPhoto="0" userDrawn="0"/>
        </p:nvSpPr>
        <p:spPr bwMode="auto">
          <a:xfrm rot="5400000">
            <a:off x="6361101" y="567305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2" name="Равнобедренный треугольник 181" hidden="0"/>
          <p:cNvSpPr/>
          <p:nvPr isPhoto="0" userDrawn="0"/>
        </p:nvSpPr>
        <p:spPr bwMode="auto">
          <a:xfrm rot="5400000">
            <a:off x="6361101" y="615947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3" name="Равнобедренный треугольник 182" hidden="0"/>
          <p:cNvSpPr/>
          <p:nvPr isPhoto="0" userDrawn="0"/>
        </p:nvSpPr>
        <p:spPr bwMode="auto">
          <a:xfrm rot="5400000">
            <a:off x="6362217" y="5921331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4" name="Равнобедренный треугольник 183" hidden="0"/>
          <p:cNvSpPr/>
          <p:nvPr isPhoto="0" userDrawn="0"/>
        </p:nvSpPr>
        <p:spPr bwMode="auto">
          <a:xfrm rot="5400000" flipV="1">
            <a:off x="5780325" y="5672459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5" name="Равнобедренный треугольник 184" hidden="0"/>
          <p:cNvSpPr/>
          <p:nvPr isPhoto="0" userDrawn="0"/>
        </p:nvSpPr>
        <p:spPr bwMode="auto">
          <a:xfrm rot="5400000" flipV="1">
            <a:off x="5778092" y="591755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6" name="Равнобедренный треугольник 185" hidden="0"/>
          <p:cNvSpPr/>
          <p:nvPr isPhoto="0" userDrawn="0"/>
        </p:nvSpPr>
        <p:spPr bwMode="auto">
          <a:xfrm rot="5400000" flipV="1">
            <a:off x="5780325" y="6158874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7" name="Равнобедренный треугольник 186" hidden="0"/>
          <p:cNvSpPr/>
          <p:nvPr isPhoto="0" userDrawn="0"/>
        </p:nvSpPr>
        <p:spPr bwMode="auto">
          <a:xfrm rot="5400000">
            <a:off x="6362885" y="495885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8" name="Равнобедренный треугольник 187" hidden="0"/>
          <p:cNvSpPr/>
          <p:nvPr isPhoto="0" userDrawn="0"/>
        </p:nvSpPr>
        <p:spPr bwMode="auto">
          <a:xfrm rot="5400000">
            <a:off x="6362885" y="544527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89" name="Равнобедренный треугольник 188" hidden="0"/>
          <p:cNvSpPr/>
          <p:nvPr isPhoto="0" userDrawn="0"/>
        </p:nvSpPr>
        <p:spPr bwMode="auto">
          <a:xfrm rot="5400000">
            <a:off x="6362217" y="5207131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0" name="Равнобедренный треугольник 189" hidden="0"/>
          <p:cNvSpPr/>
          <p:nvPr isPhoto="0" userDrawn="0"/>
        </p:nvSpPr>
        <p:spPr bwMode="auto">
          <a:xfrm rot="5400000" flipV="1">
            <a:off x="5782111" y="4958259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1" name="Равнобедренный треугольник 190" hidden="0"/>
          <p:cNvSpPr/>
          <p:nvPr isPhoto="0" userDrawn="0"/>
        </p:nvSpPr>
        <p:spPr bwMode="auto">
          <a:xfrm rot="5400000" flipV="1">
            <a:off x="5779877" y="520335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2" name="Равнобедренный треугольник 191" hidden="0"/>
          <p:cNvSpPr/>
          <p:nvPr isPhoto="0" userDrawn="0"/>
        </p:nvSpPr>
        <p:spPr bwMode="auto">
          <a:xfrm rot="5400000" flipV="1">
            <a:off x="5782111" y="5444674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3" name="Равнобедренный треугольник 192" hidden="0"/>
          <p:cNvSpPr/>
          <p:nvPr isPhoto="0" userDrawn="0"/>
        </p:nvSpPr>
        <p:spPr bwMode="auto">
          <a:xfrm rot="5400000">
            <a:off x="6362885" y="4245339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4" name="Равнобедренный треугольник 193" hidden="0"/>
          <p:cNvSpPr/>
          <p:nvPr isPhoto="0" userDrawn="0"/>
        </p:nvSpPr>
        <p:spPr bwMode="auto">
          <a:xfrm rot="5400000">
            <a:off x="6362885" y="473175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5" name="Равнобедренный треугольник 194" hidden="0"/>
          <p:cNvSpPr/>
          <p:nvPr isPhoto="0" userDrawn="0"/>
        </p:nvSpPr>
        <p:spPr bwMode="auto">
          <a:xfrm rot="5400000">
            <a:off x="6362217" y="4493611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6" name="Равнобедренный треугольник 195" hidden="0"/>
          <p:cNvSpPr/>
          <p:nvPr isPhoto="0" userDrawn="0"/>
        </p:nvSpPr>
        <p:spPr bwMode="auto">
          <a:xfrm rot="5400000" flipV="1">
            <a:off x="5782111" y="4244739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7" name="Равнобедренный треугольник 196" hidden="0"/>
          <p:cNvSpPr/>
          <p:nvPr isPhoto="0" userDrawn="0"/>
        </p:nvSpPr>
        <p:spPr bwMode="auto">
          <a:xfrm rot="5400000" flipV="1">
            <a:off x="5779877" y="448983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8" name="Равнобедренный треугольник 197" hidden="0"/>
          <p:cNvSpPr/>
          <p:nvPr isPhoto="0" userDrawn="0"/>
        </p:nvSpPr>
        <p:spPr bwMode="auto">
          <a:xfrm rot="5400000" flipV="1">
            <a:off x="5782111" y="4731154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9" name="Равнобедренный треугольник 198" hidden="0"/>
          <p:cNvSpPr/>
          <p:nvPr isPhoto="0" userDrawn="0"/>
        </p:nvSpPr>
        <p:spPr bwMode="auto">
          <a:xfrm rot="5400000">
            <a:off x="6361101" y="400809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00" name="Равнобедренный треугольник 199" hidden="0"/>
          <p:cNvSpPr/>
          <p:nvPr isPhoto="0" userDrawn="0"/>
        </p:nvSpPr>
        <p:spPr bwMode="auto">
          <a:xfrm rot="5400000" flipV="1">
            <a:off x="5776307" y="4001201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11" name="Полилиния 210" hidden="0"/>
          <p:cNvSpPr/>
          <p:nvPr isPhoto="0" userDrawn="0"/>
        </p:nvSpPr>
        <p:spPr bwMode="auto">
          <a:xfrm>
            <a:off x="5283313" y="4052206"/>
            <a:ext cx="1710275" cy="2335896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0275" h="1797625" fill="norm" stroke="1" extrusionOk="0">
                <a:moveTo>
                  <a:pt x="730137" y="501"/>
                </a:moveTo>
                <a:cubicBezTo>
                  <a:pt x="619012" y="-2939"/>
                  <a:pt x="444387" y="11616"/>
                  <a:pt x="347550" y="35262"/>
                </a:cubicBezTo>
                <a:cubicBezTo>
                  <a:pt x="250713" y="58908"/>
                  <a:pt x="192768" y="102499"/>
                  <a:pt x="149112" y="142377"/>
                </a:cubicBezTo>
                <a:cubicBezTo>
                  <a:pt x="105456" y="182255"/>
                  <a:pt x="104133" y="229913"/>
                  <a:pt x="85612" y="274529"/>
                </a:cubicBezTo>
                <a:cubicBezTo>
                  <a:pt x="67091" y="319145"/>
                  <a:pt x="38252" y="364104"/>
                  <a:pt x="37987" y="410076"/>
                </a:cubicBezTo>
                <a:cubicBezTo>
                  <a:pt x="37722" y="456048"/>
                  <a:pt x="86141" y="476805"/>
                  <a:pt x="84024" y="550359"/>
                </a:cubicBezTo>
                <a:cubicBezTo>
                  <a:pt x="81907" y="623913"/>
                  <a:pt x="26874" y="780944"/>
                  <a:pt x="25287" y="851401"/>
                </a:cubicBezTo>
                <a:cubicBezTo>
                  <a:pt x="23700" y="921858"/>
                  <a:pt x="72912" y="936591"/>
                  <a:pt x="74499" y="973103"/>
                </a:cubicBezTo>
                <a:cubicBezTo>
                  <a:pt x="76086" y="1009615"/>
                  <a:pt x="35076" y="1030050"/>
                  <a:pt x="34812" y="1070476"/>
                </a:cubicBezTo>
                <a:cubicBezTo>
                  <a:pt x="34548" y="1110902"/>
                  <a:pt x="65504" y="1172800"/>
                  <a:pt x="72912" y="1215662"/>
                </a:cubicBezTo>
                <a:cubicBezTo>
                  <a:pt x="80320" y="1258524"/>
                  <a:pt x="88258" y="1280411"/>
                  <a:pt x="79262" y="1327651"/>
                </a:cubicBezTo>
                <a:cubicBezTo>
                  <a:pt x="70266" y="1374891"/>
                  <a:pt x="30579" y="1436659"/>
                  <a:pt x="18937" y="1499101"/>
                </a:cubicBezTo>
                <a:cubicBezTo>
                  <a:pt x="7295" y="1561543"/>
                  <a:pt x="-11490" y="1655221"/>
                  <a:pt x="9412" y="1702301"/>
                </a:cubicBezTo>
                <a:cubicBezTo>
                  <a:pt x="30314" y="1749381"/>
                  <a:pt x="73442" y="1766766"/>
                  <a:pt x="144350" y="1781583"/>
                </a:cubicBezTo>
                <a:cubicBezTo>
                  <a:pt x="215258" y="1796400"/>
                  <a:pt x="248860" y="1789069"/>
                  <a:pt x="434862" y="1791201"/>
                </a:cubicBezTo>
                <a:lnTo>
                  <a:pt x="1260362" y="1794376"/>
                </a:lnTo>
                <a:cubicBezTo>
                  <a:pt x="1447687" y="1793318"/>
                  <a:pt x="1490550" y="1807076"/>
                  <a:pt x="1558812" y="1784851"/>
                </a:cubicBezTo>
                <a:cubicBezTo>
                  <a:pt x="1627074" y="1762626"/>
                  <a:pt x="1647183" y="1730397"/>
                  <a:pt x="1669937" y="1661026"/>
                </a:cubicBezTo>
                <a:cubicBezTo>
                  <a:pt x="1692691" y="1591655"/>
                  <a:pt x="1708301" y="1448512"/>
                  <a:pt x="1695337" y="1368624"/>
                </a:cubicBezTo>
                <a:cubicBezTo>
                  <a:pt x="1682373" y="1288736"/>
                  <a:pt x="1600617" y="1279011"/>
                  <a:pt x="1592150" y="1181695"/>
                </a:cubicBezTo>
                <a:cubicBezTo>
                  <a:pt x="1583683" y="1084379"/>
                  <a:pt x="1625223" y="892162"/>
                  <a:pt x="1644537" y="784726"/>
                </a:cubicBezTo>
                <a:cubicBezTo>
                  <a:pt x="1663851" y="677290"/>
                  <a:pt x="1700629" y="608015"/>
                  <a:pt x="1708037" y="537076"/>
                </a:cubicBezTo>
                <a:cubicBezTo>
                  <a:pt x="1715445" y="466137"/>
                  <a:pt x="1703275" y="412676"/>
                  <a:pt x="1688987" y="359089"/>
                </a:cubicBezTo>
                <a:cubicBezTo>
                  <a:pt x="1674700" y="305503"/>
                  <a:pt x="1656443" y="266098"/>
                  <a:pt x="1622312" y="215557"/>
                </a:cubicBezTo>
                <a:cubicBezTo>
                  <a:pt x="1588181" y="165016"/>
                  <a:pt x="1563575" y="80183"/>
                  <a:pt x="1484200" y="55841"/>
                </a:cubicBezTo>
                <a:cubicBezTo>
                  <a:pt x="1404825" y="31499"/>
                  <a:pt x="1174637" y="35238"/>
                  <a:pt x="1174637" y="35238"/>
                </a:cubicBezTo>
                <a:lnTo>
                  <a:pt x="730137" y="501"/>
                </a:lnTo>
                <a:close/>
              </a:path>
            </a:pathLst>
          </a:cu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12" name="Полилиния 211" hidden="0"/>
          <p:cNvSpPr/>
          <p:nvPr isPhoto="0" userDrawn="0"/>
        </p:nvSpPr>
        <p:spPr bwMode="auto">
          <a:xfrm>
            <a:off x="4112316" y="3731424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13" name="Полилиния 212" hidden="0"/>
          <p:cNvSpPr/>
          <p:nvPr isPhoto="0" userDrawn="0"/>
        </p:nvSpPr>
        <p:spPr bwMode="auto">
          <a:xfrm>
            <a:off x="5482177" y="4083021"/>
            <a:ext cx="1301347" cy="2311055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56375" h="1802827" fill="norm" stroke="1" extrusionOk="0">
                <a:moveTo>
                  <a:pt x="856123" y="501"/>
                </a:moveTo>
                <a:cubicBezTo>
                  <a:pt x="744998" y="-2939"/>
                  <a:pt x="570373" y="11616"/>
                  <a:pt x="473536" y="35262"/>
                </a:cubicBezTo>
                <a:cubicBezTo>
                  <a:pt x="376699" y="58908"/>
                  <a:pt x="333074" y="109281"/>
                  <a:pt x="275098" y="142377"/>
                </a:cubicBezTo>
                <a:cubicBezTo>
                  <a:pt x="217122" y="175473"/>
                  <a:pt x="144202" y="189221"/>
                  <a:pt x="125681" y="233837"/>
                </a:cubicBezTo>
                <a:cubicBezTo>
                  <a:pt x="107160" y="278453"/>
                  <a:pt x="173784" y="364105"/>
                  <a:pt x="163973" y="410076"/>
                </a:cubicBezTo>
                <a:cubicBezTo>
                  <a:pt x="154162" y="456047"/>
                  <a:pt x="68933" y="436112"/>
                  <a:pt x="66816" y="509666"/>
                </a:cubicBezTo>
                <a:cubicBezTo>
                  <a:pt x="64699" y="583220"/>
                  <a:pt x="162407" y="777244"/>
                  <a:pt x="151273" y="851401"/>
                </a:cubicBezTo>
                <a:cubicBezTo>
                  <a:pt x="140139" y="925558"/>
                  <a:pt x="-1573" y="918094"/>
                  <a:pt x="14" y="954606"/>
                </a:cubicBezTo>
                <a:cubicBezTo>
                  <a:pt x="1601" y="991118"/>
                  <a:pt x="127651" y="1026967"/>
                  <a:pt x="160798" y="1070476"/>
                </a:cubicBezTo>
                <a:cubicBezTo>
                  <a:pt x="193945" y="1113985"/>
                  <a:pt x="218935" y="1170333"/>
                  <a:pt x="198898" y="1215662"/>
                </a:cubicBezTo>
                <a:cubicBezTo>
                  <a:pt x="178861" y="1260991"/>
                  <a:pt x="65084" y="1286577"/>
                  <a:pt x="40575" y="1342449"/>
                </a:cubicBezTo>
                <a:cubicBezTo>
                  <a:pt x="16066" y="1398321"/>
                  <a:pt x="36043" y="1490917"/>
                  <a:pt x="51847" y="1550892"/>
                </a:cubicBezTo>
                <a:cubicBezTo>
                  <a:pt x="67651" y="1610867"/>
                  <a:pt x="98983" y="1663852"/>
                  <a:pt x="135398" y="1702301"/>
                </a:cubicBezTo>
                <a:cubicBezTo>
                  <a:pt x="171813" y="1740750"/>
                  <a:pt x="199428" y="1766766"/>
                  <a:pt x="270336" y="1781583"/>
                </a:cubicBezTo>
                <a:cubicBezTo>
                  <a:pt x="341244" y="1796400"/>
                  <a:pt x="374846" y="1789069"/>
                  <a:pt x="560848" y="1791201"/>
                </a:cubicBezTo>
                <a:lnTo>
                  <a:pt x="1386348" y="1794376"/>
                </a:lnTo>
                <a:cubicBezTo>
                  <a:pt x="1573673" y="1793318"/>
                  <a:pt x="1590283" y="1819407"/>
                  <a:pt x="1684798" y="1784851"/>
                </a:cubicBezTo>
                <a:cubicBezTo>
                  <a:pt x="1779313" y="1750295"/>
                  <a:pt x="1930682" y="1656410"/>
                  <a:pt x="1953436" y="1587039"/>
                </a:cubicBezTo>
                <a:cubicBezTo>
                  <a:pt x="1976190" y="1517668"/>
                  <a:pt x="1860540" y="1436181"/>
                  <a:pt x="1821323" y="1368624"/>
                </a:cubicBezTo>
                <a:cubicBezTo>
                  <a:pt x="1782106" y="1301067"/>
                  <a:pt x="1713476" y="1278395"/>
                  <a:pt x="1718136" y="1181695"/>
                </a:cubicBezTo>
                <a:cubicBezTo>
                  <a:pt x="1722796" y="1084995"/>
                  <a:pt x="1815646" y="898944"/>
                  <a:pt x="1849280" y="788425"/>
                </a:cubicBezTo>
                <a:cubicBezTo>
                  <a:pt x="1882914" y="677906"/>
                  <a:pt x="1925657" y="590136"/>
                  <a:pt x="1919939" y="518580"/>
                </a:cubicBezTo>
                <a:cubicBezTo>
                  <a:pt x="1914221" y="447024"/>
                  <a:pt x="1843580" y="409593"/>
                  <a:pt x="1814973" y="359089"/>
                </a:cubicBezTo>
                <a:cubicBezTo>
                  <a:pt x="1786366" y="308585"/>
                  <a:pt x="1782429" y="266098"/>
                  <a:pt x="1748298" y="215557"/>
                </a:cubicBezTo>
                <a:cubicBezTo>
                  <a:pt x="1714167" y="165016"/>
                  <a:pt x="1689561" y="80183"/>
                  <a:pt x="1610186" y="55841"/>
                </a:cubicBezTo>
                <a:cubicBezTo>
                  <a:pt x="1530811" y="31499"/>
                  <a:pt x="1300623" y="35238"/>
                  <a:pt x="1300623" y="35238"/>
                </a:cubicBezTo>
                <a:lnTo>
                  <a:pt x="856123" y="501"/>
                </a:lnTo>
                <a:close/>
              </a:path>
            </a:pathLst>
          </a:cu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01" name="Скругленная прямоугольная выноска 200" hidden="0"/>
          <p:cNvSpPr/>
          <p:nvPr isPhoto="0" userDrawn="0"/>
        </p:nvSpPr>
        <p:spPr bwMode="auto">
          <a:xfrm>
            <a:off x="4858110" y="3645020"/>
            <a:ext cx="794229" cy="438365"/>
          </a:xfrm>
          <a:prstGeom prst="wedgeRoundRectCallout">
            <a:avLst>
              <a:gd name="adj1" fmla="val 47617"/>
              <a:gd name="adj2" fmla="val 126385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Силон 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Велл</a:t>
            </a:r>
            <a:endParaRPr lang="ru-RU"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02" name="Скругленная прямоугольная выноска 201" hidden="0"/>
          <p:cNvSpPr/>
          <p:nvPr isPhoto="0" userDrawn="0"/>
        </p:nvSpPr>
        <p:spPr bwMode="auto">
          <a:xfrm>
            <a:off x="6126544" y="4287939"/>
            <a:ext cx="909139" cy="438365"/>
          </a:xfrm>
          <a:prstGeom prst="wedgeRoundRectCallout">
            <a:avLst>
              <a:gd name="adj1" fmla="val -47149"/>
              <a:gd name="adj2" fmla="val 170970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Микро-цемент</a:t>
            </a:r>
            <a:endParaRPr/>
          </a:p>
        </p:txBody>
      </p:sp>
      <p:grpSp>
        <p:nvGrpSpPr>
          <p:cNvPr id="205" name="Группа 204" hidden="0"/>
          <p:cNvGrpSpPr/>
          <p:nvPr isPhoto="0" userDrawn="0"/>
        </p:nvGrpSpPr>
        <p:grpSpPr bwMode="auto">
          <a:xfrm>
            <a:off x="5944098" y="2672381"/>
            <a:ext cx="368297" cy="1437312"/>
            <a:chOff x="-209498" y="0"/>
            <a:chExt cx="5255380" cy="19822199"/>
          </a:xfrm>
        </p:grpSpPr>
        <p:sp>
          <p:nvSpPr>
            <p:cNvPr id="206" name="Прямоугольник с двумя усеченными соседними углами 205" hidden="0"/>
            <p:cNvSpPr/>
            <p:nvPr isPhoto="0" userDrawn="0"/>
          </p:nvSpPr>
          <p:spPr bwMode="auto">
            <a:xfrm rot="10800000">
              <a:off x="201230" y="14280760"/>
              <a:ext cx="4455594" cy="1242152"/>
            </a:xfrm>
            <a:prstGeom prst="snip2SameRect">
              <a:avLst>
                <a:gd name="adj1" fmla="val 19400"/>
                <a:gd name="adj2" fmla="val 0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7" name="Прямоугольник 206" hidden="0"/>
            <p:cNvSpPr/>
            <p:nvPr isPhoto="0" userDrawn="0"/>
          </p:nvSpPr>
          <p:spPr bwMode="auto">
            <a:xfrm>
              <a:off x="762166" y="19499684"/>
              <a:ext cx="3350191" cy="32251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8" name="Прямоугольник 207" hidden="0"/>
            <p:cNvSpPr/>
            <p:nvPr isPhoto="0" userDrawn="0"/>
          </p:nvSpPr>
          <p:spPr bwMode="auto">
            <a:xfrm>
              <a:off x="1011682" y="72915"/>
              <a:ext cx="2842588" cy="141615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9" name="Трапеция 208" hidden="0"/>
            <p:cNvSpPr/>
            <p:nvPr isPhoto="0" userDrawn="0"/>
          </p:nvSpPr>
          <p:spPr bwMode="auto">
            <a:xfrm rot="10800000">
              <a:off x="9268" y="12411552"/>
              <a:ext cx="4848784" cy="1600113"/>
            </a:xfrm>
            <a:prstGeom prst="trapezoid">
              <a:avLst>
                <a:gd name="adj" fmla="val 1487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0" name="Прямоугольник 209" hidden="0"/>
            <p:cNvSpPr/>
            <p:nvPr isPhoto="0" userDrawn="0"/>
          </p:nvSpPr>
          <p:spPr bwMode="auto">
            <a:xfrm>
              <a:off x="980324" y="12411552"/>
              <a:ext cx="73727" cy="60219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4" name="Прямоугольник 213" hidden="0"/>
            <p:cNvSpPr/>
            <p:nvPr isPhoto="0" userDrawn="0"/>
          </p:nvSpPr>
          <p:spPr bwMode="auto">
            <a:xfrm>
              <a:off x="3470729" y="13436940"/>
              <a:ext cx="64988" cy="574726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5" name="Прямоугольник 214" hidden="0"/>
            <p:cNvSpPr/>
            <p:nvPr isPhoto="0" userDrawn="0"/>
          </p:nvSpPr>
          <p:spPr bwMode="auto">
            <a:xfrm>
              <a:off x="267853" y="14057961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cxnSp>
          <p:nvCxnSpPr>
            <p:cNvPr id="216" name="Прямая соединительная линия 215" hidden="0"/>
            <p:cNvCxnSpPr>
              <a:cxnSpLocks/>
            </p:cNvCxnSpPr>
            <p:nvPr isPhoto="0" userDrawn="0"/>
          </p:nvCxnSpPr>
          <p:spPr bwMode="auto">
            <a:xfrm>
              <a:off x="58521" y="12626295"/>
              <a:ext cx="4749780" cy="7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 hidden="0"/>
            <p:cNvCxnSpPr>
              <a:cxnSpLocks/>
            </p:cNvCxnSpPr>
            <p:nvPr isPhoto="0" userDrawn="0"/>
          </p:nvCxnSpPr>
          <p:spPr bwMode="auto">
            <a:xfrm>
              <a:off x="71085" y="12818566"/>
              <a:ext cx="4731743" cy="2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 hidden="0"/>
            <p:cNvCxnSpPr>
              <a:cxnSpLocks/>
            </p:cNvCxnSpPr>
            <p:nvPr isPhoto="0" userDrawn="0"/>
          </p:nvCxnSpPr>
          <p:spPr bwMode="auto">
            <a:xfrm>
              <a:off x="115364" y="13013749"/>
              <a:ext cx="4643684" cy="89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 hidden="0"/>
            <p:cNvCxnSpPr>
              <a:cxnSpLocks/>
              <a:stCxn id="209" idx="3"/>
              <a:endCxn id="209" idx="1"/>
            </p:cNvCxnSpPr>
            <p:nvPr isPhoto="0" userDrawn="0"/>
          </p:nvCxnSpPr>
          <p:spPr bwMode="auto">
            <a:xfrm>
              <a:off x="143219" y="13211608"/>
              <a:ext cx="45808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 hidden="0"/>
            <p:cNvCxnSpPr>
              <a:cxnSpLocks/>
            </p:cNvCxnSpPr>
            <p:nvPr isPhoto="0" userDrawn="0"/>
          </p:nvCxnSpPr>
          <p:spPr bwMode="auto">
            <a:xfrm>
              <a:off x="167471" y="13421288"/>
              <a:ext cx="4529817" cy="130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 hidden="0"/>
            <p:cNvCxnSpPr>
              <a:cxnSpLocks/>
            </p:cNvCxnSpPr>
            <p:nvPr isPhoto="0" userDrawn="0"/>
          </p:nvCxnSpPr>
          <p:spPr bwMode="auto">
            <a:xfrm flipV="1">
              <a:off x="201230" y="13637268"/>
              <a:ext cx="4455595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 hidden="0"/>
            <p:cNvCxnSpPr>
              <a:cxnSpLocks/>
            </p:cNvCxnSpPr>
            <p:nvPr isPhoto="0" userDrawn="0"/>
          </p:nvCxnSpPr>
          <p:spPr bwMode="auto">
            <a:xfrm flipV="1">
              <a:off x="241695" y="13830442"/>
              <a:ext cx="4390201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Трапеция 222" hidden="0"/>
            <p:cNvSpPr/>
            <p:nvPr isPhoto="0" userDrawn="0"/>
          </p:nvSpPr>
          <p:spPr bwMode="auto">
            <a:xfrm rot="10800000">
              <a:off x="4637" y="11384142"/>
              <a:ext cx="4848784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4" name="Прямоугольник 223" hidden="0"/>
            <p:cNvSpPr/>
            <p:nvPr isPhoto="0" userDrawn="0"/>
          </p:nvSpPr>
          <p:spPr bwMode="auto">
            <a:xfrm>
              <a:off x="0" y="11127361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5" name="Скругленный прямоугольник 224" hidden="0"/>
            <p:cNvSpPr/>
            <p:nvPr isPhoto="0" userDrawn="0"/>
          </p:nvSpPr>
          <p:spPr bwMode="auto">
            <a:xfrm>
              <a:off x="-209498" y="8213843"/>
              <a:ext cx="5255380" cy="2859571"/>
            </a:xfrm>
            <a:prstGeom prst="roundRect">
              <a:avLst>
                <a:gd name="adj" fmla="val 7198"/>
              </a:avLst>
            </a:prstGeom>
            <a:gradFill>
              <a:gsLst>
                <a:gs pos="0">
                  <a:schemeClr val="tx1"/>
                </a:gs>
                <a:gs pos="71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6" name="Трапеция 225" hidden="0"/>
            <p:cNvSpPr/>
            <p:nvPr isPhoto="0" userDrawn="0"/>
          </p:nvSpPr>
          <p:spPr bwMode="auto">
            <a:xfrm>
              <a:off x="5668" y="6892102"/>
              <a:ext cx="4848783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7" name="Прямоугольник 226" hidden="0"/>
            <p:cNvSpPr/>
            <p:nvPr isPhoto="0" userDrawn="0"/>
          </p:nvSpPr>
          <p:spPr bwMode="auto">
            <a:xfrm rot="10800000">
              <a:off x="5667" y="7910708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28" name="Группа 227" hidden="0"/>
            <p:cNvGrpSpPr/>
            <p:nvPr isPhoto="0" userDrawn="0"/>
          </p:nvGrpSpPr>
          <p:grpSpPr bwMode="auto">
            <a:xfrm rot="10800000">
              <a:off x="4635" y="5290665"/>
              <a:ext cx="4848783" cy="1600113"/>
              <a:chOff x="4635" y="5290665"/>
              <a:chExt cx="5626100" cy="2006601"/>
            </a:xfrm>
          </p:grpSpPr>
          <p:sp>
            <p:nvSpPr>
              <p:cNvPr id="273" name="Трапеция 272" hidden="0"/>
              <p:cNvSpPr/>
              <p:nvPr isPhoto="0" userDrawn="0"/>
            </p:nvSpPr>
            <p:spPr bwMode="auto">
              <a:xfrm rot="10800000">
                <a:off x="4635" y="5290665"/>
                <a:ext cx="5626100" cy="2006600"/>
              </a:xfrm>
              <a:prstGeom prst="trapezoid">
                <a:avLst>
                  <a:gd name="adj" fmla="val 14873"/>
                </a:avLst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4" name="Прямоугольник 273" hidden="0"/>
              <p:cNvSpPr/>
              <p:nvPr isPhoto="0" userDrawn="0"/>
            </p:nvSpPr>
            <p:spPr bwMode="auto">
              <a:xfrm>
                <a:off x="1131362" y="5290665"/>
                <a:ext cx="85546" cy="75517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5" name="Прямоугольник 274" hidden="0"/>
              <p:cNvSpPr/>
              <p:nvPr isPhoto="0" userDrawn="0"/>
            </p:nvSpPr>
            <p:spPr bwMode="auto">
              <a:xfrm>
                <a:off x="4021009" y="6576539"/>
                <a:ext cx="75407" cy="72072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cxnSp>
            <p:nvCxnSpPr>
              <p:cNvPr id="276" name="Прямая соединительная линия 275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61784" y="5559959"/>
                <a:ext cx="5511225" cy="99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76361" y="5801074"/>
                <a:ext cx="5490296" cy="36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27738" y="6045841"/>
                <a:ext cx="5388119" cy="112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 hidden="0"/>
              <p:cNvCxnSpPr>
                <a:cxnSpLocks/>
                <a:stCxn id="273" idx="3"/>
                <a:endCxn id="273" idx="1"/>
              </p:cNvCxnSpPr>
              <p:nvPr isPhoto="0" userDrawn="0"/>
            </p:nvCxnSpPr>
            <p:spPr bwMode="auto">
              <a:xfrm rot="10800000" flipH="1">
                <a:off x="160059" y="6293965"/>
                <a:ext cx="531525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Прямая соединительная линия 279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88200" y="6556911"/>
                <a:ext cx="5256001" cy="16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27369" y="6827758"/>
                <a:ext cx="5169878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74321" y="7070006"/>
                <a:ext cx="5094000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Прямоугольник 228" hidden="0"/>
            <p:cNvSpPr/>
            <p:nvPr isPhoto="0" userDrawn="0"/>
          </p:nvSpPr>
          <p:spPr bwMode="auto">
            <a:xfrm>
              <a:off x="265201" y="5036360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0" name="Прямоугольник 229" hidden="0"/>
            <p:cNvSpPr/>
            <p:nvPr isPhoto="0" userDrawn="0"/>
          </p:nvSpPr>
          <p:spPr bwMode="auto">
            <a:xfrm>
              <a:off x="756878" y="17954589"/>
              <a:ext cx="3355478" cy="154364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1" name="Трапеция 230" hidden="0"/>
            <p:cNvSpPr/>
            <p:nvPr isPhoto="0" userDrawn="0"/>
          </p:nvSpPr>
          <p:spPr bwMode="auto">
            <a:xfrm>
              <a:off x="265202" y="4248425"/>
              <a:ext cx="4334353" cy="518405"/>
            </a:xfrm>
            <a:prstGeom prst="trapezoid">
              <a:avLst>
                <a:gd name="adj" fmla="val 98904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2" name="Прямоугольник 231" hidden="0"/>
            <p:cNvSpPr/>
            <p:nvPr isPhoto="0" userDrawn="0"/>
          </p:nvSpPr>
          <p:spPr bwMode="auto">
            <a:xfrm rot="10800000">
              <a:off x="265201" y="4769478"/>
              <a:ext cx="4334353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3" name="Прямоугольник 232" hidden="0"/>
            <p:cNvSpPr/>
            <p:nvPr isPhoto="0" userDrawn="0"/>
          </p:nvSpPr>
          <p:spPr bwMode="auto">
            <a:xfrm>
              <a:off x="829361" y="2726502"/>
              <a:ext cx="3217928" cy="1567732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4" name="Прямоугольник 233" hidden="0"/>
            <p:cNvSpPr/>
            <p:nvPr isPhoto="0" userDrawn="0"/>
          </p:nvSpPr>
          <p:spPr bwMode="auto">
            <a:xfrm>
              <a:off x="829361" y="0"/>
              <a:ext cx="3217928" cy="3380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35" name="Группа 234" hidden="0"/>
            <p:cNvGrpSpPr/>
            <p:nvPr isPhoto="0" userDrawn="0"/>
          </p:nvGrpSpPr>
          <p:grpSpPr bwMode="auto">
            <a:xfrm>
              <a:off x="3396847" y="456671"/>
              <a:ext cx="332379" cy="594882"/>
              <a:chOff x="3396847" y="456671"/>
              <a:chExt cx="361381" cy="594882"/>
            </a:xfrm>
          </p:grpSpPr>
          <p:sp>
            <p:nvSpPr>
              <p:cNvPr id="271" name="Овал 270" hidden="0"/>
              <p:cNvSpPr/>
              <p:nvPr isPhoto="0" userDrawn="0"/>
            </p:nvSpPr>
            <p:spPr bwMode="auto">
              <a:xfrm rot="10800000">
                <a:off x="3397694" y="45667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2" name="Полилиния 271" hidden="0"/>
              <p:cNvSpPr/>
              <p:nvPr isPhoto="0" userDrawn="0"/>
            </p:nvSpPr>
            <p:spPr bwMode="auto">
              <a:xfrm>
                <a:off x="3396847" y="509105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6" name="Группа 235" hidden="0"/>
            <p:cNvGrpSpPr/>
            <p:nvPr isPhoto="0" userDrawn="0"/>
          </p:nvGrpSpPr>
          <p:grpSpPr bwMode="auto">
            <a:xfrm>
              <a:off x="3405290" y="1255252"/>
              <a:ext cx="332379" cy="594882"/>
              <a:chOff x="3405290" y="1255252"/>
              <a:chExt cx="361381" cy="594882"/>
            </a:xfrm>
          </p:grpSpPr>
          <p:sp>
            <p:nvSpPr>
              <p:cNvPr id="269" name="Овал 268" hidden="0"/>
              <p:cNvSpPr/>
              <p:nvPr isPhoto="0" userDrawn="0"/>
            </p:nvSpPr>
            <p:spPr bwMode="auto">
              <a:xfrm rot="10800000">
                <a:off x="3406137" y="1255252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0" name="Полилиния 269" hidden="0"/>
              <p:cNvSpPr/>
              <p:nvPr isPhoto="0" userDrawn="0"/>
            </p:nvSpPr>
            <p:spPr bwMode="auto">
              <a:xfrm>
                <a:off x="3405290" y="130768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7" name="Группа 236" hidden="0"/>
            <p:cNvGrpSpPr/>
            <p:nvPr isPhoto="0" userDrawn="0"/>
          </p:nvGrpSpPr>
          <p:grpSpPr bwMode="auto">
            <a:xfrm>
              <a:off x="3399370" y="2039455"/>
              <a:ext cx="332379" cy="594882"/>
              <a:chOff x="3399370" y="2039455"/>
              <a:chExt cx="361381" cy="594882"/>
            </a:xfrm>
          </p:grpSpPr>
          <p:sp>
            <p:nvSpPr>
              <p:cNvPr id="267" name="Овал 266" hidden="0"/>
              <p:cNvSpPr/>
              <p:nvPr isPhoto="0" userDrawn="0"/>
            </p:nvSpPr>
            <p:spPr bwMode="auto">
              <a:xfrm rot="10800000">
                <a:off x="3400217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8" name="Полилиния 267" hidden="0"/>
              <p:cNvSpPr/>
              <p:nvPr isPhoto="0" userDrawn="0"/>
            </p:nvSpPr>
            <p:spPr bwMode="auto">
              <a:xfrm>
                <a:off x="3399370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8" name="Группа 237" hidden="0"/>
            <p:cNvGrpSpPr/>
            <p:nvPr isPhoto="0" userDrawn="0"/>
          </p:nvGrpSpPr>
          <p:grpSpPr bwMode="auto">
            <a:xfrm rot="10800000">
              <a:off x="1201059" y="463136"/>
              <a:ext cx="332379" cy="594882"/>
              <a:chOff x="1201059" y="463136"/>
              <a:chExt cx="361381" cy="594882"/>
            </a:xfrm>
          </p:grpSpPr>
          <p:sp>
            <p:nvSpPr>
              <p:cNvPr id="265" name="Овал 264" hidden="0"/>
              <p:cNvSpPr/>
              <p:nvPr isPhoto="0" userDrawn="0"/>
            </p:nvSpPr>
            <p:spPr bwMode="auto">
              <a:xfrm rot="10800000">
                <a:off x="1201906" y="463136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6" name="Полилиния 265" hidden="0"/>
              <p:cNvSpPr/>
              <p:nvPr isPhoto="0" userDrawn="0"/>
            </p:nvSpPr>
            <p:spPr bwMode="auto">
              <a:xfrm>
                <a:off x="1201059" y="515570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9" name="Группа 238" hidden="0"/>
            <p:cNvGrpSpPr/>
            <p:nvPr isPhoto="0" userDrawn="0"/>
          </p:nvGrpSpPr>
          <p:grpSpPr bwMode="auto">
            <a:xfrm rot="10800000">
              <a:off x="1209501" y="1242667"/>
              <a:ext cx="332379" cy="594882"/>
              <a:chOff x="1209501" y="1242667"/>
              <a:chExt cx="361381" cy="594882"/>
            </a:xfrm>
          </p:grpSpPr>
          <p:sp>
            <p:nvSpPr>
              <p:cNvPr id="263" name="Овал 262" hidden="0"/>
              <p:cNvSpPr/>
              <p:nvPr isPhoto="0" userDrawn="0"/>
            </p:nvSpPr>
            <p:spPr bwMode="auto">
              <a:xfrm rot="10800000">
                <a:off x="1210348" y="1242667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4" name="Полилиния 263" hidden="0"/>
              <p:cNvSpPr/>
              <p:nvPr isPhoto="0" userDrawn="0"/>
            </p:nvSpPr>
            <p:spPr bwMode="auto">
              <a:xfrm>
                <a:off x="1209501" y="1295101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0" name="Группа 239" hidden="0"/>
            <p:cNvGrpSpPr/>
            <p:nvPr isPhoto="0" userDrawn="0"/>
          </p:nvGrpSpPr>
          <p:grpSpPr bwMode="auto">
            <a:xfrm rot="10800000">
              <a:off x="1197118" y="2039455"/>
              <a:ext cx="332379" cy="594882"/>
              <a:chOff x="1197118" y="2039455"/>
              <a:chExt cx="361381" cy="594882"/>
            </a:xfrm>
          </p:grpSpPr>
          <p:sp>
            <p:nvSpPr>
              <p:cNvPr id="261" name="Овал 260" hidden="0"/>
              <p:cNvSpPr/>
              <p:nvPr isPhoto="0" userDrawn="0"/>
            </p:nvSpPr>
            <p:spPr bwMode="auto">
              <a:xfrm rot="10800000">
                <a:off x="1197965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2" name="Полилиния 261" hidden="0"/>
              <p:cNvSpPr/>
              <p:nvPr isPhoto="0" userDrawn="0"/>
            </p:nvSpPr>
            <p:spPr bwMode="auto">
              <a:xfrm>
                <a:off x="1197118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1" name="Овал 240" hidden="0"/>
            <p:cNvSpPr/>
            <p:nvPr isPhoto="0" userDrawn="0"/>
          </p:nvSpPr>
          <p:spPr bwMode="auto">
            <a:xfrm rot="10800000">
              <a:off x="2091879" y="7055434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42" name="Группа 241" hidden="0"/>
            <p:cNvGrpSpPr/>
            <p:nvPr isPhoto="0" userDrawn="0"/>
          </p:nvGrpSpPr>
          <p:grpSpPr bwMode="auto">
            <a:xfrm>
              <a:off x="4088466" y="7041495"/>
              <a:ext cx="416563" cy="697060"/>
              <a:chOff x="4088466" y="7041495"/>
              <a:chExt cx="361381" cy="594882"/>
            </a:xfrm>
          </p:grpSpPr>
          <p:sp>
            <p:nvSpPr>
              <p:cNvPr id="259" name="Овал 258" hidden="0"/>
              <p:cNvSpPr/>
              <p:nvPr isPhoto="0" userDrawn="0"/>
            </p:nvSpPr>
            <p:spPr bwMode="auto">
              <a:xfrm rot="10800000">
                <a:off x="4089313" y="704149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0" name="Полилиния 259" hidden="0"/>
              <p:cNvSpPr/>
              <p:nvPr isPhoto="0" userDrawn="0"/>
            </p:nvSpPr>
            <p:spPr bwMode="auto">
              <a:xfrm>
                <a:off x="4088466" y="709392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3" name="Группа 242" hidden="0"/>
            <p:cNvGrpSpPr/>
            <p:nvPr isPhoto="0" userDrawn="0"/>
          </p:nvGrpSpPr>
          <p:grpSpPr bwMode="auto">
            <a:xfrm rot="10800000">
              <a:off x="347351" y="7059599"/>
              <a:ext cx="450247" cy="726647"/>
              <a:chOff x="347351" y="7059599"/>
              <a:chExt cx="361381" cy="594882"/>
            </a:xfrm>
          </p:grpSpPr>
          <p:sp>
            <p:nvSpPr>
              <p:cNvPr id="257" name="Овал 256" hidden="0"/>
              <p:cNvSpPr/>
              <p:nvPr isPhoto="0" userDrawn="0"/>
            </p:nvSpPr>
            <p:spPr bwMode="auto">
              <a:xfrm rot="10800000">
                <a:off x="348198" y="705959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8" name="Полилиния 257" hidden="0"/>
              <p:cNvSpPr/>
              <p:nvPr isPhoto="0" userDrawn="0"/>
            </p:nvSpPr>
            <p:spPr bwMode="auto">
              <a:xfrm>
                <a:off x="347351" y="711203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4" name="Овал 243" hidden="0"/>
            <p:cNvSpPr/>
            <p:nvPr isPhoto="0" userDrawn="0"/>
          </p:nvSpPr>
          <p:spPr bwMode="auto">
            <a:xfrm rot="10800000">
              <a:off x="2095169" y="11568931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45" name="Группа 244" hidden="0"/>
            <p:cNvGrpSpPr/>
            <p:nvPr isPhoto="0" userDrawn="0"/>
          </p:nvGrpSpPr>
          <p:grpSpPr bwMode="auto">
            <a:xfrm>
              <a:off x="4028667" y="11554989"/>
              <a:ext cx="479635" cy="3610589"/>
              <a:chOff x="4028676" y="11554989"/>
              <a:chExt cx="416099" cy="3081334"/>
            </a:xfrm>
          </p:grpSpPr>
          <p:sp>
            <p:nvSpPr>
              <p:cNvPr id="253" name="Овал 252" hidden="0"/>
              <p:cNvSpPr/>
              <p:nvPr isPhoto="0" userDrawn="0"/>
            </p:nvSpPr>
            <p:spPr bwMode="auto">
              <a:xfrm rot="10800000">
                <a:off x="4084241" y="1155498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4" name="Полилиния 253" hidden="0"/>
              <p:cNvSpPr/>
              <p:nvPr isPhoto="0" userDrawn="0"/>
            </p:nvSpPr>
            <p:spPr bwMode="auto">
              <a:xfrm>
                <a:off x="4083394" y="1160742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5" name="Овал 254" hidden="0"/>
              <p:cNvSpPr/>
              <p:nvPr isPhoto="0" userDrawn="0"/>
            </p:nvSpPr>
            <p:spPr bwMode="auto">
              <a:xfrm rot="10800000">
                <a:off x="4029524" y="1404144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6" name="Полилиния 255" hidden="0"/>
              <p:cNvSpPr/>
              <p:nvPr isPhoto="0" userDrawn="0"/>
            </p:nvSpPr>
            <p:spPr bwMode="auto">
              <a:xfrm>
                <a:off x="4028676" y="1409387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6" name="Группа 245" hidden="0"/>
            <p:cNvGrpSpPr/>
            <p:nvPr isPhoto="0" userDrawn="0"/>
          </p:nvGrpSpPr>
          <p:grpSpPr bwMode="auto">
            <a:xfrm rot="10800000">
              <a:off x="350696" y="11573094"/>
              <a:ext cx="513318" cy="3606559"/>
              <a:chOff x="350693" y="11573094"/>
              <a:chExt cx="412005" cy="2952571"/>
            </a:xfrm>
          </p:grpSpPr>
          <p:sp>
            <p:nvSpPr>
              <p:cNvPr id="249" name="Овал 248" hidden="0"/>
              <p:cNvSpPr/>
              <p:nvPr isPhoto="0" userDrawn="0"/>
            </p:nvSpPr>
            <p:spPr bwMode="auto">
              <a:xfrm rot="10800000">
                <a:off x="402164" y="13930783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0" name="Полилиния 249" hidden="0"/>
              <p:cNvSpPr/>
              <p:nvPr isPhoto="0" userDrawn="0"/>
            </p:nvSpPr>
            <p:spPr bwMode="auto">
              <a:xfrm>
                <a:off x="401317" y="13983217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1" name="Овал 250" hidden="0"/>
              <p:cNvSpPr/>
              <p:nvPr isPhoto="0" userDrawn="0"/>
            </p:nvSpPr>
            <p:spPr bwMode="auto">
              <a:xfrm rot="10800000">
                <a:off x="351540" y="11573094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2" name="Полилиния 251" hidden="0"/>
              <p:cNvSpPr/>
              <p:nvPr isPhoto="0" userDrawn="0"/>
            </p:nvSpPr>
            <p:spPr bwMode="auto">
              <a:xfrm>
                <a:off x="350693" y="11625528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7" name="Овал 246" hidden="0"/>
            <p:cNvSpPr/>
            <p:nvPr isPhoto="0" userDrawn="0"/>
          </p:nvSpPr>
          <p:spPr bwMode="auto">
            <a:xfrm rot="10800000">
              <a:off x="2082555" y="14448843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48" name="Прямоугольник с двумя усеченными соседними углами 247" hidden="0"/>
            <p:cNvSpPr/>
            <p:nvPr isPhoto="0" userDrawn="0"/>
          </p:nvSpPr>
          <p:spPr bwMode="auto">
            <a:xfrm rot="10800000">
              <a:off x="479351" y="15524612"/>
              <a:ext cx="3910519" cy="2427212"/>
            </a:xfrm>
            <a:prstGeom prst="snip2SameRect">
              <a:avLst>
                <a:gd name="adj1" fmla="val 10229"/>
                <a:gd name="adj2" fmla="val 0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284" name="Равнобедренный треугольник 283" hidden="0"/>
          <p:cNvSpPr/>
          <p:nvPr isPhoto="0" userDrawn="0"/>
        </p:nvSpPr>
        <p:spPr bwMode="auto">
          <a:xfrm rot="5400000">
            <a:off x="6357600" y="195247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5" name="Равнобедренный треугольник 284" hidden="0"/>
          <p:cNvSpPr/>
          <p:nvPr isPhoto="0" userDrawn="0"/>
        </p:nvSpPr>
        <p:spPr bwMode="auto">
          <a:xfrm rot="5400000">
            <a:off x="6353247" y="168074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6" name="Равнобедренный треугольник 285" hidden="0"/>
          <p:cNvSpPr/>
          <p:nvPr isPhoto="0" userDrawn="0"/>
        </p:nvSpPr>
        <p:spPr bwMode="auto">
          <a:xfrm rot="16199999">
            <a:off x="5775648" y="168259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7" name="Равнобедренный треугольник 286" hidden="0"/>
          <p:cNvSpPr/>
          <p:nvPr isPhoto="0" userDrawn="0"/>
        </p:nvSpPr>
        <p:spPr bwMode="auto">
          <a:xfrm rot="16199999">
            <a:off x="5778092" y="195247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8" name="Полилиния 287" hidden="0"/>
          <p:cNvSpPr/>
          <p:nvPr isPhoto="0" userDrawn="0"/>
        </p:nvSpPr>
        <p:spPr bwMode="auto">
          <a:xfrm>
            <a:off x="6225892" y="1788228"/>
            <a:ext cx="359613" cy="282909"/>
          </a:xfrm>
          <a:custGeom>
            <a:avLst/>
            <a:gdLst>
              <a:gd name="connsiteX0" fmla="*/ 433694 w 433694"/>
              <a:gd name="connsiteY0" fmla="*/ 533400 h 544911"/>
              <a:gd name="connsiteX1" fmla="*/ 109844 w 433694"/>
              <a:gd name="connsiteY1" fmla="*/ 520700 h 544911"/>
              <a:gd name="connsiteX2" fmla="*/ 14594 w 433694"/>
              <a:gd name="connsiteY2" fmla="*/ 317500 h 544911"/>
              <a:gd name="connsiteX3" fmla="*/ 1894 w 433694"/>
              <a:gd name="connsiteY3" fmla="*/ 0 h 5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94" h="544911" fill="norm" stroke="1" extrusionOk="0">
                <a:moveTo>
                  <a:pt x="433694" y="533400"/>
                </a:moveTo>
                <a:cubicBezTo>
                  <a:pt x="306694" y="545041"/>
                  <a:pt x="179694" y="556683"/>
                  <a:pt x="109844" y="520700"/>
                </a:cubicBezTo>
                <a:cubicBezTo>
                  <a:pt x="39994" y="484717"/>
                  <a:pt x="32586" y="404283"/>
                  <a:pt x="14594" y="317500"/>
                </a:cubicBezTo>
                <a:cubicBezTo>
                  <a:pt x="-3398" y="230717"/>
                  <a:pt x="-752" y="115358"/>
                  <a:pt x="1894" y="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9" name="Полилиния 288" hidden="0"/>
          <p:cNvSpPr/>
          <p:nvPr isPhoto="0" userDrawn="0"/>
        </p:nvSpPr>
        <p:spPr bwMode="auto">
          <a:xfrm>
            <a:off x="6212408" y="1527164"/>
            <a:ext cx="359613" cy="282909"/>
          </a:xfrm>
          <a:custGeom>
            <a:avLst/>
            <a:gdLst>
              <a:gd name="connsiteX0" fmla="*/ 433694 w 433694"/>
              <a:gd name="connsiteY0" fmla="*/ 533400 h 544911"/>
              <a:gd name="connsiteX1" fmla="*/ 109844 w 433694"/>
              <a:gd name="connsiteY1" fmla="*/ 520700 h 544911"/>
              <a:gd name="connsiteX2" fmla="*/ 14594 w 433694"/>
              <a:gd name="connsiteY2" fmla="*/ 317500 h 544911"/>
              <a:gd name="connsiteX3" fmla="*/ 1894 w 433694"/>
              <a:gd name="connsiteY3" fmla="*/ 0 h 5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94" h="544911" fill="norm" stroke="1" extrusionOk="0">
                <a:moveTo>
                  <a:pt x="433694" y="533400"/>
                </a:moveTo>
                <a:cubicBezTo>
                  <a:pt x="306694" y="545041"/>
                  <a:pt x="179694" y="556683"/>
                  <a:pt x="109844" y="520700"/>
                </a:cubicBezTo>
                <a:cubicBezTo>
                  <a:pt x="39994" y="484717"/>
                  <a:pt x="32586" y="404283"/>
                  <a:pt x="14594" y="317500"/>
                </a:cubicBezTo>
                <a:cubicBezTo>
                  <a:pt x="-3398" y="230717"/>
                  <a:pt x="-752" y="115358"/>
                  <a:pt x="1894" y="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90" name="Полилиния 289" hidden="0"/>
          <p:cNvSpPr/>
          <p:nvPr isPhoto="0" userDrawn="0"/>
        </p:nvSpPr>
        <p:spPr bwMode="auto">
          <a:xfrm flipH="1">
            <a:off x="5713979" y="1518344"/>
            <a:ext cx="317944" cy="282909"/>
          </a:xfrm>
          <a:custGeom>
            <a:avLst/>
            <a:gdLst>
              <a:gd name="connsiteX0" fmla="*/ 433694 w 433694"/>
              <a:gd name="connsiteY0" fmla="*/ 533400 h 544911"/>
              <a:gd name="connsiteX1" fmla="*/ 109844 w 433694"/>
              <a:gd name="connsiteY1" fmla="*/ 520700 h 544911"/>
              <a:gd name="connsiteX2" fmla="*/ 14594 w 433694"/>
              <a:gd name="connsiteY2" fmla="*/ 317500 h 544911"/>
              <a:gd name="connsiteX3" fmla="*/ 1894 w 433694"/>
              <a:gd name="connsiteY3" fmla="*/ 0 h 5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94" h="544911" fill="norm" stroke="1" extrusionOk="0">
                <a:moveTo>
                  <a:pt x="433694" y="533400"/>
                </a:moveTo>
                <a:cubicBezTo>
                  <a:pt x="306694" y="545041"/>
                  <a:pt x="179694" y="556683"/>
                  <a:pt x="109844" y="520700"/>
                </a:cubicBezTo>
                <a:cubicBezTo>
                  <a:pt x="39994" y="484717"/>
                  <a:pt x="32586" y="404283"/>
                  <a:pt x="14594" y="317500"/>
                </a:cubicBezTo>
                <a:cubicBezTo>
                  <a:pt x="-3398" y="230717"/>
                  <a:pt x="-752" y="115358"/>
                  <a:pt x="1894" y="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91" name="Полилиния 290" hidden="0"/>
          <p:cNvSpPr/>
          <p:nvPr isPhoto="0" userDrawn="0"/>
        </p:nvSpPr>
        <p:spPr bwMode="auto">
          <a:xfrm flipH="1">
            <a:off x="5715593" y="1775913"/>
            <a:ext cx="317944" cy="282909"/>
          </a:xfrm>
          <a:custGeom>
            <a:avLst/>
            <a:gdLst>
              <a:gd name="connsiteX0" fmla="*/ 433694 w 433694"/>
              <a:gd name="connsiteY0" fmla="*/ 533400 h 544911"/>
              <a:gd name="connsiteX1" fmla="*/ 109844 w 433694"/>
              <a:gd name="connsiteY1" fmla="*/ 520700 h 544911"/>
              <a:gd name="connsiteX2" fmla="*/ 14594 w 433694"/>
              <a:gd name="connsiteY2" fmla="*/ 317500 h 544911"/>
              <a:gd name="connsiteX3" fmla="*/ 1894 w 433694"/>
              <a:gd name="connsiteY3" fmla="*/ 0 h 5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694" h="544911" fill="norm" stroke="1" extrusionOk="0">
                <a:moveTo>
                  <a:pt x="433694" y="533400"/>
                </a:moveTo>
                <a:cubicBezTo>
                  <a:pt x="306694" y="545041"/>
                  <a:pt x="179694" y="556683"/>
                  <a:pt x="109844" y="520700"/>
                </a:cubicBezTo>
                <a:cubicBezTo>
                  <a:pt x="39994" y="484717"/>
                  <a:pt x="32586" y="404283"/>
                  <a:pt x="14594" y="317500"/>
                </a:cubicBezTo>
                <a:cubicBezTo>
                  <a:pt x="-3398" y="230717"/>
                  <a:pt x="-752" y="115358"/>
                  <a:pt x="1894" y="0"/>
                </a:cubicBezTo>
              </a:path>
            </a:pathLst>
          </a:custGeom>
          <a:noFill/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92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31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293" name="TextBox 292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ВОДОИЗОЛЯЦИОННЫХ РАБОТ НА СКВАЖИНЕ №1 (НОМЕР УСЛ.) ПРИБРЕЖНОГО  НГКМ 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 hidden="0"/>
          <p:cNvSpPr/>
          <p:nvPr isPhoto="0" userDrawn="0"/>
        </p:nvSpPr>
        <p:spPr bwMode="auto">
          <a:xfrm>
            <a:off x="1123487" y="5955093"/>
            <a:ext cx="1789107" cy="223067"/>
          </a:xfrm>
          <a:prstGeom prst="rect">
            <a:avLst/>
          </a:prstGeom>
          <a:gradFill>
            <a:gsLst>
              <a:gs pos="0">
                <a:srgbClr val="0099FF"/>
              </a:gs>
              <a:gs pos="41000">
                <a:srgbClr val="007CF0"/>
              </a:gs>
              <a:gs pos="56000">
                <a:srgbClr val="0007B4"/>
              </a:gs>
              <a:gs pos="98000">
                <a:srgbClr val="0000B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7114726" y="2130754"/>
            <a:ext cx="4948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1600">
              <a:solidFill>
                <a:srgbClr val="096D63"/>
              </a:solidFill>
              <a:latin typeface="Segoe UI"/>
              <a:cs typeface="Segoe UI"/>
            </a:endParaRPr>
          </a:p>
        </p:txBody>
      </p:sp>
      <p:sp>
        <p:nvSpPr>
          <p:cNvPr id="3" name="TextBox 2" hidden="0"/>
          <p:cNvSpPr txBox="1"/>
          <p:nvPr isPhoto="0" userDrawn="0"/>
        </p:nvSpPr>
        <p:spPr bwMode="auto">
          <a:xfrm>
            <a:off x="7179827" y="3458107"/>
            <a:ext cx="4750099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1600" b="1">
              <a:solidFill>
                <a:srgbClr val="096D63"/>
              </a:solidFill>
              <a:latin typeface="Segoe UI"/>
              <a:cs typeface="Segoe UI"/>
            </a:endParaRPr>
          </a:p>
          <a:p>
            <a:pPr>
              <a:defRPr/>
            </a:pPr>
            <a:endParaRPr lang="en-US" sz="1600" b="1">
              <a:solidFill>
                <a:srgbClr val="096D63"/>
              </a:solidFill>
              <a:latin typeface="Segoe UI"/>
              <a:cs typeface="Segoe UI"/>
            </a:endParaRPr>
          </a:p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Водоизоляционные работы были проведены в следующей последовательности</a:t>
            </a:r>
            <a:r>
              <a:rPr lang="en-US" sz="1350" b="1">
                <a:latin typeface="Segoe UI"/>
                <a:cs typeface="Segoe UI"/>
              </a:rPr>
              <a:t>:</a:t>
            </a:r>
            <a:endParaRPr lang="ru-RU" sz="1350">
              <a:latin typeface="Segoe UI"/>
              <a:cs typeface="Segoe UI"/>
            </a:endParaRPr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Спуск</a:t>
            </a:r>
            <a:r>
              <a:rPr lang="en-US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и </a:t>
            </a:r>
            <a:r>
              <a:rPr lang="ru-RU" sz="1350">
                <a:latin typeface="Segoe UI"/>
                <a:cs typeface="Segoe UI"/>
              </a:rPr>
              <a:t>запакеровка</a:t>
            </a:r>
            <a:r>
              <a:rPr lang="ru-RU" sz="1350">
                <a:latin typeface="Segoe UI"/>
                <a:cs typeface="Segoe UI"/>
              </a:rPr>
              <a:t> надувного </a:t>
            </a:r>
            <a:r>
              <a:rPr lang="ru-RU" sz="1350">
                <a:latin typeface="Segoe UI"/>
                <a:cs typeface="Segoe UI"/>
              </a:rPr>
              <a:t>пакера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en-US" sz="1350">
                <a:latin typeface="Segoe UI"/>
                <a:cs typeface="Segoe UI"/>
              </a:rPr>
              <a:t>RCP</a:t>
            </a:r>
            <a:r>
              <a:rPr lang="ru-RU" sz="1350">
                <a:latin typeface="Segoe UI"/>
                <a:cs typeface="Segoe UI"/>
              </a:rPr>
              <a:t> на глубину 845м</a:t>
            </a:r>
            <a:endParaRPr/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эмульсии «</a:t>
            </a:r>
            <a:r>
              <a:rPr lang="ru-RU" sz="1350">
                <a:latin typeface="Segoe UI"/>
                <a:cs typeface="Segoe UI"/>
              </a:rPr>
              <a:t>Эксимол</a:t>
            </a:r>
            <a:r>
              <a:rPr lang="ru-RU" sz="1350">
                <a:latin typeface="Segoe UI"/>
                <a:cs typeface="Segoe UI"/>
              </a:rPr>
              <a:t>» в объеме 20м3 для оттеснения воды</a:t>
            </a:r>
            <a:endParaRPr/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СИМ «Силон </a:t>
            </a:r>
            <a:r>
              <a:rPr lang="ru-RU" sz="1350">
                <a:latin typeface="Segoe UI"/>
                <a:cs typeface="Segoe UI"/>
              </a:rPr>
              <a:t>Велл</a:t>
            </a:r>
            <a:r>
              <a:rPr lang="ru-RU" sz="1350">
                <a:latin typeface="Segoe UI"/>
                <a:cs typeface="Segoe UI"/>
              </a:rPr>
              <a:t>» в объеме 10 м3 для создания водоизоляционного экрана</a:t>
            </a:r>
            <a:endParaRPr/>
          </a:p>
          <a:p>
            <a:pPr marL="176209" indent="-176209">
              <a:buFontTx/>
              <a:buAutoNum type="arabicPeriod"/>
              <a:defRPr/>
            </a:pPr>
            <a:r>
              <a:rPr lang="ru-RU" sz="1350">
                <a:latin typeface="Segoe UI"/>
                <a:cs typeface="Segoe UI"/>
              </a:rPr>
              <a:t>Закачка кремнийорганического состава «Пласт-СТ» для </a:t>
            </a:r>
            <a:r>
              <a:rPr lang="ru-RU" sz="1350">
                <a:latin typeface="Segoe UI"/>
                <a:cs typeface="Segoe UI"/>
              </a:rPr>
              <a:t>докрепления</a:t>
            </a: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Итог</a:t>
            </a:r>
            <a:r>
              <a:rPr lang="en-US" sz="1350" b="1">
                <a:latin typeface="Segoe UI"/>
                <a:cs typeface="Segoe UI"/>
              </a:rPr>
              <a:t>:</a:t>
            </a:r>
            <a:r>
              <a:rPr lang="ru-RU" sz="1350" b="1">
                <a:latin typeface="Segoe UI"/>
                <a:cs typeface="Segoe UI"/>
              </a:rPr>
              <a:t> снижена общая </a:t>
            </a:r>
            <a:r>
              <a:rPr lang="ru-RU" sz="1350" b="1">
                <a:latin typeface="Segoe UI"/>
                <a:cs typeface="Segoe UI"/>
              </a:rPr>
              <a:t>обводненность</a:t>
            </a:r>
            <a:r>
              <a:rPr lang="ru-RU" sz="1350" b="1">
                <a:latin typeface="Segoe UI"/>
                <a:cs typeface="Segoe UI"/>
              </a:rPr>
              <a:t> продукции</a:t>
            </a:r>
            <a:r>
              <a:rPr lang="en-US" sz="1350" b="1">
                <a:latin typeface="Segoe UI"/>
                <a:cs typeface="Segoe UI"/>
              </a:rPr>
              <a:t> </a:t>
            </a:r>
            <a:r>
              <a:rPr lang="ru-RU" sz="1350" b="1">
                <a:latin typeface="Segoe UI"/>
                <a:cs typeface="Segoe UI"/>
              </a:rPr>
              <a:t>на 8% </a:t>
            </a:r>
            <a:r>
              <a:rPr lang="en-US" sz="1350" b="1">
                <a:latin typeface="Segoe UI"/>
                <a:cs typeface="Segoe UI"/>
              </a:rPr>
              <a:t>,</a:t>
            </a:r>
            <a:r>
              <a:rPr lang="ru-RU" sz="1350" b="1">
                <a:latin typeface="Segoe UI"/>
                <a:cs typeface="Segoe UI"/>
              </a:rPr>
              <a:t> получено увеличение дебита газа</a:t>
            </a:r>
            <a:endParaRPr/>
          </a:p>
        </p:txBody>
      </p:sp>
      <p:grpSp>
        <p:nvGrpSpPr>
          <p:cNvPr id="2" name="Группа 1" hidden="0"/>
          <p:cNvGrpSpPr/>
          <p:nvPr isPhoto="0" userDrawn="0"/>
        </p:nvGrpSpPr>
        <p:grpSpPr bwMode="auto">
          <a:xfrm>
            <a:off x="1108669" y="1748565"/>
            <a:ext cx="1797180" cy="4986305"/>
            <a:chOff x="1118323" y="1665704"/>
            <a:chExt cx="1797180" cy="4986305"/>
          </a:xfrm>
        </p:grpSpPr>
        <p:sp>
          <p:nvSpPr>
            <p:cNvPr id="8" name="Прямоугольник 7" hidden="0"/>
            <p:cNvSpPr/>
            <p:nvPr isPhoto="0" userDrawn="0"/>
          </p:nvSpPr>
          <p:spPr bwMode="auto">
            <a:xfrm>
              <a:off x="1126397" y="1665704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47" name="Прямоугольник 46" hidden="0"/>
            <p:cNvSpPr/>
            <p:nvPr isPhoto="0" userDrawn="0"/>
          </p:nvSpPr>
          <p:spPr bwMode="auto">
            <a:xfrm>
              <a:off x="1118323" y="2692970"/>
              <a:ext cx="1789106" cy="294425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3" name="Прямоугольник 12" hidden="0"/>
            <p:cNvSpPr/>
            <p:nvPr isPhoto="0" userDrawn="0"/>
          </p:nvSpPr>
          <p:spPr bwMode="auto">
            <a:xfrm>
              <a:off x="1136788" y="5637406"/>
              <a:ext cx="1767872" cy="989348"/>
            </a:xfrm>
            <a:prstGeom prst="rect">
              <a:avLst/>
            </a:prstGeom>
            <a:gradFill>
              <a:gsLst>
                <a:gs pos="0">
                  <a:srgbClr val="0099FF"/>
                </a:gs>
                <a:gs pos="41000">
                  <a:srgbClr val="007CF0"/>
                </a:gs>
                <a:gs pos="56000">
                  <a:schemeClr val="accent2">
                    <a:lumMod val="20000"/>
                    <a:lumOff val="80000"/>
                  </a:schemeClr>
                </a:gs>
                <a:gs pos="98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4" name="Полилиния 13" hidden="0"/>
            <p:cNvSpPr/>
            <p:nvPr isPhoto="0" userDrawn="0"/>
          </p:nvSpPr>
          <p:spPr bwMode="auto">
            <a:xfrm>
              <a:off x="1707287" y="1681616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graphicFrame>
        <p:nvGraphicFramePr>
          <p:cNvPr id="35" name="Таблица 34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7488184" y="1899683"/>
          <a:ext cx="4066507" cy="2038206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2506923"/>
                <a:gridCol w="1559584"/>
              </a:tblGrid>
              <a:tr h="265609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Рпл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4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,8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МПа</a:t>
                      </a:r>
                      <a:endParaRPr lang="ru-RU" sz="1300" b="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65609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Текущий забой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864</a:t>
                      </a:r>
                      <a:r>
                        <a:rPr lang="en-US" sz="1300">
                          <a:latin typeface="Segoe UI"/>
                          <a:cs typeface="Segoe UI"/>
                        </a:rPr>
                        <a:t> </a:t>
                      </a:r>
                      <a:r>
                        <a:rPr lang="ru-RU" sz="1300">
                          <a:latin typeface="Segoe UI"/>
                          <a:cs typeface="Segoe UI"/>
                        </a:rPr>
                        <a:t>м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265609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300">
                          <a:latin typeface="Segoe UI"/>
                          <a:ea typeface="Calibri"/>
                          <a:cs typeface="Segoe UI"/>
                        </a:rPr>
                        <a:t>T</a:t>
                      </a:r>
                      <a:r>
                        <a:rPr lang="ru-RU" sz="1300">
                          <a:latin typeface="Segoe UI"/>
                          <a:ea typeface="Calibri"/>
                          <a:cs typeface="Segoe UI"/>
                        </a:rPr>
                        <a:t>пл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19</a:t>
                      </a:r>
                      <a:r>
                        <a:rPr lang="en-US" sz="1300">
                          <a:latin typeface="Segoe UI"/>
                          <a:ea typeface="Arial"/>
                          <a:cs typeface="Segoe UI"/>
                        </a:rPr>
                        <a:t>°</a:t>
                      </a: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С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467360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ea typeface="Calibri"/>
                          <a:cs typeface="Segoe UI"/>
                        </a:rPr>
                        <a:t>Текущий </a:t>
                      </a:r>
                      <a:r>
                        <a:rPr lang="ru-RU" sz="1300">
                          <a:latin typeface="Segoe UI"/>
                          <a:ea typeface="Calibri"/>
                          <a:cs typeface="Segoe UI"/>
                        </a:rPr>
                        <a:t>ГВК </a:t>
                      </a:r>
                      <a:endParaRPr/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cs typeface="Segoe UI"/>
                        </a:rPr>
                        <a:t>852 м 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  <a:tr h="774019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 </a:t>
                      </a: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marR="0" indent="0" algn="r" defTabSz="685715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832-841 м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848-854 </a:t>
                      </a:r>
                      <a:r>
                        <a:rPr lang="ru-RU" sz="1300">
                          <a:latin typeface="Segoe UI"/>
                          <a:ea typeface="Arial"/>
                          <a:cs typeface="Segoe UI"/>
                        </a:rPr>
                        <a:t>м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3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6" name="Равнобедренный треугольник 35" hidden="0"/>
          <p:cNvSpPr/>
          <p:nvPr isPhoto="0" userDrawn="0"/>
        </p:nvSpPr>
        <p:spPr bwMode="auto">
          <a:xfrm rot="5400000" flipV="1">
            <a:off x="1550634" y="2790862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37" name="Равнобедренный треугольник 36" hidden="0"/>
          <p:cNvSpPr/>
          <p:nvPr isPhoto="0" userDrawn="0"/>
        </p:nvSpPr>
        <p:spPr bwMode="auto">
          <a:xfrm rot="5400000" flipV="1">
            <a:off x="1571221" y="3001206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38" name="Равнобедренный треугольник 37" hidden="0"/>
          <p:cNvSpPr/>
          <p:nvPr isPhoto="0" userDrawn="0"/>
        </p:nvSpPr>
        <p:spPr bwMode="auto">
          <a:xfrm rot="5400000" flipV="1">
            <a:off x="1561358" y="3185494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0" name="Равнобедренный треугольник 39" hidden="0"/>
          <p:cNvSpPr/>
          <p:nvPr isPhoto="0" userDrawn="0"/>
        </p:nvSpPr>
        <p:spPr bwMode="auto">
          <a:xfrm rot="5400000">
            <a:off x="2350524" y="279782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1" name="Равнобедренный треугольник 40" hidden="0"/>
          <p:cNvSpPr/>
          <p:nvPr isPhoto="0" userDrawn="0"/>
        </p:nvSpPr>
        <p:spPr bwMode="auto">
          <a:xfrm rot="5400000">
            <a:off x="2349093" y="301002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2" name="Равнобедренный треугольник 41" hidden="0"/>
          <p:cNvSpPr/>
          <p:nvPr isPhoto="0" userDrawn="0"/>
        </p:nvSpPr>
        <p:spPr bwMode="auto">
          <a:xfrm rot="5400000">
            <a:off x="2359183" y="3194451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3" name="Равнобедренный треугольник 42" hidden="0"/>
          <p:cNvSpPr/>
          <p:nvPr isPhoto="0" userDrawn="0"/>
        </p:nvSpPr>
        <p:spPr bwMode="auto">
          <a:xfrm rot="5400000">
            <a:off x="2338792" y="341449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4" name="Равнобедренный треугольник 43" hidden="0"/>
          <p:cNvSpPr/>
          <p:nvPr isPhoto="0" userDrawn="0"/>
        </p:nvSpPr>
        <p:spPr bwMode="auto">
          <a:xfrm rot="5400000" flipV="1">
            <a:off x="1547502" y="338985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8" name="Равнобедренный треугольник 47" hidden="0"/>
          <p:cNvSpPr/>
          <p:nvPr isPhoto="0" userDrawn="0"/>
        </p:nvSpPr>
        <p:spPr bwMode="auto">
          <a:xfrm rot="5400000" flipV="1">
            <a:off x="1560830" y="5737751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" name="Равнобедренный треугольник 52" hidden="0"/>
          <p:cNvSpPr/>
          <p:nvPr isPhoto="0" userDrawn="0"/>
        </p:nvSpPr>
        <p:spPr bwMode="auto">
          <a:xfrm rot="5400000">
            <a:off x="2335217" y="573348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4" name="Равнобедренный треугольник 53" hidden="0"/>
          <p:cNvSpPr/>
          <p:nvPr isPhoto="0" userDrawn="0"/>
        </p:nvSpPr>
        <p:spPr bwMode="auto">
          <a:xfrm rot="5400000">
            <a:off x="2333469" y="596969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5" name="Равнобедренный треугольник 54" hidden="0"/>
          <p:cNvSpPr/>
          <p:nvPr isPhoto="0" userDrawn="0"/>
        </p:nvSpPr>
        <p:spPr bwMode="auto">
          <a:xfrm rot="5400000">
            <a:off x="2333377" y="618859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6" name="Равнобедренный треугольник 55" hidden="0"/>
          <p:cNvSpPr/>
          <p:nvPr isPhoto="0" userDrawn="0"/>
        </p:nvSpPr>
        <p:spPr bwMode="auto">
          <a:xfrm rot="5400000">
            <a:off x="2345413" y="640547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7" name="Равнобедренный треугольник 56" hidden="0"/>
          <p:cNvSpPr/>
          <p:nvPr isPhoto="0" userDrawn="0"/>
        </p:nvSpPr>
        <p:spPr bwMode="auto">
          <a:xfrm rot="5400000" flipV="1">
            <a:off x="1534693" y="595127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8" name="Равнобедренный треугольник 57" hidden="0"/>
          <p:cNvSpPr/>
          <p:nvPr isPhoto="0" userDrawn="0"/>
        </p:nvSpPr>
        <p:spPr bwMode="auto">
          <a:xfrm rot="5400000" flipV="1">
            <a:off x="1530674" y="6200118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9" name="Равнобедренный треугольник 58" hidden="0"/>
          <p:cNvSpPr/>
          <p:nvPr isPhoto="0" userDrawn="0"/>
        </p:nvSpPr>
        <p:spPr bwMode="auto">
          <a:xfrm rot="5400000" flipV="1">
            <a:off x="1541066" y="6414693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0" name="Прямоугольник 59" hidden="0"/>
          <p:cNvSpPr/>
          <p:nvPr isPhoto="0" userDrawn="0"/>
        </p:nvSpPr>
        <p:spPr bwMode="auto">
          <a:xfrm>
            <a:off x="1745800" y="1797863"/>
            <a:ext cx="506345" cy="495498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6" name="Прямоугольник 45" hidden="0"/>
          <p:cNvSpPr/>
          <p:nvPr isPhoto="0" userDrawn="0"/>
        </p:nvSpPr>
        <p:spPr bwMode="auto">
          <a:xfrm>
            <a:off x="1912396" y="1784109"/>
            <a:ext cx="145760" cy="2480436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63" name="Group 7" hidden="0"/>
          <p:cNvGrpSpPr/>
          <p:nvPr isPhoto="0" userDrawn="0"/>
        </p:nvGrpSpPr>
        <p:grpSpPr bwMode="auto">
          <a:xfrm>
            <a:off x="1870715" y="4247982"/>
            <a:ext cx="238799" cy="1018103"/>
            <a:chOff x="0" y="0"/>
            <a:chExt cx="593" cy="5588"/>
          </a:xfrm>
        </p:grpSpPr>
        <p:sp>
          <p:nvSpPr>
            <p:cNvPr id="64" name="Rectangle 8" hidden="0"/>
            <p:cNvSpPr>
              <a:spLocks noChangeArrowheads="1"/>
            </p:cNvSpPr>
            <p:nvPr isPhoto="0" userDrawn="0"/>
          </p:nvSpPr>
          <p:spPr bwMode="auto">
            <a:xfrm>
              <a:off x="1" y="1821"/>
              <a:ext cx="587" cy="3280"/>
            </a:xfrm>
            <a:prstGeom prst="rect">
              <a:avLst/>
            </a:prstGeom>
            <a:gradFill rotWithShape="0">
              <a:gsLst>
                <a:gs pos="9836">
                  <a:schemeClr val="tx1"/>
                </a:gs>
                <a:gs pos="50000">
                  <a:schemeClr val="tx1"/>
                </a:gs>
                <a:gs pos="53000">
                  <a:schemeClr val="tx1"/>
                </a:gs>
                <a:gs pos="100000">
                  <a:srgbClr val="FF0000">
                    <a:gamma val="0"/>
                    <a:shade val="46275"/>
                    <a:invGamma val="0"/>
                  </a:srgb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latin typeface="Segoe UI"/>
                <a:cs typeface="Segoe UI"/>
              </a:endParaRPr>
            </a:p>
          </p:txBody>
        </p:sp>
        <p:grpSp>
          <p:nvGrpSpPr>
            <p:cNvPr id="65" name="Group 9" hidden="0"/>
            <p:cNvGrpSpPr/>
            <p:nvPr isPhoto="0" userDrawn="0"/>
          </p:nvGrpSpPr>
          <p:grpSpPr bwMode="auto">
            <a:xfrm>
              <a:off x="0" y="170"/>
              <a:ext cx="592" cy="1678"/>
              <a:chOff x="0" y="170"/>
              <a:chExt cx="592" cy="1678"/>
            </a:xfrm>
          </p:grpSpPr>
          <p:sp>
            <p:nvSpPr>
              <p:cNvPr id="336" name="Freeform 1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70"/>
                <a:ext cx="45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02"/>
                  </a:cxn>
                  <a:cxn ang="0">
                    <a:pos x="23" y="302"/>
                  </a:cxn>
                  <a:cxn ang="0">
                    <a:pos x="23" y="0"/>
                  </a:cxn>
                </a:cxnLst>
                <a:rect l="0" t="0" r="r" b="b"/>
                <a:pathLst>
                  <a:path w="45" h="30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02"/>
                    </a:lnTo>
                    <a:lnTo>
                      <a:pt x="23" y="30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7" name="Freeform 1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70"/>
                <a:ext cx="1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</a:cxnLst>
                <a:rect l="0" t="0" r="r" b="b"/>
                <a:pathLst>
                  <a:path h="30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8" name="Rectangle 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1" y="170"/>
                <a:ext cx="569" cy="30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9" name="Rectangle 1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0" name="Rectangle 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371"/>
                <a:ext cx="34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1" name="Rectangle 1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2" name="Rectangle 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3" name="Rectangle 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4" name="Rectangle 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5" name="Rectangle 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6" name="Rectangle 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7" name="Rectangle 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8" name="Rectangle 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49" name="Rectangle 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0" name="Rectangle 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1" name="Rectangle 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2" name="Rectangle 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3" name="Rectangle 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4" name="Rectangle 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5" name="Rectangle 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56" name="Rectangle 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grpSp>
            <p:nvGrpSpPr>
              <p:cNvPr id="357" name="Group 31" hidden="0"/>
              <p:cNvGrpSpPr/>
              <p:nvPr isPhoto="0" userDrawn="0"/>
            </p:nvGrpSpPr>
            <p:grpSpPr bwMode="auto">
              <a:xfrm>
                <a:off x="0" y="447"/>
                <a:ext cx="592" cy="1401"/>
                <a:chOff x="0" y="447"/>
                <a:chExt cx="592" cy="1401"/>
              </a:xfrm>
            </p:grpSpPr>
            <p:sp>
              <p:nvSpPr>
                <p:cNvPr id="358" name="Freeform 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5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59" name="Freeform 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535"/>
                  <a:ext cx="54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5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0" name="Freeform 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535"/>
                  <a:ext cx="50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5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1" name="Freeform 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535"/>
                  <a:ext cx="45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5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2" name="Freeform 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535"/>
                  <a:ext cx="40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5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3" name="Freeform 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535"/>
                  <a:ext cx="36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5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4" name="Freeform 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535"/>
                  <a:ext cx="31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5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5" name="Freeform 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535"/>
                  <a:ext cx="273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5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6" name="Freeform 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535"/>
                  <a:ext cx="22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5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7" name="Freeform 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535"/>
                  <a:ext cx="18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5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8" name="Freeform 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535"/>
                  <a:ext cx="13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5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69" name="Freeform 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535"/>
                  <a:ext cx="9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5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0" name="Freeform 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535"/>
                  <a:ext cx="4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5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1" name="Freeform 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535"/>
                  <a:ext cx="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5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2" name="Rectangle 4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3" name="Freeform 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4" name="Freeform 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221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5" name="Freeform 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221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6" name="Freeform 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221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7" name="Freeform 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221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8" name="Freeform 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221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79" name="Freeform 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221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0" name="Freeform 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221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1" name="Freeform 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221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2" name="Freeform 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221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3" name="Freeform 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221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4" name="Freeform 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221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5" name="Freeform 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221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6" name="Freeform 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221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7" name="Rectangle 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8" name="Freeform 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89" name="Freeform 6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907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0" name="Freeform 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907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1" name="Freeform 6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907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2" name="Freeform 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907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3" name="Freeform 6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907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4" name="Freeform 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907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5" name="Freeform 6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907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6" name="Freeform 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907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7" name="Freeform 7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907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8" name="Freeform 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907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399" name="Freeform 7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907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0" name="Freeform 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907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1" name="Freeform 7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907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2" name="Rectangle 7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3" name="Freeform 7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6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4" name="Freeform 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447"/>
                  <a:ext cx="54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6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5" name="Freeform 7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447"/>
                  <a:ext cx="50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6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6" name="Freeform 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447"/>
                  <a:ext cx="45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6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7" name="Freeform 8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447"/>
                  <a:ext cx="40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6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8" name="Freeform 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447"/>
                  <a:ext cx="36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6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09" name="Freeform 8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447"/>
                  <a:ext cx="31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6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0" name="Freeform 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447"/>
                  <a:ext cx="273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6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1" name="Freeform 8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447"/>
                  <a:ext cx="22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6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2" name="Freeform 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447"/>
                  <a:ext cx="18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6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3" name="Freeform 8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447"/>
                  <a:ext cx="13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6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4" name="Freeform 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447"/>
                  <a:ext cx="9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6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5" name="Freeform 8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447"/>
                  <a:ext cx="4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6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6" name="Freeform 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447"/>
                  <a:ext cx="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6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7" name="Rectangle 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8" name="Freeform 9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19" name="Freeform 9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593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0" name="Freeform 9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593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1" name="Freeform 9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593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2" name="Freeform 9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593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3" name="Freeform 9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593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4" name="Freeform 9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593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5" name="Freeform 9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593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6" name="Freeform 10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593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7" name="Freeform 10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593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8" name="Freeform 10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593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29" name="Freeform 10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593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0" name="Freeform 10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593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1" name="Freeform 10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593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2" name="Rectangle 10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3" name="Freeform 10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4" name="Freeform 10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680"/>
                  <a:ext cx="54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5" name="Freeform 10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680"/>
                  <a:ext cx="50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6" name="Freeform 11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680"/>
                  <a:ext cx="45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7" name="Freeform 11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680"/>
                  <a:ext cx="40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8" name="Freeform 11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680"/>
                  <a:ext cx="36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39" name="Freeform 11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680"/>
                  <a:ext cx="31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0" name="Freeform 11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680"/>
                  <a:ext cx="27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1" name="Freeform 11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680"/>
                  <a:ext cx="22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2" name="Freeform 11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680"/>
                  <a:ext cx="18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3" name="Freeform 11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680"/>
                  <a:ext cx="13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4" name="Freeform 11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680"/>
                  <a:ext cx="9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5" name="Freeform 11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680"/>
                  <a:ext cx="4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6" name="Freeform 12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680"/>
                  <a:ext cx="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7" name="Rectangle 12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8" name="Freeform 12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49" name="Freeform 12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47"/>
                  <a:ext cx="36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79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C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0" name="Freeform 12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47"/>
                  <a:ext cx="31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79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3B3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1" name="Freeform 12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47"/>
                  <a:ext cx="273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79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5F5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2" name="Freeform 12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47"/>
                  <a:ext cx="22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79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8A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3" name="Freeform 12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47"/>
                  <a:ext cx="182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79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4" name="Freeform 12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47"/>
                  <a:ext cx="13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79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5" name="Freeform 12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47"/>
                  <a:ext cx="91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79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7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6" name="Freeform 13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47"/>
                  <a:ext cx="4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79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7" name="Freeform 131" hidden="0"/>
                <p:cNvSpPr/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11" y="79"/>
                    </a:cxn>
                    <a:cxn ang="0">
                      <a:pos x="409" y="79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11" y="79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11" y="79"/>
                      </a:moveTo>
                      <a:lnTo>
                        <a:pt x="409" y="79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11" y="79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8" name="Freeform 1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92" y="33"/>
                    </a:cxn>
                    <a:cxn ang="0">
                      <a:pos x="592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569" y="33"/>
                    </a:cxn>
                    <a:cxn ang="0">
                      <a:pos x="569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0" y="33"/>
                      </a:moveTo>
                      <a:lnTo>
                        <a:pt x="592" y="33"/>
                      </a:lnTo>
                      <a:lnTo>
                        <a:pt x="592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569" y="33"/>
                      </a:lnTo>
                      <a:lnTo>
                        <a:pt x="569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59" name="Freeform 1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14"/>
                  <a:ext cx="54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47" y="33"/>
                    </a:cxn>
                    <a:cxn ang="0">
                      <a:pos x="54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524" y="33"/>
                    </a:cxn>
                    <a:cxn ang="0">
                      <a:pos x="52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47" h="33" fill="norm" stroke="1" extrusionOk="0">
                      <a:moveTo>
                        <a:pt x="0" y="33"/>
                      </a:moveTo>
                      <a:lnTo>
                        <a:pt x="547" y="33"/>
                      </a:lnTo>
                      <a:lnTo>
                        <a:pt x="54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524" y="33"/>
                      </a:lnTo>
                      <a:lnTo>
                        <a:pt x="52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0" name="Freeform 1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714"/>
                  <a:ext cx="50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01" y="33"/>
                    </a:cxn>
                    <a:cxn ang="0">
                      <a:pos x="50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78" y="33"/>
                    </a:cxn>
                    <a:cxn ang="0">
                      <a:pos x="47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01" h="33" fill="norm" stroke="1" extrusionOk="0">
                      <a:moveTo>
                        <a:pt x="0" y="33"/>
                      </a:moveTo>
                      <a:lnTo>
                        <a:pt x="501" y="33"/>
                      </a:lnTo>
                      <a:lnTo>
                        <a:pt x="50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78" y="33"/>
                      </a:lnTo>
                      <a:lnTo>
                        <a:pt x="47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1" name="Freeform 1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714"/>
                  <a:ext cx="45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5" y="33"/>
                    </a:cxn>
                    <a:cxn ang="0">
                      <a:pos x="45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32" y="33"/>
                    </a:cxn>
                    <a:cxn ang="0">
                      <a:pos x="43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5" h="33" fill="norm" stroke="1" extrusionOk="0">
                      <a:moveTo>
                        <a:pt x="0" y="33"/>
                      </a:moveTo>
                      <a:lnTo>
                        <a:pt x="455" y="33"/>
                      </a:lnTo>
                      <a:lnTo>
                        <a:pt x="45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32" y="33"/>
                      </a:lnTo>
                      <a:lnTo>
                        <a:pt x="43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2" name="Freeform 1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14"/>
                  <a:ext cx="40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09" y="33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387" y="33"/>
                    </a:cxn>
                    <a:cxn ang="0">
                      <a:pos x="387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409" h="33" fill="norm" stroke="1" extrusionOk="0">
                      <a:moveTo>
                        <a:pt x="0" y="33"/>
                      </a:moveTo>
                      <a:lnTo>
                        <a:pt x="409" y="33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387" y="33"/>
                      </a:lnTo>
                      <a:lnTo>
                        <a:pt x="387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3" name="Freeform 1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14"/>
                  <a:ext cx="36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65" y="33"/>
                    </a:cxn>
                    <a:cxn ang="0">
                      <a:pos x="36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342" y="33"/>
                    </a:cxn>
                    <a:cxn ang="0">
                      <a:pos x="34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65" h="33" fill="norm" stroke="1" extrusionOk="0">
                      <a:moveTo>
                        <a:pt x="0" y="33"/>
                      </a:moveTo>
                      <a:lnTo>
                        <a:pt x="365" y="33"/>
                      </a:lnTo>
                      <a:lnTo>
                        <a:pt x="36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342" y="33"/>
                      </a:lnTo>
                      <a:lnTo>
                        <a:pt x="34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4" name="Freeform 1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14"/>
                  <a:ext cx="31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19" y="33"/>
                    </a:cxn>
                    <a:cxn ang="0">
                      <a:pos x="31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96" y="33"/>
                    </a:cxn>
                    <a:cxn ang="0">
                      <a:pos x="296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19" h="33" fill="norm" stroke="1" extrusionOk="0">
                      <a:moveTo>
                        <a:pt x="0" y="33"/>
                      </a:moveTo>
                      <a:lnTo>
                        <a:pt x="319" y="33"/>
                      </a:lnTo>
                      <a:lnTo>
                        <a:pt x="31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96" y="33"/>
                      </a:lnTo>
                      <a:lnTo>
                        <a:pt x="296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5" name="Freeform 1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14"/>
                  <a:ext cx="273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73" y="33"/>
                    </a:cxn>
                    <a:cxn ang="0">
                      <a:pos x="27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50" y="33"/>
                    </a:cxn>
                    <a:cxn ang="0">
                      <a:pos x="25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273" h="33" fill="norm" stroke="1" extrusionOk="0">
                      <a:moveTo>
                        <a:pt x="0" y="33"/>
                      </a:moveTo>
                      <a:lnTo>
                        <a:pt x="273" y="33"/>
                      </a:lnTo>
                      <a:lnTo>
                        <a:pt x="27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50" y="33"/>
                      </a:lnTo>
                      <a:lnTo>
                        <a:pt x="25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6" name="Freeform 1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14"/>
                  <a:ext cx="22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27" y="33"/>
                    </a:cxn>
                    <a:cxn ang="0">
                      <a:pos x="22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205" y="33"/>
                    </a:cxn>
                    <a:cxn ang="0">
                      <a:pos x="205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227" h="33" fill="norm" stroke="1" extrusionOk="0">
                      <a:moveTo>
                        <a:pt x="0" y="33"/>
                      </a:moveTo>
                      <a:lnTo>
                        <a:pt x="227" y="33"/>
                      </a:lnTo>
                      <a:lnTo>
                        <a:pt x="22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205" y="33"/>
                      </a:lnTo>
                      <a:lnTo>
                        <a:pt x="205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7" name="Freeform 1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14"/>
                  <a:ext cx="18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83" y="33"/>
                    </a:cxn>
                    <a:cxn ang="0">
                      <a:pos x="18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60" y="33"/>
                    </a:cxn>
                    <a:cxn ang="0">
                      <a:pos x="16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83" h="33" fill="norm" stroke="1" extrusionOk="0">
                      <a:moveTo>
                        <a:pt x="0" y="33"/>
                      </a:moveTo>
                      <a:lnTo>
                        <a:pt x="183" y="33"/>
                      </a:lnTo>
                      <a:lnTo>
                        <a:pt x="18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60" y="33"/>
                      </a:lnTo>
                      <a:lnTo>
                        <a:pt x="16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8" name="Freeform 1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14"/>
                  <a:ext cx="13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37" y="33"/>
                    </a:cxn>
                    <a:cxn ang="0">
                      <a:pos x="13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14" y="33"/>
                    </a:cxn>
                    <a:cxn ang="0">
                      <a:pos x="11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37" h="33" fill="norm" stroke="1" extrusionOk="0">
                      <a:moveTo>
                        <a:pt x="0" y="33"/>
                      </a:moveTo>
                      <a:lnTo>
                        <a:pt x="137" y="33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14" y="33"/>
                      </a:lnTo>
                      <a:lnTo>
                        <a:pt x="11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69" name="Freeform 1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14"/>
                  <a:ext cx="9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91" y="33"/>
                    </a:cxn>
                    <a:cxn ang="0">
                      <a:pos x="9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68" y="33"/>
                    </a:cxn>
                    <a:cxn ang="0">
                      <a:pos x="6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91" h="33" fill="norm" stroke="1" extrusionOk="0">
                      <a:moveTo>
                        <a:pt x="0" y="33"/>
                      </a:moveTo>
                      <a:lnTo>
                        <a:pt x="91" y="33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68" y="33"/>
                      </a:lnTo>
                      <a:lnTo>
                        <a:pt x="6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0" name="Freeform 1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14"/>
                  <a:ext cx="4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" y="33"/>
                    </a:cxn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3" y="33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" h="33" fill="norm" stroke="1" extrusionOk="0">
                      <a:moveTo>
                        <a:pt x="0" y="33"/>
                      </a:moveTo>
                      <a:lnTo>
                        <a:pt x="45" y="33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3" y="33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1" name="Freeform 1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714"/>
                  <a:ext cx="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 fill="norm" stroke="1" extrusionOk="0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2" name="Freeform 146" hidden="0"/>
                <p:cNvSpPr/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91" y="33"/>
                    </a:cxn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00" y="33"/>
                    </a:cxn>
                    <a:cxn ang="0">
                      <a:pos x="91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91" y="33"/>
                      </a:moveTo>
                      <a:lnTo>
                        <a:pt x="0" y="0"/>
                      </a:lnTo>
                      <a:lnTo>
                        <a:pt x="592" y="0"/>
                      </a:lnTo>
                      <a:lnTo>
                        <a:pt x="500" y="33"/>
                      </a:lnTo>
                      <a:lnTo>
                        <a:pt x="91" y="33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3" name="Freeform 1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22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4" name="Freeform 1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826"/>
                  <a:ext cx="54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22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5" name="Freeform 1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826"/>
                  <a:ext cx="50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22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6" name="Freeform 1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826"/>
                  <a:ext cx="45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22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7" name="Freeform 1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826"/>
                  <a:ext cx="40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22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8" name="Freeform 1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826"/>
                  <a:ext cx="36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22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79" name="Freeform 1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826"/>
                  <a:ext cx="31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22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0" name="Freeform 1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826"/>
                  <a:ext cx="273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22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1" name="Freeform 1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826"/>
                  <a:ext cx="22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22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2" name="Freeform 1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826"/>
                  <a:ext cx="18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22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3" name="Freeform 1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826"/>
                  <a:ext cx="13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22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4" name="Freeform 1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826"/>
                  <a:ext cx="9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22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5" name="Freeform 1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826"/>
                  <a:ext cx="4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22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6" name="Freeform 1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826"/>
                  <a:ext cx="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2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7" name="Rectangle 1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8" name="Freeform 1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89" name="Rectangle 16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0" name="Freeform 1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1" name="Rectangle 16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2" name="Freeform 1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3" name="Rectangle 16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4" name="Freeform 1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5" name="Rectangle 16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6" name="Freeform 1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7" name="Rectangle 17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8" name="Freeform 1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499" name="Rectangle 17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0" name="Freeform 1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1" name="Rectangle 17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2" name="Freeform 17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3" name="Rectangle 17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4" name="Freeform 1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5" name="Rectangle 17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6" name="Freeform 1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7" name="Rectangle 18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8" name="Freeform 1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09" name="Rectangle 18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0" name="Freeform 1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1" name="Rectangle 18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2" name="Freeform 1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3" name="Rectangle 18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4" name="Freeform 1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5" name="Rectangle 18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6" name="Freeform 1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517" name="Rectangle 1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</p:grpSp>
        </p:grpSp>
        <p:grpSp>
          <p:nvGrpSpPr>
            <p:cNvPr id="66" name="Group 192" hidden="0"/>
            <p:cNvGrpSpPr/>
            <p:nvPr isPhoto="0" userDrawn="0"/>
          </p:nvGrpSpPr>
          <p:grpSpPr bwMode="auto">
            <a:xfrm>
              <a:off x="0" y="0"/>
              <a:ext cx="592" cy="168"/>
              <a:chOff x="0" y="0"/>
              <a:chExt cx="592" cy="168"/>
            </a:xfrm>
          </p:grpSpPr>
          <p:sp>
            <p:nvSpPr>
              <p:cNvPr id="251" name="Freeform 193" hidden="0"/>
              <p:cNvSpPr>
                <a:spLocks noEditPoint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592" h="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2" name="Freeform 19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0"/>
                <a:ext cx="54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47" h="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3" name="Freeform 19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0"/>
                <a:ext cx="50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01" h="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4" name="Freeform 19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0"/>
                <a:ext cx="4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5" h="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5" name="Freeform 19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0"/>
                <a:ext cx="40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409" h="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6" name="Freeform 19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0"/>
                <a:ext cx="36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65" h="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7" name="Freeform 19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0"/>
                <a:ext cx="31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19" h="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8" name="Freeform 20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0"/>
                <a:ext cx="27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273" h="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9" name="Freeform 20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0"/>
                <a:ext cx="22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227" h="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0" name="Freeform 20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0"/>
                <a:ext cx="18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83" h="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1" name="Freeform 20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0"/>
                <a:ext cx="13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37" h="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2" name="Freeform 20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0"/>
                <a:ext cx="9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91" h="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3" name="Freeform 20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0"/>
                <a:ext cx="4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" h="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4" name="Freeform 20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0"/>
                <a:ext cx="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h="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5" name="Rectangle 20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6" name="Freeform 208" hidden="0"/>
              <p:cNvSpPr>
                <a:spLocks noEditPoints="1"/>
              </p:cNvSpPr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7" name="Freeform 209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67"/>
                <a:ext cx="36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65" h="79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8" name="Freeform 210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67"/>
                <a:ext cx="31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19" h="79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69" name="Freeform 211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67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0" name="Freeform 212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67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1" name="Freeform 213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67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2" name="Freeform 214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67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3" name="Freeform 215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67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4" name="Freeform 21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67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5" name="Freeform 217" hidden="0"/>
              <p:cNvSpPr/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11" y="79"/>
                  </a:cxn>
                  <a:cxn ang="0">
                    <a:pos x="409" y="79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11" y="79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11" y="79"/>
                    </a:moveTo>
                    <a:lnTo>
                      <a:pt x="409" y="79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11" y="79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6" name="Freeform 218" hidden="0"/>
              <p:cNvSpPr>
                <a:spLocks noEditPoints="1"/>
              </p:cNvSpPr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7" name="Freeform 219" hidden="0"/>
              <p:cNvSpPr>
                <a:spLocks noEditPoints="1"/>
              </p:cNvSpPr>
              <p:nvPr isPhoto="0" userDrawn="0"/>
            </p:nvSpPr>
            <p:spPr bwMode="auto">
              <a:xfrm>
                <a:off x="22" y="34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8" name="Freeform 220" hidden="0"/>
              <p:cNvSpPr>
                <a:spLocks noEditPoints="1"/>
              </p:cNvSpPr>
              <p:nvPr isPhoto="0" userDrawn="0"/>
            </p:nvSpPr>
            <p:spPr bwMode="auto">
              <a:xfrm>
                <a:off x="45" y="34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79" name="Freeform 221" hidden="0"/>
              <p:cNvSpPr>
                <a:spLocks noEditPoints="1"/>
              </p:cNvSpPr>
              <p:nvPr isPhoto="0" userDrawn="0"/>
            </p:nvSpPr>
            <p:spPr bwMode="auto">
              <a:xfrm>
                <a:off x="68" y="34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0" name="Freeform 222" hidden="0"/>
              <p:cNvSpPr>
                <a:spLocks noEditPoints="1"/>
              </p:cNvSpPr>
              <p:nvPr isPhoto="0" userDrawn="0"/>
            </p:nvSpPr>
            <p:spPr bwMode="auto">
              <a:xfrm>
                <a:off x="91" y="34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1" name="Freeform 223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34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2" name="Freeform 224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34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3" name="Freeform 225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34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4" name="Freeform 22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34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5" name="Freeform 227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34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6" name="Freeform 228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34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7" name="Freeform 229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34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8" name="Freeform 23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34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89" name="Freeform 23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34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0" name="Freeform 232" hidden="0"/>
              <p:cNvSpPr/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0" y="0"/>
                  </a:cxn>
                  <a:cxn ang="0">
                    <a:pos x="592" y="0"/>
                  </a:cxn>
                  <a:cxn ang="0">
                    <a:pos x="500" y="33"/>
                  </a:cxn>
                  <a:cxn ang="0">
                    <a:pos x="91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91" y="33"/>
                    </a:moveTo>
                    <a:lnTo>
                      <a:pt x="0" y="0"/>
                    </a:lnTo>
                    <a:lnTo>
                      <a:pt x="592" y="0"/>
                    </a:lnTo>
                    <a:lnTo>
                      <a:pt x="500" y="33"/>
                    </a:lnTo>
                    <a:lnTo>
                      <a:pt x="91" y="33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1" name="Freeform 233" hidden="0"/>
              <p:cNvSpPr>
                <a:spLocks noEditPoint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592" h="2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2" name="Freeform 23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46"/>
                <a:ext cx="54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47" h="2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3" name="Freeform 23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146"/>
                <a:ext cx="50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01" h="2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4" name="Freeform 23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146"/>
                <a:ext cx="45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5" h="2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5" name="Freeform 23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146"/>
                <a:ext cx="40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409" h="2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6" name="Freeform 23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146"/>
                <a:ext cx="36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65" h="2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7" name="Freeform 23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146"/>
                <a:ext cx="31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19" h="2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8" name="Freeform 24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46"/>
                <a:ext cx="27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273" h="2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99" name="Freeform 24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46"/>
                <a:ext cx="22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227" h="2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0" name="Freeform 24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146"/>
                <a:ext cx="18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83" h="2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1" name="Freeform 24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146"/>
                <a:ext cx="13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37" h="2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2" name="Freeform 24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146"/>
                <a:ext cx="9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91" h="2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3" name="Freeform 24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46"/>
                <a:ext cx="4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" h="2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4" name="Freeform 24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46"/>
                <a:ext cx="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</a:cxnLst>
                <a:rect l="0" t="0" r="r" b="b"/>
                <a:pathLst>
                  <a:path h="2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5" name="Rectangle 2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6" name="Freeform 248" hidden="0"/>
              <p:cNvSpPr>
                <a:spLocks noEditPoint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7" name="Rectangle 2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8" name="Freeform 250" hidden="0"/>
              <p:cNvSpPr>
                <a:spLocks noEditPoint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09" name="Rectangle 2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0" name="Freeform 252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1" name="Rectangle 2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2" name="Freeform 254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3" name="Rectangle 2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4" name="Freeform 25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5" name="Rectangle 2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6" name="Freeform 258" hidden="0"/>
              <p:cNvSpPr>
                <a:spLocks noEditPoint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7" name="Rectangle 2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8" name="Freeform 260" hidden="0"/>
              <p:cNvSpPr>
                <a:spLocks noEditPoint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19" name="Rectangle 2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0" name="Freeform 262" hidden="0"/>
              <p:cNvSpPr>
                <a:spLocks noEditPoint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1" name="Rectangle 2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2" name="Freeform 264" hidden="0"/>
              <p:cNvSpPr>
                <a:spLocks noEditPoint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3" name="Rectangle 2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4" name="Freeform 266" hidden="0"/>
              <p:cNvSpPr>
                <a:spLocks noEditPoint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5" name="Rectangle 2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6" name="Freeform 268" hidden="0"/>
              <p:cNvSpPr>
                <a:spLocks noEditPoint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7" name="Rectangle 2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8" name="Freeform 270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29" name="Rectangle 2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0" name="Freeform 272" hidden="0"/>
              <p:cNvSpPr>
                <a:spLocks noEditPoint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1" name="Rectangle 2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2" name="Freeform 274" hidden="0"/>
              <p:cNvSpPr>
                <a:spLocks noEditPoint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3" name="Rectangle 2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4" name="Freeform 27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335" name="Rectangle 277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  <p:grpSp>
          <p:nvGrpSpPr>
            <p:cNvPr id="67" name="Group 278" hidden="0"/>
            <p:cNvGrpSpPr/>
            <p:nvPr isPhoto="0" userDrawn="0"/>
          </p:nvGrpSpPr>
          <p:grpSpPr bwMode="auto">
            <a:xfrm>
              <a:off x="1" y="5089"/>
              <a:ext cx="592" cy="499"/>
              <a:chOff x="1" y="5089"/>
              <a:chExt cx="592" cy="499"/>
            </a:xfrm>
          </p:grpSpPr>
          <p:sp>
            <p:nvSpPr>
              <p:cNvPr id="68" name="Freeform 27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" name="Freeform 28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" name="Freeform 28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122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" name="Freeform 28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122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" name="Freeform 28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122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" name="Freeform 28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" name="Rectangle 28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3" y="5122"/>
                <a:ext cx="398" cy="11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" name="Freeform 28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592" h="23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3" name="Freeform 28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34"/>
                <a:ext cx="54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47" h="23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9" name="Freeform 28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34"/>
                <a:ext cx="50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01" h="23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0" name="Freeform 28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34"/>
                <a:ext cx="45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5" h="23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1" name="Freeform 29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34"/>
                <a:ext cx="40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409" h="23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2" name="Freeform 29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34"/>
                <a:ext cx="36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65" h="23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3" name="Freeform 29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34"/>
                <a:ext cx="31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19" h="23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4" name="Freeform 29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34"/>
                <a:ext cx="27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273" h="23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5" name="Freeform 29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34"/>
                <a:ext cx="22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227" h="23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6" name="Freeform 29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34"/>
                <a:ext cx="18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83" h="23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7" name="Freeform 29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34"/>
                <a:ext cx="13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37" h="23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8" name="Freeform 29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34"/>
                <a:ext cx="9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91" h="23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99" name="Freeform 29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34"/>
                <a:ext cx="4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" h="23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0" name="Freeform 29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34"/>
                <a:ext cx="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h="23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1" name="Rectangle 30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2" name="Freeform 301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34" h="33" fill="norm" stroke="1" extrusionOk="0">
                    <a:moveTo>
                      <a:pt x="0" y="0"/>
                    </a:moveTo>
                    <a:lnTo>
                      <a:pt x="34" y="0"/>
                    </a:lnTo>
                    <a:lnTo>
                      <a:pt x="34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3" name="Rectangle 302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4" name="Freeform 303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5" name="Rectangle 304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6" name="Freeform 305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7" name="Rectangle 30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8" name="Freeform 307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09" name="Rectangle 308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0" name="Freeform 30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1" name="Rectangle 31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6" name="Freeform 311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7" name="Rectangle 3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8" name="Freeform 313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19" name="Rectangle 3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0" name="Freeform 315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1" name="Rectangle 3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2" name="Freeform 317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3" name="Rectangle 3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4" name="Freeform 319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2" h="33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5" name="Rectangle 3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6" name="Freeform 321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7" name="Rectangle 3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8" name="Freeform 323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29" name="Rectangle 3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0" name="Freeform 325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1" name="Rectangle 3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2" name="Freeform 327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3" name="Rectangle 3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4" name="Freeform 329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5" name="Rectangle 3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6" name="Freeform 33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7" name="Freeform 33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089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8" name="Freeform 33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089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39" name="Freeform 33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089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0" name="Freeform 33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089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1" name="Freeform 33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089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2" name="Freeform 33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089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3" name="Freeform 33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089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4" name="Freeform 33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089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5" name="Freeform 34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089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6" name="Freeform 34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089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7" name="Freeform 34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089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" name="Freeform 34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089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" name="Freeform 34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089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" name="Rectangle 3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" name="Freeform 34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34" y="34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34" h="34" fill="norm" stroke="1" extrusionOk="0">
                    <a:moveTo>
                      <a:pt x="0" y="34"/>
                    </a:moveTo>
                    <a:lnTo>
                      <a:pt x="34" y="34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" name="Rectangle 3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" name="Freeform 348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" name="Rectangle 3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" name="Freeform 350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" name="Rectangle 3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" name="Freeform 352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" name="Rectangle 3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" name="Freeform 35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" name="Rectangle 3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" name="Freeform 356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" name="Rectangle 3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" name="Freeform 358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" name="Rectangle 3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" name="Freeform 360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" name="Rectangle 3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" name="Freeform 362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" name="Rectangle 3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" name="Freeform 364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34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34"/>
                    </a:moveTo>
                    <a:lnTo>
                      <a:pt x="22" y="3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" name="Rectangle 3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" name="Freeform 366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" name="Rectangle 3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" name="Freeform 368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" name="Rectangle 3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5" name="Freeform 370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6" name="Rectangle 3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7" name="Freeform 372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8" name="Rectangle 3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9" name="Freeform 37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0" name="Rectangle 3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1" name="Freeform 37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592" h="1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2" name="Freeform 37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57"/>
                <a:ext cx="54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47" h="1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3" name="Freeform 37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57"/>
                <a:ext cx="50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01" h="1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4" name="Freeform 37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57"/>
                <a:ext cx="45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5" h="1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5" name="Freeform 38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57"/>
                <a:ext cx="40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409" h="1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6" name="Freeform 38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57"/>
                <a:ext cx="36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65" h="1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7" name="Freeform 38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57"/>
                <a:ext cx="31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19" h="1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8" name="Freeform 38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57"/>
                <a:ext cx="273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273" h="1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89" name="Freeform 38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57"/>
                <a:ext cx="22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227" h="1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0" name="Freeform 38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57"/>
                <a:ext cx="18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83" h="1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1" name="Freeform 38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57"/>
                <a:ext cx="13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37" h="1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2" name="Freeform 38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57"/>
                <a:ext cx="9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91" h="1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3" name="Freeform 38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57"/>
                <a:ext cx="4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" h="1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4" name="Freeform 38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57"/>
                <a:ext cx="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</a:cxnLst>
                <a:rect l="0" t="0" r="r" b="b"/>
                <a:pathLst>
                  <a:path h="1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5" name="Rectangle 39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6" name="Freeform 39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391"/>
                <a:ext cx="59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592" h="11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7" name="Freeform 39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391"/>
                <a:ext cx="54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47" h="11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8" name="Freeform 39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391"/>
                <a:ext cx="50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01" h="11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99" name="Freeform 39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391"/>
                <a:ext cx="45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5" h="11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0" name="Freeform 39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391"/>
                <a:ext cx="40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409" h="11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1" name="Freeform 39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391"/>
                <a:ext cx="36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65" h="11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2" name="Freeform 39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391"/>
                <a:ext cx="31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19" h="11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3" name="Freeform 39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391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4" name="Freeform 39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391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5" name="Freeform 40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391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6" name="Freeform 40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391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7" name="Freeform 40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391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8" name="Freeform 40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391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09" name="Freeform 40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391"/>
                <a:ext cx="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</a:cxnLst>
                <a:rect l="0" t="0" r="r" b="b"/>
                <a:pathLst>
                  <a:path h="11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1" name="Freeform 406" hidden="0"/>
              <p:cNvSpPr>
                <a:spLocks noEditPoints="1"/>
              </p:cNvSpPr>
              <p:nvPr isPhoto="0" userDrawn="0"/>
            </p:nvSpPr>
            <p:spPr bwMode="auto">
              <a:xfrm>
                <a:off x="103" y="5503"/>
                <a:ext cx="39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8" y="0"/>
                  </a:cxn>
                  <a:cxn ang="0">
                    <a:pos x="398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76" y="0"/>
                  </a:cxn>
                  <a:cxn ang="0">
                    <a:pos x="37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98" h="79" fill="norm" stroke="1" extrusionOk="0">
                    <a:moveTo>
                      <a:pt x="0" y="0"/>
                    </a:moveTo>
                    <a:lnTo>
                      <a:pt x="398" y="0"/>
                    </a:lnTo>
                    <a:lnTo>
                      <a:pt x="39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76" y="0"/>
                    </a:lnTo>
                    <a:lnTo>
                      <a:pt x="37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2" name="Freeform 407" hidden="0"/>
              <p:cNvSpPr>
                <a:spLocks noEditPoints="1"/>
              </p:cNvSpPr>
              <p:nvPr isPhoto="0" userDrawn="0"/>
            </p:nvSpPr>
            <p:spPr bwMode="auto">
              <a:xfrm>
                <a:off x="126" y="5503"/>
                <a:ext cx="35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30" y="0"/>
                  </a:cxn>
                  <a:cxn ang="0">
                    <a:pos x="33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53" h="79" fill="norm" stroke="1" extrusionOk="0">
                    <a:moveTo>
                      <a:pt x="0" y="0"/>
                    </a:moveTo>
                    <a:lnTo>
                      <a:pt x="353" y="0"/>
                    </a:lnTo>
                    <a:lnTo>
                      <a:pt x="35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30" y="0"/>
                    </a:lnTo>
                    <a:lnTo>
                      <a:pt x="33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3" name="Freeform 408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503"/>
                <a:ext cx="30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84" y="0"/>
                  </a:cxn>
                  <a:cxn ang="0">
                    <a:pos x="284" y="79"/>
                  </a:cxn>
                  <a:cxn ang="0">
                    <a:pos x="11" y="79"/>
                  </a:cxn>
                  <a:cxn ang="0">
                    <a:pos x="11" y="0"/>
                  </a:cxn>
                </a:cxnLst>
                <a:rect l="0" t="0" r="r" b="b"/>
                <a:pathLst>
                  <a:path w="307" h="79" fill="norm" stroke="1" extrusionOk="0">
                    <a:moveTo>
                      <a:pt x="0" y="0"/>
                    </a:moveTo>
                    <a:lnTo>
                      <a:pt x="307" y="0"/>
                    </a:lnTo>
                    <a:lnTo>
                      <a:pt x="30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284" y="0"/>
                    </a:lnTo>
                    <a:lnTo>
                      <a:pt x="284" y="79"/>
                    </a:lnTo>
                    <a:lnTo>
                      <a:pt x="11" y="7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4" name="Freeform 40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503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5" name="Freeform 41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503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6" name="Freeform 41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503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7" name="Freeform 41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503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8" name="Freeform 41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503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19" name="Freeform 41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503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1" name="Freeform 41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2" name="Rectangle 4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3" name="Freeform 418" hidden="0"/>
              <p:cNvSpPr>
                <a:spLocks noEditPoint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4" name="Rectangle 4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5" name="Freeform 420" hidden="0"/>
              <p:cNvSpPr>
                <a:spLocks noEditPoint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6" name="Rectangle 4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7" name="Freeform 422" hidden="0"/>
              <p:cNvSpPr>
                <a:spLocks noEditPoint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8" name="Rectangle 4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29" name="Freeform 424" hidden="0"/>
              <p:cNvSpPr>
                <a:spLocks noEditPoint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0" name="Rectangle 4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1" name="Freeform 426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2" name="Rectangle 4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3" name="Freeform 428" hidden="0"/>
              <p:cNvSpPr>
                <a:spLocks noEditPoint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4" name="Rectangle 4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5" name="Freeform 430" hidden="0"/>
              <p:cNvSpPr>
                <a:spLocks noEditPoint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6" name="Rectangle 43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7" name="Freeform 432" hidden="0"/>
              <p:cNvSpPr>
                <a:spLocks noEditPoint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8" name="Rectangle 43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39" name="Freeform 434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0" name="Rectangle 43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1" name="Freeform 436" hidden="0"/>
              <p:cNvSpPr>
                <a:spLocks noEditPoint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2" name="Rectangle 43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3" name="Freeform 438" hidden="0"/>
              <p:cNvSpPr>
                <a:spLocks noEditPoint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4" name="Rectangle 43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5" name="Freeform 440" hidden="0"/>
              <p:cNvSpPr>
                <a:spLocks noEditPoint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6" name="Rectangle 44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7" name="Freeform 442" hidden="0"/>
              <p:cNvSpPr>
                <a:spLocks noEditPoint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8" name="Rectangle 44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49" name="Freeform 444" hidden="0"/>
              <p:cNvSpPr>
                <a:spLocks noEditPoint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250" name="Rectangle 4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</p:grpSp>
      <p:sp>
        <p:nvSpPr>
          <p:cNvPr id="16" name="TextBox 15" hidden="0"/>
          <p:cNvSpPr txBox="1"/>
          <p:nvPr isPhoto="0" userDrawn="0"/>
        </p:nvSpPr>
        <p:spPr bwMode="auto">
          <a:xfrm>
            <a:off x="7464705" y="3582110"/>
            <a:ext cx="5093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Segoe UI"/>
                <a:cs typeface="Segoe UI"/>
              </a:rPr>
              <a:t>Дебит воды                                                                      </a:t>
            </a:r>
            <a:r>
              <a:rPr lang="ru-RU" sz="1200">
                <a:latin typeface="Segoe UI"/>
                <a:cs typeface="Segoe UI"/>
              </a:rPr>
              <a:t>100м3</a:t>
            </a:r>
            <a:r>
              <a:rPr lang="en-US" sz="1200">
                <a:latin typeface="Segoe UI"/>
                <a:cs typeface="Segoe UI"/>
              </a:rPr>
              <a:t>/</a:t>
            </a:r>
            <a:r>
              <a:rPr lang="ru-RU" sz="1200">
                <a:latin typeface="Segoe UI"/>
                <a:cs typeface="Segoe UI"/>
              </a:rPr>
              <a:t>сут</a:t>
            </a:r>
            <a:r>
              <a:rPr lang="ru-RU" sz="1200">
                <a:latin typeface="Segoe UI"/>
                <a:cs typeface="Segoe UI"/>
              </a:rPr>
              <a:t>         </a:t>
            </a:r>
            <a:endParaRPr/>
          </a:p>
        </p:txBody>
      </p:sp>
      <p:sp>
        <p:nvSpPr>
          <p:cNvPr id="17" name="TextBox 16" hidden="0"/>
          <p:cNvSpPr txBox="1"/>
          <p:nvPr isPhoto="0" userDrawn="0"/>
        </p:nvSpPr>
        <p:spPr bwMode="auto">
          <a:xfrm>
            <a:off x="7459732" y="3213919"/>
            <a:ext cx="2042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>
                <a:latin typeface="Segoe UI"/>
                <a:cs typeface="Segoe UI"/>
              </a:rPr>
              <a:t>Интервалы перфорации</a:t>
            </a:r>
            <a:endParaRPr/>
          </a:p>
        </p:txBody>
      </p:sp>
      <p:cxnSp>
        <p:nvCxnSpPr>
          <p:cNvPr id="19" name="Прямая соединительная линия 18" hidden="0"/>
          <p:cNvCxnSpPr>
            <a:cxnSpLocks/>
          </p:cNvCxnSpPr>
          <p:nvPr isPhoto="0" userDrawn="0"/>
        </p:nvCxnSpPr>
        <p:spPr bwMode="auto">
          <a:xfrm>
            <a:off x="7459733" y="3645697"/>
            <a:ext cx="4117943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Прямоугольник 517" hidden="0"/>
          <p:cNvSpPr/>
          <p:nvPr isPhoto="0" userDrawn="0"/>
        </p:nvSpPr>
        <p:spPr bwMode="auto">
          <a:xfrm>
            <a:off x="3125369" y="5955093"/>
            <a:ext cx="1789107" cy="223067"/>
          </a:xfrm>
          <a:prstGeom prst="rect">
            <a:avLst/>
          </a:prstGeom>
          <a:gradFill>
            <a:gsLst>
              <a:gs pos="0">
                <a:srgbClr val="0099FF"/>
              </a:gs>
              <a:gs pos="41000">
                <a:srgbClr val="007CF0"/>
              </a:gs>
              <a:gs pos="56000">
                <a:srgbClr val="0007B4"/>
              </a:gs>
              <a:gs pos="98000">
                <a:srgbClr val="0000B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519" name="Группа 518" hidden="0"/>
          <p:cNvGrpSpPr/>
          <p:nvPr isPhoto="0" userDrawn="0"/>
        </p:nvGrpSpPr>
        <p:grpSpPr bwMode="auto">
          <a:xfrm>
            <a:off x="3110551" y="1748565"/>
            <a:ext cx="1797180" cy="4986305"/>
            <a:chOff x="1118323" y="1665704"/>
            <a:chExt cx="1797180" cy="4986305"/>
          </a:xfrm>
        </p:grpSpPr>
        <p:sp>
          <p:nvSpPr>
            <p:cNvPr id="520" name="Прямоугольник 519" hidden="0"/>
            <p:cNvSpPr/>
            <p:nvPr isPhoto="0" userDrawn="0"/>
          </p:nvSpPr>
          <p:spPr bwMode="auto">
            <a:xfrm>
              <a:off x="1126397" y="1665704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521" name="Прямоугольник 520" hidden="0"/>
            <p:cNvSpPr/>
            <p:nvPr isPhoto="0" userDrawn="0"/>
          </p:nvSpPr>
          <p:spPr bwMode="auto">
            <a:xfrm>
              <a:off x="1118323" y="2692970"/>
              <a:ext cx="1789106" cy="29530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522" name="Прямоугольник 521" hidden="0"/>
            <p:cNvSpPr/>
            <p:nvPr isPhoto="0" userDrawn="0"/>
          </p:nvSpPr>
          <p:spPr bwMode="auto">
            <a:xfrm>
              <a:off x="1136788" y="5637406"/>
              <a:ext cx="1767872" cy="989348"/>
            </a:xfrm>
            <a:prstGeom prst="rect">
              <a:avLst/>
            </a:prstGeom>
            <a:gradFill>
              <a:gsLst>
                <a:gs pos="0">
                  <a:srgbClr val="0099FF"/>
                </a:gs>
                <a:gs pos="41000">
                  <a:srgbClr val="007CF0"/>
                </a:gs>
                <a:gs pos="56000">
                  <a:schemeClr val="accent2">
                    <a:lumMod val="20000"/>
                    <a:lumOff val="80000"/>
                  </a:schemeClr>
                </a:gs>
                <a:gs pos="98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523" name="Полилиния 522" hidden="0"/>
            <p:cNvSpPr/>
            <p:nvPr isPhoto="0" userDrawn="0"/>
          </p:nvSpPr>
          <p:spPr bwMode="auto">
            <a:xfrm>
              <a:off x="1707287" y="1681616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524" name="Равнобедренный треугольник 523" hidden="0"/>
          <p:cNvSpPr/>
          <p:nvPr isPhoto="0" userDrawn="0"/>
        </p:nvSpPr>
        <p:spPr bwMode="auto">
          <a:xfrm rot="5400000" flipV="1">
            <a:off x="3552515" y="2790862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5" name="Равнобедренный треугольник 524" hidden="0"/>
          <p:cNvSpPr/>
          <p:nvPr isPhoto="0" userDrawn="0"/>
        </p:nvSpPr>
        <p:spPr bwMode="auto">
          <a:xfrm rot="5400000" flipV="1">
            <a:off x="3573102" y="3001206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6" name="Равнобедренный треугольник 525" hidden="0"/>
          <p:cNvSpPr/>
          <p:nvPr isPhoto="0" userDrawn="0"/>
        </p:nvSpPr>
        <p:spPr bwMode="auto">
          <a:xfrm rot="5400000" flipV="1">
            <a:off x="3563239" y="3185494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7" name="Равнобедренный треугольник 526" hidden="0"/>
          <p:cNvSpPr/>
          <p:nvPr isPhoto="0" userDrawn="0"/>
        </p:nvSpPr>
        <p:spPr bwMode="auto">
          <a:xfrm rot="5400000">
            <a:off x="4352405" y="279782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8" name="Равнобедренный треугольник 527" hidden="0"/>
          <p:cNvSpPr/>
          <p:nvPr isPhoto="0" userDrawn="0"/>
        </p:nvSpPr>
        <p:spPr bwMode="auto">
          <a:xfrm rot="5400000">
            <a:off x="4350976" y="301002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29" name="Равнобедренный треугольник 528" hidden="0"/>
          <p:cNvSpPr/>
          <p:nvPr isPhoto="0" userDrawn="0"/>
        </p:nvSpPr>
        <p:spPr bwMode="auto">
          <a:xfrm rot="5400000">
            <a:off x="4361065" y="3194451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0" name="Равнобедренный треугольник 529" hidden="0"/>
          <p:cNvSpPr/>
          <p:nvPr isPhoto="0" userDrawn="0"/>
        </p:nvSpPr>
        <p:spPr bwMode="auto">
          <a:xfrm rot="5400000">
            <a:off x="4340673" y="341449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1" name="Равнобедренный треугольник 530" hidden="0"/>
          <p:cNvSpPr/>
          <p:nvPr isPhoto="0" userDrawn="0"/>
        </p:nvSpPr>
        <p:spPr bwMode="auto">
          <a:xfrm rot="5400000" flipV="1">
            <a:off x="3549383" y="338985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2" name="Равнобедренный треугольник 531" hidden="0"/>
          <p:cNvSpPr/>
          <p:nvPr isPhoto="0" userDrawn="0"/>
        </p:nvSpPr>
        <p:spPr bwMode="auto">
          <a:xfrm rot="5400000" flipV="1">
            <a:off x="3562711" y="5737751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3" name="Равнобедренный треугольник 532" hidden="0"/>
          <p:cNvSpPr/>
          <p:nvPr isPhoto="0" userDrawn="0"/>
        </p:nvSpPr>
        <p:spPr bwMode="auto">
          <a:xfrm rot="5400000">
            <a:off x="4337099" y="573348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4" name="Равнобедренный треугольник 533" hidden="0"/>
          <p:cNvSpPr/>
          <p:nvPr isPhoto="0" userDrawn="0"/>
        </p:nvSpPr>
        <p:spPr bwMode="auto">
          <a:xfrm rot="5400000">
            <a:off x="4335352" y="596969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5" name="Равнобедренный треугольник 534" hidden="0"/>
          <p:cNvSpPr/>
          <p:nvPr isPhoto="0" userDrawn="0"/>
        </p:nvSpPr>
        <p:spPr bwMode="auto">
          <a:xfrm rot="5400000">
            <a:off x="4335260" y="618859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6" name="Равнобедренный треугольник 535" hidden="0"/>
          <p:cNvSpPr/>
          <p:nvPr isPhoto="0" userDrawn="0"/>
        </p:nvSpPr>
        <p:spPr bwMode="auto">
          <a:xfrm rot="5400000">
            <a:off x="4347295" y="6405470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7" name="Равнобедренный треугольник 536" hidden="0"/>
          <p:cNvSpPr/>
          <p:nvPr isPhoto="0" userDrawn="0"/>
        </p:nvSpPr>
        <p:spPr bwMode="auto">
          <a:xfrm rot="5400000" flipV="1">
            <a:off x="3536574" y="595127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8" name="Равнобедренный треугольник 537" hidden="0"/>
          <p:cNvSpPr/>
          <p:nvPr isPhoto="0" userDrawn="0"/>
        </p:nvSpPr>
        <p:spPr bwMode="auto">
          <a:xfrm rot="5400000" flipV="1">
            <a:off x="3532555" y="6200118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39" name="Равнобедренный треугольник 538" hidden="0"/>
          <p:cNvSpPr/>
          <p:nvPr isPhoto="0" userDrawn="0"/>
        </p:nvSpPr>
        <p:spPr bwMode="auto">
          <a:xfrm rot="5400000" flipV="1">
            <a:off x="3542947" y="6414693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40" name="Прямоугольник 539" hidden="0"/>
          <p:cNvSpPr/>
          <p:nvPr isPhoto="0" userDrawn="0"/>
        </p:nvSpPr>
        <p:spPr bwMode="auto">
          <a:xfrm>
            <a:off x="3747517" y="1773374"/>
            <a:ext cx="506345" cy="495498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541" name="Прямоугольник 540" hidden="0"/>
          <p:cNvSpPr/>
          <p:nvPr isPhoto="0" userDrawn="0"/>
        </p:nvSpPr>
        <p:spPr bwMode="auto">
          <a:xfrm>
            <a:off x="3914279" y="1784109"/>
            <a:ext cx="145760" cy="2480436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542" name="Group 7" hidden="0"/>
          <p:cNvGrpSpPr/>
          <p:nvPr isPhoto="0" userDrawn="0"/>
        </p:nvGrpSpPr>
        <p:grpSpPr bwMode="auto">
          <a:xfrm>
            <a:off x="3872598" y="4247982"/>
            <a:ext cx="238799" cy="1018103"/>
            <a:chOff x="0" y="0"/>
            <a:chExt cx="593" cy="5588"/>
          </a:xfrm>
        </p:grpSpPr>
        <p:grpSp>
          <p:nvGrpSpPr>
            <p:cNvPr id="544" name="Group 9" hidden="0"/>
            <p:cNvGrpSpPr/>
            <p:nvPr isPhoto="0" userDrawn="0"/>
          </p:nvGrpSpPr>
          <p:grpSpPr bwMode="auto">
            <a:xfrm>
              <a:off x="0" y="170"/>
              <a:ext cx="592" cy="1678"/>
              <a:chOff x="0" y="170"/>
              <a:chExt cx="592" cy="1678"/>
            </a:xfrm>
          </p:grpSpPr>
          <p:sp>
            <p:nvSpPr>
              <p:cNvPr id="797" name="Freeform 1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70"/>
                <a:ext cx="45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02"/>
                  </a:cxn>
                  <a:cxn ang="0">
                    <a:pos x="23" y="302"/>
                  </a:cxn>
                  <a:cxn ang="0">
                    <a:pos x="23" y="0"/>
                  </a:cxn>
                </a:cxnLst>
                <a:rect l="0" t="0" r="r" b="b"/>
                <a:pathLst>
                  <a:path w="45" h="30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02"/>
                    </a:lnTo>
                    <a:lnTo>
                      <a:pt x="23" y="30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8" name="Freeform 1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70"/>
                <a:ext cx="1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</a:cxnLst>
                <a:rect l="0" t="0" r="r" b="b"/>
                <a:pathLst>
                  <a:path h="30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9" name="Rectangle 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1" y="170"/>
                <a:ext cx="569" cy="30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0" name="Rectangle 1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1" name="Rectangle 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371"/>
                <a:ext cx="34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2" name="Rectangle 1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3" name="Rectangle 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4" name="Rectangle 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5" name="Rectangle 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6" name="Rectangle 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7" name="Rectangle 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8" name="Rectangle 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09" name="Rectangle 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0" name="Rectangle 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1" name="Rectangle 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2" name="Rectangle 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3" name="Rectangle 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4" name="Rectangle 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5" name="Rectangle 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6" name="Rectangle 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817" name="Rectangle 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grpSp>
            <p:nvGrpSpPr>
              <p:cNvPr id="818" name="Group 31" hidden="0"/>
              <p:cNvGrpSpPr/>
              <p:nvPr isPhoto="0" userDrawn="0"/>
            </p:nvGrpSpPr>
            <p:grpSpPr bwMode="auto">
              <a:xfrm>
                <a:off x="0" y="447"/>
                <a:ext cx="592" cy="1401"/>
                <a:chOff x="0" y="447"/>
                <a:chExt cx="592" cy="1401"/>
              </a:xfrm>
            </p:grpSpPr>
            <p:sp>
              <p:nvSpPr>
                <p:cNvPr id="819" name="Freeform 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5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0" name="Freeform 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535"/>
                  <a:ext cx="54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5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1" name="Freeform 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535"/>
                  <a:ext cx="50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5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2" name="Freeform 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535"/>
                  <a:ext cx="45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5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3" name="Freeform 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535"/>
                  <a:ext cx="40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5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4" name="Freeform 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535"/>
                  <a:ext cx="36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5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5" name="Freeform 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535"/>
                  <a:ext cx="31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5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6" name="Freeform 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535"/>
                  <a:ext cx="273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5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7" name="Freeform 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535"/>
                  <a:ext cx="22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5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8" name="Freeform 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535"/>
                  <a:ext cx="18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5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29" name="Freeform 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535"/>
                  <a:ext cx="13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5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0" name="Freeform 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535"/>
                  <a:ext cx="9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5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1" name="Freeform 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535"/>
                  <a:ext cx="4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5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2" name="Freeform 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535"/>
                  <a:ext cx="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5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3" name="Rectangle 4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4" name="Freeform 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5" name="Freeform 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221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6" name="Freeform 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221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7" name="Freeform 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221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8" name="Freeform 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221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39" name="Freeform 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221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0" name="Freeform 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221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1" name="Freeform 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221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2" name="Freeform 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221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3" name="Freeform 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221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4" name="Freeform 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221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5" name="Freeform 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221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6" name="Freeform 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221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7" name="Freeform 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221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8" name="Rectangle 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49" name="Freeform 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0" name="Freeform 6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907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1" name="Freeform 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907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2" name="Freeform 6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907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3" name="Freeform 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907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4" name="Freeform 6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907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5" name="Freeform 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907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6" name="Freeform 6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907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7" name="Freeform 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907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8" name="Freeform 7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907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59" name="Freeform 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907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0" name="Freeform 7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907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1" name="Freeform 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907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2" name="Freeform 7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907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3" name="Rectangle 7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4" name="Freeform 7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6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5" name="Freeform 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447"/>
                  <a:ext cx="54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6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6" name="Freeform 7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447"/>
                  <a:ext cx="50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6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7" name="Freeform 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447"/>
                  <a:ext cx="45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6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8" name="Freeform 8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447"/>
                  <a:ext cx="40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6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69" name="Freeform 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447"/>
                  <a:ext cx="36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6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0" name="Freeform 8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447"/>
                  <a:ext cx="31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6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1" name="Freeform 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447"/>
                  <a:ext cx="273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6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2" name="Freeform 8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447"/>
                  <a:ext cx="22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6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3" name="Freeform 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447"/>
                  <a:ext cx="18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6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4" name="Freeform 8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447"/>
                  <a:ext cx="13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6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5" name="Freeform 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447"/>
                  <a:ext cx="9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6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6" name="Freeform 8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447"/>
                  <a:ext cx="4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6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7" name="Freeform 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447"/>
                  <a:ext cx="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6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8" name="Rectangle 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79" name="Freeform 9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0" name="Freeform 9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593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1" name="Freeform 9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593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2" name="Freeform 9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593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3" name="Freeform 9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593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4" name="Freeform 9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593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5" name="Freeform 9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593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6" name="Freeform 9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593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7" name="Freeform 10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593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8" name="Freeform 10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593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89" name="Freeform 10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593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0" name="Freeform 10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593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1" name="Freeform 10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593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2" name="Freeform 10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593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3" name="Rectangle 10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4" name="Freeform 10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5" name="Freeform 10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680"/>
                  <a:ext cx="54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6" name="Freeform 10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680"/>
                  <a:ext cx="50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7" name="Freeform 11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680"/>
                  <a:ext cx="45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8" name="Freeform 11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680"/>
                  <a:ext cx="40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899" name="Freeform 11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680"/>
                  <a:ext cx="36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0" name="Freeform 11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680"/>
                  <a:ext cx="31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1" name="Freeform 11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680"/>
                  <a:ext cx="27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2" name="Freeform 11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680"/>
                  <a:ext cx="22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3" name="Freeform 11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680"/>
                  <a:ext cx="18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4" name="Freeform 11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680"/>
                  <a:ext cx="13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5" name="Freeform 11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680"/>
                  <a:ext cx="9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6" name="Freeform 11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680"/>
                  <a:ext cx="4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7" name="Freeform 12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680"/>
                  <a:ext cx="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8" name="Rectangle 12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09" name="Freeform 12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0" name="Freeform 12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47"/>
                  <a:ext cx="36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79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C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1" name="Freeform 12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47"/>
                  <a:ext cx="31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79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3B3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2" name="Freeform 12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47"/>
                  <a:ext cx="273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79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5F5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3" name="Freeform 12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47"/>
                  <a:ext cx="22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79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8A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4" name="Freeform 12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47"/>
                  <a:ext cx="182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79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5" name="Freeform 12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47"/>
                  <a:ext cx="13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79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6" name="Freeform 12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47"/>
                  <a:ext cx="91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79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7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7" name="Freeform 13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47"/>
                  <a:ext cx="4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79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8" name="Freeform 131" hidden="0"/>
                <p:cNvSpPr/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11" y="79"/>
                    </a:cxn>
                    <a:cxn ang="0">
                      <a:pos x="409" y="79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11" y="79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11" y="79"/>
                      </a:moveTo>
                      <a:lnTo>
                        <a:pt x="409" y="79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11" y="79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19" name="Freeform 1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92" y="33"/>
                    </a:cxn>
                    <a:cxn ang="0">
                      <a:pos x="592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569" y="33"/>
                    </a:cxn>
                    <a:cxn ang="0">
                      <a:pos x="569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0" y="33"/>
                      </a:moveTo>
                      <a:lnTo>
                        <a:pt x="592" y="33"/>
                      </a:lnTo>
                      <a:lnTo>
                        <a:pt x="592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569" y="33"/>
                      </a:lnTo>
                      <a:lnTo>
                        <a:pt x="569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0" name="Freeform 1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14"/>
                  <a:ext cx="54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47" y="33"/>
                    </a:cxn>
                    <a:cxn ang="0">
                      <a:pos x="54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524" y="33"/>
                    </a:cxn>
                    <a:cxn ang="0">
                      <a:pos x="52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47" h="33" fill="norm" stroke="1" extrusionOk="0">
                      <a:moveTo>
                        <a:pt x="0" y="33"/>
                      </a:moveTo>
                      <a:lnTo>
                        <a:pt x="547" y="33"/>
                      </a:lnTo>
                      <a:lnTo>
                        <a:pt x="54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524" y="33"/>
                      </a:lnTo>
                      <a:lnTo>
                        <a:pt x="52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1" name="Freeform 1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714"/>
                  <a:ext cx="50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01" y="33"/>
                    </a:cxn>
                    <a:cxn ang="0">
                      <a:pos x="50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78" y="33"/>
                    </a:cxn>
                    <a:cxn ang="0">
                      <a:pos x="47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01" h="33" fill="norm" stroke="1" extrusionOk="0">
                      <a:moveTo>
                        <a:pt x="0" y="33"/>
                      </a:moveTo>
                      <a:lnTo>
                        <a:pt x="501" y="33"/>
                      </a:lnTo>
                      <a:lnTo>
                        <a:pt x="50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78" y="33"/>
                      </a:lnTo>
                      <a:lnTo>
                        <a:pt x="47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2" name="Freeform 1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714"/>
                  <a:ext cx="45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5" y="33"/>
                    </a:cxn>
                    <a:cxn ang="0">
                      <a:pos x="45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32" y="33"/>
                    </a:cxn>
                    <a:cxn ang="0">
                      <a:pos x="43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5" h="33" fill="norm" stroke="1" extrusionOk="0">
                      <a:moveTo>
                        <a:pt x="0" y="33"/>
                      </a:moveTo>
                      <a:lnTo>
                        <a:pt x="455" y="33"/>
                      </a:lnTo>
                      <a:lnTo>
                        <a:pt x="45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32" y="33"/>
                      </a:lnTo>
                      <a:lnTo>
                        <a:pt x="43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3" name="Freeform 1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14"/>
                  <a:ext cx="40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09" y="33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387" y="33"/>
                    </a:cxn>
                    <a:cxn ang="0">
                      <a:pos x="387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409" h="33" fill="norm" stroke="1" extrusionOk="0">
                      <a:moveTo>
                        <a:pt x="0" y="33"/>
                      </a:moveTo>
                      <a:lnTo>
                        <a:pt x="409" y="33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387" y="33"/>
                      </a:lnTo>
                      <a:lnTo>
                        <a:pt x="387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4" name="Freeform 1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14"/>
                  <a:ext cx="36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65" y="33"/>
                    </a:cxn>
                    <a:cxn ang="0">
                      <a:pos x="36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342" y="33"/>
                    </a:cxn>
                    <a:cxn ang="0">
                      <a:pos x="34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65" h="33" fill="norm" stroke="1" extrusionOk="0">
                      <a:moveTo>
                        <a:pt x="0" y="33"/>
                      </a:moveTo>
                      <a:lnTo>
                        <a:pt x="365" y="33"/>
                      </a:lnTo>
                      <a:lnTo>
                        <a:pt x="36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342" y="33"/>
                      </a:lnTo>
                      <a:lnTo>
                        <a:pt x="34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5" name="Freeform 1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14"/>
                  <a:ext cx="31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19" y="33"/>
                    </a:cxn>
                    <a:cxn ang="0">
                      <a:pos x="31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96" y="33"/>
                    </a:cxn>
                    <a:cxn ang="0">
                      <a:pos x="296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19" h="33" fill="norm" stroke="1" extrusionOk="0">
                      <a:moveTo>
                        <a:pt x="0" y="33"/>
                      </a:moveTo>
                      <a:lnTo>
                        <a:pt x="319" y="33"/>
                      </a:lnTo>
                      <a:lnTo>
                        <a:pt x="31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96" y="33"/>
                      </a:lnTo>
                      <a:lnTo>
                        <a:pt x="296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6" name="Freeform 1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14"/>
                  <a:ext cx="273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73" y="33"/>
                    </a:cxn>
                    <a:cxn ang="0">
                      <a:pos x="27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50" y="33"/>
                    </a:cxn>
                    <a:cxn ang="0">
                      <a:pos x="25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273" h="33" fill="norm" stroke="1" extrusionOk="0">
                      <a:moveTo>
                        <a:pt x="0" y="33"/>
                      </a:moveTo>
                      <a:lnTo>
                        <a:pt x="273" y="33"/>
                      </a:lnTo>
                      <a:lnTo>
                        <a:pt x="27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50" y="33"/>
                      </a:lnTo>
                      <a:lnTo>
                        <a:pt x="25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7" name="Freeform 1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14"/>
                  <a:ext cx="22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27" y="33"/>
                    </a:cxn>
                    <a:cxn ang="0">
                      <a:pos x="22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205" y="33"/>
                    </a:cxn>
                    <a:cxn ang="0">
                      <a:pos x="205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227" h="33" fill="norm" stroke="1" extrusionOk="0">
                      <a:moveTo>
                        <a:pt x="0" y="33"/>
                      </a:moveTo>
                      <a:lnTo>
                        <a:pt x="227" y="33"/>
                      </a:lnTo>
                      <a:lnTo>
                        <a:pt x="22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205" y="33"/>
                      </a:lnTo>
                      <a:lnTo>
                        <a:pt x="205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8" name="Freeform 1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14"/>
                  <a:ext cx="18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83" y="33"/>
                    </a:cxn>
                    <a:cxn ang="0">
                      <a:pos x="18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60" y="33"/>
                    </a:cxn>
                    <a:cxn ang="0">
                      <a:pos x="16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83" h="33" fill="norm" stroke="1" extrusionOk="0">
                      <a:moveTo>
                        <a:pt x="0" y="33"/>
                      </a:moveTo>
                      <a:lnTo>
                        <a:pt x="183" y="33"/>
                      </a:lnTo>
                      <a:lnTo>
                        <a:pt x="18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60" y="33"/>
                      </a:lnTo>
                      <a:lnTo>
                        <a:pt x="16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29" name="Freeform 1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14"/>
                  <a:ext cx="13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37" y="33"/>
                    </a:cxn>
                    <a:cxn ang="0">
                      <a:pos x="13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14" y="33"/>
                    </a:cxn>
                    <a:cxn ang="0">
                      <a:pos x="11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37" h="33" fill="norm" stroke="1" extrusionOk="0">
                      <a:moveTo>
                        <a:pt x="0" y="33"/>
                      </a:moveTo>
                      <a:lnTo>
                        <a:pt x="137" y="33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14" y="33"/>
                      </a:lnTo>
                      <a:lnTo>
                        <a:pt x="11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0" name="Freeform 1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14"/>
                  <a:ext cx="9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91" y="33"/>
                    </a:cxn>
                    <a:cxn ang="0">
                      <a:pos x="9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68" y="33"/>
                    </a:cxn>
                    <a:cxn ang="0">
                      <a:pos x="6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91" h="33" fill="norm" stroke="1" extrusionOk="0">
                      <a:moveTo>
                        <a:pt x="0" y="33"/>
                      </a:moveTo>
                      <a:lnTo>
                        <a:pt x="91" y="33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68" y="33"/>
                      </a:lnTo>
                      <a:lnTo>
                        <a:pt x="6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1" name="Freeform 1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14"/>
                  <a:ext cx="4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" y="33"/>
                    </a:cxn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3" y="33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" h="33" fill="norm" stroke="1" extrusionOk="0">
                      <a:moveTo>
                        <a:pt x="0" y="33"/>
                      </a:moveTo>
                      <a:lnTo>
                        <a:pt x="45" y="33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3" y="33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2" name="Freeform 1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714"/>
                  <a:ext cx="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 fill="norm" stroke="1" extrusionOk="0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3" name="Freeform 146" hidden="0"/>
                <p:cNvSpPr/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91" y="33"/>
                    </a:cxn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00" y="33"/>
                    </a:cxn>
                    <a:cxn ang="0">
                      <a:pos x="91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91" y="33"/>
                      </a:moveTo>
                      <a:lnTo>
                        <a:pt x="0" y="0"/>
                      </a:lnTo>
                      <a:lnTo>
                        <a:pt x="592" y="0"/>
                      </a:lnTo>
                      <a:lnTo>
                        <a:pt x="500" y="33"/>
                      </a:lnTo>
                      <a:lnTo>
                        <a:pt x="91" y="33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4" name="Freeform 1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22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5" name="Freeform 1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826"/>
                  <a:ext cx="54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22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6" name="Freeform 1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826"/>
                  <a:ext cx="50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22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7" name="Freeform 1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826"/>
                  <a:ext cx="45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22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8" name="Freeform 1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826"/>
                  <a:ext cx="40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22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39" name="Freeform 1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826"/>
                  <a:ext cx="36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22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0" name="Freeform 1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826"/>
                  <a:ext cx="31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22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1" name="Freeform 1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826"/>
                  <a:ext cx="273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22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2" name="Freeform 1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826"/>
                  <a:ext cx="22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22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3" name="Freeform 1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826"/>
                  <a:ext cx="18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22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4" name="Freeform 1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826"/>
                  <a:ext cx="13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22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5" name="Freeform 1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826"/>
                  <a:ext cx="9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22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6" name="Freeform 1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826"/>
                  <a:ext cx="4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22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7" name="Freeform 1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826"/>
                  <a:ext cx="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2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8" name="Rectangle 1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49" name="Freeform 1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0" name="Rectangle 16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1" name="Freeform 1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2" name="Rectangle 16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3" name="Freeform 1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4" name="Rectangle 16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5" name="Freeform 1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6" name="Rectangle 16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7" name="Freeform 1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8" name="Rectangle 17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59" name="Freeform 1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0" name="Rectangle 17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1" name="Freeform 1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2" name="Rectangle 17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3" name="Freeform 17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4" name="Rectangle 17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5" name="Freeform 1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6" name="Rectangle 17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7" name="Freeform 1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8" name="Rectangle 18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69" name="Freeform 1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0" name="Rectangle 18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1" name="Freeform 1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2" name="Rectangle 18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3" name="Freeform 1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4" name="Rectangle 18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5" name="Freeform 1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6" name="Rectangle 18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7" name="Freeform 1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978" name="Rectangle 1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</p:grpSp>
        </p:grpSp>
        <p:grpSp>
          <p:nvGrpSpPr>
            <p:cNvPr id="545" name="Group 192" hidden="0"/>
            <p:cNvGrpSpPr/>
            <p:nvPr isPhoto="0" userDrawn="0"/>
          </p:nvGrpSpPr>
          <p:grpSpPr bwMode="auto">
            <a:xfrm>
              <a:off x="0" y="0"/>
              <a:ext cx="592" cy="168"/>
              <a:chOff x="0" y="0"/>
              <a:chExt cx="592" cy="168"/>
            </a:xfrm>
          </p:grpSpPr>
          <p:sp>
            <p:nvSpPr>
              <p:cNvPr id="712" name="Freeform 193" hidden="0"/>
              <p:cNvSpPr>
                <a:spLocks noEditPoint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592" h="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3" name="Freeform 19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0"/>
                <a:ext cx="54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47" h="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4" name="Freeform 19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0"/>
                <a:ext cx="50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01" h="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5" name="Freeform 19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0"/>
                <a:ext cx="4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5" h="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6" name="Freeform 19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0"/>
                <a:ext cx="40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409" h="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7" name="Freeform 19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0"/>
                <a:ext cx="36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65" h="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8" name="Freeform 19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0"/>
                <a:ext cx="31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19" h="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9" name="Freeform 20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0"/>
                <a:ext cx="27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273" h="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0" name="Freeform 20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0"/>
                <a:ext cx="22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227" h="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1" name="Freeform 20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0"/>
                <a:ext cx="18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83" h="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2" name="Freeform 20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0"/>
                <a:ext cx="13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37" h="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3" name="Freeform 20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0"/>
                <a:ext cx="9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91" h="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4" name="Freeform 20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0"/>
                <a:ext cx="4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" h="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5" name="Freeform 20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0"/>
                <a:ext cx="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h="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6" name="Rectangle 20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7" name="Freeform 208" hidden="0"/>
              <p:cNvSpPr>
                <a:spLocks noEditPoints="1"/>
              </p:cNvSpPr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8" name="Freeform 209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67"/>
                <a:ext cx="36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65" h="79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29" name="Freeform 210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67"/>
                <a:ext cx="31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19" h="79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0" name="Freeform 211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67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1" name="Freeform 212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67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2" name="Freeform 213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67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3" name="Freeform 214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67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4" name="Freeform 215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67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5" name="Freeform 21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67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6" name="Freeform 217" hidden="0"/>
              <p:cNvSpPr/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11" y="79"/>
                  </a:cxn>
                  <a:cxn ang="0">
                    <a:pos x="409" y="79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11" y="79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11" y="79"/>
                    </a:moveTo>
                    <a:lnTo>
                      <a:pt x="409" y="79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11" y="79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7" name="Freeform 218" hidden="0"/>
              <p:cNvSpPr>
                <a:spLocks noEditPoints="1"/>
              </p:cNvSpPr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8" name="Freeform 219" hidden="0"/>
              <p:cNvSpPr>
                <a:spLocks noEditPoints="1"/>
              </p:cNvSpPr>
              <p:nvPr isPhoto="0" userDrawn="0"/>
            </p:nvSpPr>
            <p:spPr bwMode="auto">
              <a:xfrm>
                <a:off x="22" y="34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39" name="Freeform 220" hidden="0"/>
              <p:cNvSpPr>
                <a:spLocks noEditPoints="1"/>
              </p:cNvSpPr>
              <p:nvPr isPhoto="0" userDrawn="0"/>
            </p:nvSpPr>
            <p:spPr bwMode="auto">
              <a:xfrm>
                <a:off x="45" y="34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0" name="Freeform 221" hidden="0"/>
              <p:cNvSpPr>
                <a:spLocks noEditPoints="1"/>
              </p:cNvSpPr>
              <p:nvPr isPhoto="0" userDrawn="0"/>
            </p:nvSpPr>
            <p:spPr bwMode="auto">
              <a:xfrm>
                <a:off x="68" y="34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1" name="Freeform 222" hidden="0"/>
              <p:cNvSpPr>
                <a:spLocks noEditPoints="1"/>
              </p:cNvSpPr>
              <p:nvPr isPhoto="0" userDrawn="0"/>
            </p:nvSpPr>
            <p:spPr bwMode="auto">
              <a:xfrm>
                <a:off x="91" y="34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2" name="Freeform 223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34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3" name="Freeform 224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34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4" name="Freeform 225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34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5" name="Freeform 22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34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6" name="Freeform 227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34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7" name="Freeform 228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34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8" name="Freeform 229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34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49" name="Freeform 23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34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0" name="Freeform 23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34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1" name="Freeform 232" hidden="0"/>
              <p:cNvSpPr/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0" y="0"/>
                  </a:cxn>
                  <a:cxn ang="0">
                    <a:pos x="592" y="0"/>
                  </a:cxn>
                  <a:cxn ang="0">
                    <a:pos x="500" y="33"/>
                  </a:cxn>
                  <a:cxn ang="0">
                    <a:pos x="91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91" y="33"/>
                    </a:moveTo>
                    <a:lnTo>
                      <a:pt x="0" y="0"/>
                    </a:lnTo>
                    <a:lnTo>
                      <a:pt x="592" y="0"/>
                    </a:lnTo>
                    <a:lnTo>
                      <a:pt x="500" y="33"/>
                    </a:lnTo>
                    <a:lnTo>
                      <a:pt x="91" y="33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2" name="Freeform 233" hidden="0"/>
              <p:cNvSpPr>
                <a:spLocks noEditPoint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592" h="2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3" name="Freeform 23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46"/>
                <a:ext cx="54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47" h="2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4" name="Freeform 23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146"/>
                <a:ext cx="50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01" h="2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5" name="Freeform 23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146"/>
                <a:ext cx="45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5" h="2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6" name="Freeform 23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146"/>
                <a:ext cx="40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409" h="2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7" name="Freeform 23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146"/>
                <a:ext cx="36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65" h="2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8" name="Freeform 23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146"/>
                <a:ext cx="31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19" h="2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59" name="Freeform 24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46"/>
                <a:ext cx="27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273" h="2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0" name="Freeform 24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46"/>
                <a:ext cx="22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227" h="2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1" name="Freeform 24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146"/>
                <a:ext cx="18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83" h="2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2" name="Freeform 24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146"/>
                <a:ext cx="13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37" h="2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3" name="Freeform 24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146"/>
                <a:ext cx="9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91" h="2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4" name="Freeform 24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46"/>
                <a:ext cx="4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" h="2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5" name="Freeform 24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46"/>
                <a:ext cx="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</a:cxnLst>
                <a:rect l="0" t="0" r="r" b="b"/>
                <a:pathLst>
                  <a:path h="2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6" name="Rectangle 2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7" name="Freeform 248" hidden="0"/>
              <p:cNvSpPr>
                <a:spLocks noEditPoint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8" name="Rectangle 2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69" name="Freeform 250" hidden="0"/>
              <p:cNvSpPr>
                <a:spLocks noEditPoint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0" name="Rectangle 2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1" name="Freeform 252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2" name="Rectangle 2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3" name="Freeform 254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4" name="Rectangle 2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5" name="Freeform 25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6" name="Rectangle 2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7" name="Freeform 258" hidden="0"/>
              <p:cNvSpPr>
                <a:spLocks noEditPoint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8" name="Rectangle 2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79" name="Freeform 260" hidden="0"/>
              <p:cNvSpPr>
                <a:spLocks noEditPoint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0" name="Rectangle 2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1" name="Freeform 262" hidden="0"/>
              <p:cNvSpPr>
                <a:spLocks noEditPoint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2" name="Rectangle 2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3" name="Freeform 264" hidden="0"/>
              <p:cNvSpPr>
                <a:spLocks noEditPoint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4" name="Rectangle 2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5" name="Freeform 266" hidden="0"/>
              <p:cNvSpPr>
                <a:spLocks noEditPoint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6" name="Rectangle 2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7" name="Freeform 268" hidden="0"/>
              <p:cNvSpPr>
                <a:spLocks noEditPoint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8" name="Rectangle 2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89" name="Freeform 270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0" name="Rectangle 2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1" name="Freeform 272" hidden="0"/>
              <p:cNvSpPr>
                <a:spLocks noEditPoint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2" name="Rectangle 2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3" name="Freeform 274" hidden="0"/>
              <p:cNvSpPr>
                <a:spLocks noEditPoint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4" name="Rectangle 2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5" name="Freeform 27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96" name="Rectangle 277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  <p:grpSp>
          <p:nvGrpSpPr>
            <p:cNvPr id="546" name="Group 278" hidden="0"/>
            <p:cNvGrpSpPr/>
            <p:nvPr isPhoto="0" userDrawn="0"/>
          </p:nvGrpSpPr>
          <p:grpSpPr bwMode="auto">
            <a:xfrm>
              <a:off x="1" y="5089"/>
              <a:ext cx="592" cy="499"/>
              <a:chOff x="1" y="5089"/>
              <a:chExt cx="592" cy="499"/>
            </a:xfrm>
          </p:grpSpPr>
          <p:sp>
            <p:nvSpPr>
              <p:cNvPr id="547" name="Freeform 27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48" name="Freeform 28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49" name="Freeform 28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122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0" name="Freeform 28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122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1" name="Freeform 28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122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2" name="Freeform 28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3" name="Rectangle 28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3" y="5122"/>
                <a:ext cx="398" cy="11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4" name="Freeform 28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592" h="23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5" name="Freeform 28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34"/>
                <a:ext cx="54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47" h="23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6" name="Freeform 28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34"/>
                <a:ext cx="50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01" h="23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7" name="Freeform 28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34"/>
                <a:ext cx="45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5" h="23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8" name="Freeform 29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34"/>
                <a:ext cx="40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409" h="23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59" name="Freeform 29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34"/>
                <a:ext cx="36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65" h="23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0" name="Freeform 29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34"/>
                <a:ext cx="31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19" h="23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1" name="Freeform 29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34"/>
                <a:ext cx="27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273" h="23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2" name="Freeform 29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34"/>
                <a:ext cx="22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227" h="23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3" name="Freeform 29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34"/>
                <a:ext cx="18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83" h="23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4" name="Freeform 29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34"/>
                <a:ext cx="13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37" h="23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5" name="Freeform 29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34"/>
                <a:ext cx="9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91" h="23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6" name="Freeform 29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34"/>
                <a:ext cx="4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" h="23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7" name="Freeform 29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34"/>
                <a:ext cx="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h="23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8" name="Rectangle 30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69" name="Freeform 301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34" h="33" fill="norm" stroke="1" extrusionOk="0">
                    <a:moveTo>
                      <a:pt x="0" y="0"/>
                    </a:moveTo>
                    <a:lnTo>
                      <a:pt x="34" y="0"/>
                    </a:lnTo>
                    <a:lnTo>
                      <a:pt x="34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0" name="Rectangle 302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1" name="Freeform 303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2" name="Rectangle 304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3" name="Freeform 305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4" name="Rectangle 30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5" name="Freeform 307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6" name="Rectangle 308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7" name="Freeform 30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8" name="Rectangle 31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79" name="Freeform 311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0" name="Rectangle 3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1" name="Freeform 313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2" name="Rectangle 3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3" name="Freeform 315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4" name="Rectangle 3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5" name="Freeform 317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6" name="Rectangle 3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7" name="Freeform 319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2" h="33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8" name="Rectangle 3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89" name="Freeform 321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0" name="Rectangle 3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1" name="Freeform 323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2" name="Rectangle 3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3" name="Freeform 325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4" name="Rectangle 3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5" name="Freeform 327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6" name="Rectangle 3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7" name="Freeform 329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8" name="Rectangle 3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599" name="Freeform 33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0" name="Freeform 33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089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1" name="Freeform 33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089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2" name="Freeform 33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089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3" name="Freeform 33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089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4" name="Freeform 33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089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5" name="Freeform 33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089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6" name="Freeform 33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089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7" name="Freeform 33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089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8" name="Freeform 34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089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09" name="Freeform 34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089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0" name="Freeform 34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089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1" name="Freeform 34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089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2" name="Freeform 34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089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3" name="Rectangle 3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4" name="Freeform 34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34" y="34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34" h="34" fill="norm" stroke="1" extrusionOk="0">
                    <a:moveTo>
                      <a:pt x="0" y="34"/>
                    </a:moveTo>
                    <a:lnTo>
                      <a:pt x="34" y="34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5" name="Rectangle 3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6" name="Freeform 348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7" name="Rectangle 3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8" name="Freeform 350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19" name="Rectangle 3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0" name="Freeform 352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1" name="Rectangle 3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2" name="Freeform 35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3" name="Rectangle 3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4" name="Freeform 356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5" name="Rectangle 3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6" name="Freeform 358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7" name="Rectangle 3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8" name="Freeform 360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29" name="Rectangle 3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0" name="Freeform 362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1" name="Rectangle 3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2" name="Freeform 364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34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34"/>
                    </a:moveTo>
                    <a:lnTo>
                      <a:pt x="22" y="3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3" name="Rectangle 3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4" name="Freeform 366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5" name="Rectangle 3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6" name="Freeform 368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7" name="Rectangle 3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8" name="Freeform 370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39" name="Rectangle 3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0" name="Freeform 372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1" name="Rectangle 3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2" name="Freeform 37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3" name="Rectangle 3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4" name="Freeform 37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592" h="1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5" name="Freeform 37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57"/>
                <a:ext cx="54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47" h="1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6" name="Freeform 37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57"/>
                <a:ext cx="50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01" h="1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7" name="Freeform 37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57"/>
                <a:ext cx="45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5" h="1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8" name="Freeform 38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57"/>
                <a:ext cx="40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409" h="1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49" name="Freeform 38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57"/>
                <a:ext cx="36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65" h="1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0" name="Freeform 38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57"/>
                <a:ext cx="31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19" h="1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1" name="Freeform 38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57"/>
                <a:ext cx="273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273" h="1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2" name="Freeform 38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57"/>
                <a:ext cx="22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227" h="1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3" name="Freeform 38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57"/>
                <a:ext cx="18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83" h="1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4" name="Freeform 38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57"/>
                <a:ext cx="13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37" h="1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5" name="Freeform 38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57"/>
                <a:ext cx="9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91" h="1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6" name="Freeform 38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57"/>
                <a:ext cx="4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" h="1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7" name="Freeform 38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57"/>
                <a:ext cx="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</a:cxnLst>
                <a:rect l="0" t="0" r="r" b="b"/>
                <a:pathLst>
                  <a:path h="1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8" name="Rectangle 39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59" name="Freeform 39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391"/>
                <a:ext cx="59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592" h="11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0" name="Freeform 39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391"/>
                <a:ext cx="54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47" h="11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1" name="Freeform 39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391"/>
                <a:ext cx="50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01" h="11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2" name="Freeform 39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391"/>
                <a:ext cx="45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5" h="11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3" name="Freeform 39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391"/>
                <a:ext cx="40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409" h="11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4" name="Freeform 39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391"/>
                <a:ext cx="36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65" h="11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5" name="Freeform 39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391"/>
                <a:ext cx="31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19" h="11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6" name="Freeform 39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391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7" name="Freeform 39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391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8" name="Freeform 40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391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69" name="Freeform 40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391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0" name="Freeform 40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391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1" name="Freeform 40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391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2" name="Freeform 40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391"/>
                <a:ext cx="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</a:cxnLst>
                <a:rect l="0" t="0" r="r" b="b"/>
                <a:pathLst>
                  <a:path h="11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3" name="Freeform 406" hidden="0"/>
              <p:cNvSpPr>
                <a:spLocks noEditPoints="1"/>
              </p:cNvSpPr>
              <p:nvPr isPhoto="0" userDrawn="0"/>
            </p:nvSpPr>
            <p:spPr bwMode="auto">
              <a:xfrm>
                <a:off x="103" y="5503"/>
                <a:ext cx="39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8" y="0"/>
                  </a:cxn>
                  <a:cxn ang="0">
                    <a:pos x="398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76" y="0"/>
                  </a:cxn>
                  <a:cxn ang="0">
                    <a:pos x="37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98" h="79" fill="norm" stroke="1" extrusionOk="0">
                    <a:moveTo>
                      <a:pt x="0" y="0"/>
                    </a:moveTo>
                    <a:lnTo>
                      <a:pt x="398" y="0"/>
                    </a:lnTo>
                    <a:lnTo>
                      <a:pt x="39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76" y="0"/>
                    </a:lnTo>
                    <a:lnTo>
                      <a:pt x="37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4" name="Freeform 407" hidden="0"/>
              <p:cNvSpPr>
                <a:spLocks noEditPoints="1"/>
              </p:cNvSpPr>
              <p:nvPr isPhoto="0" userDrawn="0"/>
            </p:nvSpPr>
            <p:spPr bwMode="auto">
              <a:xfrm>
                <a:off x="126" y="5503"/>
                <a:ext cx="35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30" y="0"/>
                  </a:cxn>
                  <a:cxn ang="0">
                    <a:pos x="33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53" h="79" fill="norm" stroke="1" extrusionOk="0">
                    <a:moveTo>
                      <a:pt x="0" y="0"/>
                    </a:moveTo>
                    <a:lnTo>
                      <a:pt x="353" y="0"/>
                    </a:lnTo>
                    <a:lnTo>
                      <a:pt x="35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30" y="0"/>
                    </a:lnTo>
                    <a:lnTo>
                      <a:pt x="33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5" name="Freeform 408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503"/>
                <a:ext cx="30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84" y="0"/>
                  </a:cxn>
                  <a:cxn ang="0">
                    <a:pos x="284" y="79"/>
                  </a:cxn>
                  <a:cxn ang="0">
                    <a:pos x="11" y="79"/>
                  </a:cxn>
                  <a:cxn ang="0">
                    <a:pos x="11" y="0"/>
                  </a:cxn>
                </a:cxnLst>
                <a:rect l="0" t="0" r="r" b="b"/>
                <a:pathLst>
                  <a:path w="307" h="79" fill="norm" stroke="1" extrusionOk="0">
                    <a:moveTo>
                      <a:pt x="0" y="0"/>
                    </a:moveTo>
                    <a:lnTo>
                      <a:pt x="307" y="0"/>
                    </a:lnTo>
                    <a:lnTo>
                      <a:pt x="30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284" y="0"/>
                    </a:lnTo>
                    <a:lnTo>
                      <a:pt x="284" y="79"/>
                    </a:lnTo>
                    <a:lnTo>
                      <a:pt x="11" y="7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6" name="Freeform 40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503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7" name="Freeform 41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503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8" name="Freeform 41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503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79" name="Freeform 41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503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0" name="Freeform 41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503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1" name="Freeform 41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503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2" name="Freeform 41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3" name="Rectangle 4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4" name="Freeform 418" hidden="0"/>
              <p:cNvSpPr>
                <a:spLocks noEditPoint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5" name="Rectangle 4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6" name="Freeform 420" hidden="0"/>
              <p:cNvSpPr>
                <a:spLocks noEditPoint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7" name="Rectangle 4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8" name="Freeform 422" hidden="0"/>
              <p:cNvSpPr>
                <a:spLocks noEditPoint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89" name="Rectangle 4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0" name="Freeform 424" hidden="0"/>
              <p:cNvSpPr>
                <a:spLocks noEditPoint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1" name="Rectangle 4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2" name="Freeform 426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3" name="Rectangle 4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4" name="Freeform 428" hidden="0"/>
              <p:cNvSpPr>
                <a:spLocks noEditPoint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5" name="Rectangle 4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6" name="Freeform 430" hidden="0"/>
              <p:cNvSpPr>
                <a:spLocks noEditPoint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7" name="Rectangle 43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8" name="Freeform 432" hidden="0"/>
              <p:cNvSpPr>
                <a:spLocks noEditPoint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699" name="Rectangle 43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0" name="Freeform 434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1" name="Rectangle 43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2" name="Freeform 436" hidden="0"/>
              <p:cNvSpPr>
                <a:spLocks noEditPoint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3" name="Rectangle 43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4" name="Freeform 438" hidden="0"/>
              <p:cNvSpPr>
                <a:spLocks noEditPoint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5" name="Rectangle 43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6" name="Freeform 440" hidden="0"/>
              <p:cNvSpPr>
                <a:spLocks noEditPoint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7" name="Rectangle 44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8" name="Freeform 442" hidden="0"/>
              <p:cNvSpPr>
                <a:spLocks noEditPoint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09" name="Rectangle 44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0" name="Freeform 444" hidden="0"/>
              <p:cNvSpPr>
                <a:spLocks noEditPoint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711" name="Rectangle 4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</p:grpSp>
      <p:sp>
        <p:nvSpPr>
          <p:cNvPr id="25" name="Скругленный прямоугольник 24" hidden="0"/>
          <p:cNvSpPr/>
          <p:nvPr isPhoto="0" userDrawn="0"/>
        </p:nvSpPr>
        <p:spPr bwMode="auto">
          <a:xfrm>
            <a:off x="3738025" y="4559701"/>
            <a:ext cx="506345" cy="609711"/>
          </a:xfrm>
          <a:prstGeom prst="roundRect">
            <a:avLst>
              <a:gd name="adj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980" name="Полилиния 979" hidden="0"/>
          <p:cNvSpPr/>
          <p:nvPr isPhoto="0" userDrawn="0"/>
        </p:nvSpPr>
        <p:spPr bwMode="auto">
          <a:xfrm>
            <a:off x="4071831" y="5851175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982" name="Полилиния 981" hidden="0"/>
          <p:cNvSpPr/>
          <p:nvPr isPhoto="0" userDrawn="0"/>
        </p:nvSpPr>
        <p:spPr bwMode="auto">
          <a:xfrm flipH="1">
            <a:off x="3469465" y="5797053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983" name="Полилиния 982" hidden="0"/>
          <p:cNvSpPr/>
          <p:nvPr isPhoto="0" userDrawn="0"/>
        </p:nvSpPr>
        <p:spPr bwMode="auto">
          <a:xfrm>
            <a:off x="4038805" y="6179797"/>
            <a:ext cx="490091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984" name="Полилиния 983" hidden="0"/>
          <p:cNvSpPr/>
          <p:nvPr isPhoto="0" userDrawn="0"/>
        </p:nvSpPr>
        <p:spPr bwMode="auto">
          <a:xfrm flipH="1">
            <a:off x="3547885" y="6075331"/>
            <a:ext cx="425487" cy="390987"/>
          </a:xfrm>
          <a:custGeom>
            <a:avLst/>
            <a:gdLst>
              <a:gd name="connsiteX0" fmla="*/ 9078 w 490091"/>
              <a:gd name="connsiteY0" fmla="*/ 0 h 390986"/>
              <a:gd name="connsiteX1" fmla="*/ 18603 w 490091"/>
              <a:gd name="connsiteY1" fmla="*/ 261938 h 390986"/>
              <a:gd name="connsiteX2" fmla="*/ 175766 w 490091"/>
              <a:gd name="connsiteY2" fmla="*/ 376238 h 390986"/>
              <a:gd name="connsiteX3" fmla="*/ 394841 w 490091"/>
              <a:gd name="connsiteY3" fmla="*/ 390525 h 390986"/>
              <a:gd name="connsiteX4" fmla="*/ 490091 w 490091"/>
              <a:gd name="connsiteY4" fmla="*/ 385763 h 39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091" h="390986" fill="norm" stroke="1" extrusionOk="0">
                <a:moveTo>
                  <a:pt x="9078" y="0"/>
                </a:moveTo>
                <a:cubicBezTo>
                  <a:pt x="-50" y="99616"/>
                  <a:pt x="-9178" y="199232"/>
                  <a:pt x="18603" y="261938"/>
                </a:cubicBezTo>
                <a:cubicBezTo>
                  <a:pt x="46384" y="324644"/>
                  <a:pt x="113060" y="354807"/>
                  <a:pt x="175766" y="376238"/>
                </a:cubicBezTo>
                <a:cubicBezTo>
                  <a:pt x="238472" y="397669"/>
                  <a:pt x="342454" y="388938"/>
                  <a:pt x="394841" y="390525"/>
                </a:cubicBezTo>
                <a:cubicBezTo>
                  <a:pt x="447228" y="392112"/>
                  <a:pt x="468659" y="388937"/>
                  <a:pt x="490091" y="385763"/>
                </a:cubicBezTo>
              </a:path>
            </a:pathLst>
          </a:custGeom>
          <a:noFill/>
          <a:ln w="22225"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985" name="Прямоугольник 984" hidden="0"/>
          <p:cNvSpPr/>
          <p:nvPr isPhoto="0" userDrawn="0"/>
        </p:nvSpPr>
        <p:spPr bwMode="auto">
          <a:xfrm>
            <a:off x="3927934" y="5276364"/>
            <a:ext cx="132105" cy="504683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53" name="Прямоугольник 1452" hidden="0"/>
          <p:cNvSpPr/>
          <p:nvPr isPhoto="0" userDrawn="0"/>
        </p:nvSpPr>
        <p:spPr bwMode="auto">
          <a:xfrm>
            <a:off x="5179447" y="5945709"/>
            <a:ext cx="1789107" cy="223067"/>
          </a:xfrm>
          <a:prstGeom prst="rect">
            <a:avLst/>
          </a:prstGeom>
          <a:gradFill>
            <a:gsLst>
              <a:gs pos="0">
                <a:srgbClr val="0099FF"/>
              </a:gs>
              <a:gs pos="41000">
                <a:srgbClr val="007CF0"/>
              </a:gs>
              <a:gs pos="56000">
                <a:srgbClr val="0007B4"/>
              </a:gs>
              <a:gs pos="98000">
                <a:srgbClr val="0000B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1454" name="Группа 1453" hidden="0"/>
          <p:cNvGrpSpPr/>
          <p:nvPr isPhoto="0" userDrawn="0"/>
        </p:nvGrpSpPr>
        <p:grpSpPr bwMode="auto">
          <a:xfrm>
            <a:off x="5164629" y="1739181"/>
            <a:ext cx="1797180" cy="4986305"/>
            <a:chOff x="1118323" y="1665704"/>
            <a:chExt cx="1797180" cy="4986305"/>
          </a:xfrm>
        </p:grpSpPr>
        <p:sp>
          <p:nvSpPr>
            <p:cNvPr id="1455" name="Прямоугольник 1454" hidden="0"/>
            <p:cNvSpPr/>
            <p:nvPr isPhoto="0" userDrawn="0"/>
          </p:nvSpPr>
          <p:spPr bwMode="auto">
            <a:xfrm>
              <a:off x="1126397" y="1665704"/>
              <a:ext cx="1789106" cy="4973115"/>
            </a:xfrm>
            <a:prstGeom prst="rect">
              <a:avLst/>
            </a:prstGeom>
            <a:blipFill>
              <a:blip r:embed="rId2">
                <a:alphaModFix amt="80000"/>
              </a:blip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456" name="Прямоугольник 1455" hidden="0"/>
            <p:cNvSpPr/>
            <p:nvPr isPhoto="0" userDrawn="0"/>
          </p:nvSpPr>
          <p:spPr bwMode="auto">
            <a:xfrm>
              <a:off x="1118323" y="2692970"/>
              <a:ext cx="1789106" cy="29679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457" name="Прямоугольник 1456" hidden="0"/>
            <p:cNvSpPr/>
            <p:nvPr isPhoto="0" userDrawn="0"/>
          </p:nvSpPr>
          <p:spPr bwMode="auto">
            <a:xfrm>
              <a:off x="1136788" y="5637406"/>
              <a:ext cx="1767872" cy="989348"/>
            </a:xfrm>
            <a:prstGeom prst="rect">
              <a:avLst/>
            </a:prstGeom>
            <a:gradFill>
              <a:gsLst>
                <a:gs pos="0">
                  <a:srgbClr val="0099FF"/>
                </a:gs>
                <a:gs pos="41000">
                  <a:srgbClr val="007CF0"/>
                </a:gs>
                <a:gs pos="56000">
                  <a:schemeClr val="accent2">
                    <a:lumMod val="20000"/>
                    <a:lumOff val="80000"/>
                  </a:schemeClr>
                </a:gs>
                <a:gs pos="98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1458" name="Полилиния 1457" hidden="0"/>
            <p:cNvSpPr/>
            <p:nvPr isPhoto="0" userDrawn="0"/>
          </p:nvSpPr>
          <p:spPr bwMode="auto">
            <a:xfrm>
              <a:off x="1707287" y="1681616"/>
              <a:ext cx="612261" cy="4970393"/>
            </a:xfrm>
            <a:custGeom>
              <a:avLst/>
              <a:gdLst>
                <a:gd name="connsiteX0" fmla="*/ 38214 w 1477020"/>
                <a:gd name="connsiteY0" fmla="*/ 0 h 4878232"/>
                <a:gd name="connsiteX1" fmla="*/ 95364 w 1477020"/>
                <a:gd name="connsiteY1" fmla="*/ 295275 h 4878232"/>
                <a:gd name="connsiteX2" fmla="*/ 66789 w 1477020"/>
                <a:gd name="connsiteY2" fmla="*/ 809625 h 4878232"/>
                <a:gd name="connsiteX3" fmla="*/ 114414 w 1477020"/>
                <a:gd name="connsiteY3" fmla="*/ 1295400 h 4878232"/>
                <a:gd name="connsiteX4" fmla="*/ 57264 w 1477020"/>
                <a:gd name="connsiteY4" fmla="*/ 1714500 h 4878232"/>
                <a:gd name="connsiteX5" fmla="*/ 133464 w 1477020"/>
                <a:gd name="connsiteY5" fmla="*/ 2085975 h 4878232"/>
                <a:gd name="connsiteX6" fmla="*/ 85839 w 1477020"/>
                <a:gd name="connsiteY6" fmla="*/ 2571750 h 4878232"/>
                <a:gd name="connsiteX7" fmla="*/ 85839 w 1477020"/>
                <a:gd name="connsiteY7" fmla="*/ 2952750 h 4878232"/>
                <a:gd name="connsiteX8" fmla="*/ 66789 w 1477020"/>
                <a:gd name="connsiteY8" fmla="*/ 3457575 h 4878232"/>
                <a:gd name="connsiteX9" fmla="*/ 95364 w 1477020"/>
                <a:gd name="connsiteY9" fmla="*/ 3848100 h 4878232"/>
                <a:gd name="connsiteX10" fmla="*/ 114 w 1477020"/>
                <a:gd name="connsiteY10" fmla="*/ 4362450 h 4878232"/>
                <a:gd name="connsiteX11" fmla="*/ 76314 w 1477020"/>
                <a:gd name="connsiteY11" fmla="*/ 4762500 h 4878232"/>
                <a:gd name="connsiteX12" fmla="*/ 95364 w 1477020"/>
                <a:gd name="connsiteY12" fmla="*/ 4876800 h 4878232"/>
                <a:gd name="connsiteX13" fmla="*/ 533514 w 1477020"/>
                <a:gd name="connsiteY13" fmla="*/ 4829175 h 4878232"/>
                <a:gd name="connsiteX14" fmla="*/ 1314564 w 1477020"/>
                <a:gd name="connsiteY14" fmla="*/ 4867275 h 4878232"/>
                <a:gd name="connsiteX15" fmla="*/ 1457439 w 1477020"/>
                <a:gd name="connsiteY15" fmla="*/ 4800600 h 4878232"/>
                <a:gd name="connsiteX16" fmla="*/ 1409814 w 1477020"/>
                <a:gd name="connsiteY16" fmla="*/ 4486275 h 4878232"/>
                <a:gd name="connsiteX17" fmla="*/ 1466964 w 1477020"/>
                <a:gd name="connsiteY17" fmla="*/ 4019550 h 4878232"/>
                <a:gd name="connsiteX18" fmla="*/ 1409814 w 1477020"/>
                <a:gd name="connsiteY18" fmla="*/ 3562350 h 4878232"/>
                <a:gd name="connsiteX19" fmla="*/ 1419339 w 1477020"/>
                <a:gd name="connsiteY19" fmla="*/ 2847975 h 4878232"/>
                <a:gd name="connsiteX20" fmla="*/ 1476489 w 1477020"/>
                <a:gd name="connsiteY20" fmla="*/ 2505075 h 4878232"/>
                <a:gd name="connsiteX21" fmla="*/ 1381239 w 1477020"/>
                <a:gd name="connsiteY21" fmla="*/ 1876425 h 4878232"/>
                <a:gd name="connsiteX22" fmla="*/ 1457439 w 1477020"/>
                <a:gd name="connsiteY22" fmla="*/ 1428750 h 4878232"/>
                <a:gd name="connsiteX23" fmla="*/ 1428864 w 1477020"/>
                <a:gd name="connsiteY23" fmla="*/ 885825 h 4878232"/>
                <a:gd name="connsiteX24" fmla="*/ 1409814 w 1477020"/>
                <a:gd name="connsiteY24" fmla="*/ 542925 h 4878232"/>
                <a:gd name="connsiteX25" fmla="*/ 1447914 w 1477020"/>
                <a:gd name="connsiteY25" fmla="*/ 19050 h 487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020" h="4878232" fill="norm" stroke="1" extrusionOk="0">
                  <a:moveTo>
                    <a:pt x="38214" y="0"/>
                  </a:moveTo>
                  <a:cubicBezTo>
                    <a:pt x="64408" y="80169"/>
                    <a:pt x="90602" y="160338"/>
                    <a:pt x="95364" y="295275"/>
                  </a:cubicBezTo>
                  <a:cubicBezTo>
                    <a:pt x="100126" y="430212"/>
                    <a:pt x="63614" y="642938"/>
                    <a:pt x="66789" y="809625"/>
                  </a:cubicBezTo>
                  <a:cubicBezTo>
                    <a:pt x="69964" y="976312"/>
                    <a:pt x="116001" y="1144588"/>
                    <a:pt x="114414" y="1295400"/>
                  </a:cubicBezTo>
                  <a:cubicBezTo>
                    <a:pt x="112827" y="1446212"/>
                    <a:pt x="54089" y="1582738"/>
                    <a:pt x="57264" y="1714500"/>
                  </a:cubicBezTo>
                  <a:cubicBezTo>
                    <a:pt x="60439" y="1846262"/>
                    <a:pt x="128702" y="1943100"/>
                    <a:pt x="133464" y="2085975"/>
                  </a:cubicBezTo>
                  <a:cubicBezTo>
                    <a:pt x="138227" y="2228850"/>
                    <a:pt x="93777" y="2427288"/>
                    <a:pt x="85839" y="2571750"/>
                  </a:cubicBezTo>
                  <a:cubicBezTo>
                    <a:pt x="77902" y="2716213"/>
                    <a:pt x="89014" y="2805113"/>
                    <a:pt x="85839" y="2952750"/>
                  </a:cubicBezTo>
                  <a:cubicBezTo>
                    <a:pt x="82664" y="3100388"/>
                    <a:pt x="65202" y="3308350"/>
                    <a:pt x="66789" y="3457575"/>
                  </a:cubicBezTo>
                  <a:cubicBezTo>
                    <a:pt x="68377" y="3606800"/>
                    <a:pt x="106477" y="3697287"/>
                    <a:pt x="95364" y="3848100"/>
                  </a:cubicBezTo>
                  <a:cubicBezTo>
                    <a:pt x="84251" y="3998913"/>
                    <a:pt x="3289" y="4210050"/>
                    <a:pt x="114" y="4362450"/>
                  </a:cubicBezTo>
                  <a:cubicBezTo>
                    <a:pt x="-3061" y="4514850"/>
                    <a:pt x="60439" y="4676775"/>
                    <a:pt x="76314" y="4762500"/>
                  </a:cubicBezTo>
                  <a:cubicBezTo>
                    <a:pt x="92189" y="4848225"/>
                    <a:pt x="19164" y="4865688"/>
                    <a:pt x="95364" y="4876800"/>
                  </a:cubicBezTo>
                  <a:cubicBezTo>
                    <a:pt x="171564" y="4887912"/>
                    <a:pt x="330314" y="4830762"/>
                    <a:pt x="533514" y="4829175"/>
                  </a:cubicBezTo>
                  <a:cubicBezTo>
                    <a:pt x="736714" y="4827588"/>
                    <a:pt x="1160577" y="4872037"/>
                    <a:pt x="1314564" y="4867275"/>
                  </a:cubicBezTo>
                  <a:cubicBezTo>
                    <a:pt x="1468551" y="4862513"/>
                    <a:pt x="1441564" y="4864100"/>
                    <a:pt x="1457439" y="4800600"/>
                  </a:cubicBezTo>
                  <a:cubicBezTo>
                    <a:pt x="1473314" y="4737100"/>
                    <a:pt x="1408227" y="4616450"/>
                    <a:pt x="1409814" y="4486275"/>
                  </a:cubicBezTo>
                  <a:cubicBezTo>
                    <a:pt x="1411402" y="4356100"/>
                    <a:pt x="1466964" y="4173537"/>
                    <a:pt x="1466964" y="4019550"/>
                  </a:cubicBezTo>
                  <a:cubicBezTo>
                    <a:pt x="1466964" y="3865563"/>
                    <a:pt x="1417751" y="3757612"/>
                    <a:pt x="1409814" y="3562350"/>
                  </a:cubicBezTo>
                  <a:cubicBezTo>
                    <a:pt x="1401877" y="3367088"/>
                    <a:pt x="1408227" y="3024188"/>
                    <a:pt x="1419339" y="2847975"/>
                  </a:cubicBezTo>
                  <a:cubicBezTo>
                    <a:pt x="1430452" y="2671763"/>
                    <a:pt x="1482839" y="2667000"/>
                    <a:pt x="1476489" y="2505075"/>
                  </a:cubicBezTo>
                  <a:cubicBezTo>
                    <a:pt x="1470139" y="2343150"/>
                    <a:pt x="1384414" y="2055812"/>
                    <a:pt x="1381239" y="1876425"/>
                  </a:cubicBezTo>
                  <a:cubicBezTo>
                    <a:pt x="1378064" y="1697038"/>
                    <a:pt x="1449502" y="1593850"/>
                    <a:pt x="1457439" y="1428750"/>
                  </a:cubicBezTo>
                  <a:cubicBezTo>
                    <a:pt x="1465376" y="1263650"/>
                    <a:pt x="1436801" y="1033462"/>
                    <a:pt x="1428864" y="885825"/>
                  </a:cubicBezTo>
                  <a:cubicBezTo>
                    <a:pt x="1420927" y="738188"/>
                    <a:pt x="1406639" y="687387"/>
                    <a:pt x="1409814" y="542925"/>
                  </a:cubicBezTo>
                  <a:cubicBezTo>
                    <a:pt x="1412989" y="398463"/>
                    <a:pt x="1430451" y="208756"/>
                    <a:pt x="1447914" y="1905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1459" name="Равнобедренный треугольник 1458" hidden="0"/>
          <p:cNvSpPr/>
          <p:nvPr isPhoto="0" userDrawn="0"/>
        </p:nvSpPr>
        <p:spPr bwMode="auto">
          <a:xfrm rot="5400000" flipV="1">
            <a:off x="5627375" y="2781478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0" name="Равнобедренный треугольник 1459" hidden="0"/>
          <p:cNvSpPr/>
          <p:nvPr isPhoto="0" userDrawn="0"/>
        </p:nvSpPr>
        <p:spPr bwMode="auto">
          <a:xfrm rot="5400000" flipV="1">
            <a:off x="5627181" y="2991822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1" name="Равнобедренный треугольник 1460" hidden="0"/>
          <p:cNvSpPr/>
          <p:nvPr isPhoto="0" userDrawn="0"/>
        </p:nvSpPr>
        <p:spPr bwMode="auto">
          <a:xfrm rot="5400000" flipV="1">
            <a:off x="5617318" y="317611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2" name="Равнобедренный треугольник 1461" hidden="0"/>
          <p:cNvSpPr/>
          <p:nvPr isPhoto="0" userDrawn="0"/>
        </p:nvSpPr>
        <p:spPr bwMode="auto">
          <a:xfrm rot="5400000">
            <a:off x="6406484" y="278843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3" name="Равнобедренный треугольник 1462" hidden="0"/>
          <p:cNvSpPr/>
          <p:nvPr isPhoto="0" userDrawn="0"/>
        </p:nvSpPr>
        <p:spPr bwMode="auto">
          <a:xfrm rot="5400000">
            <a:off x="6405053" y="3000643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4" name="Равнобедренный треугольник 1463" hidden="0"/>
          <p:cNvSpPr/>
          <p:nvPr isPhoto="0" userDrawn="0"/>
        </p:nvSpPr>
        <p:spPr bwMode="auto">
          <a:xfrm rot="5400000">
            <a:off x="6415143" y="3185067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5" name="Равнобедренный треугольник 1464" hidden="0"/>
          <p:cNvSpPr/>
          <p:nvPr isPhoto="0" userDrawn="0"/>
        </p:nvSpPr>
        <p:spPr bwMode="auto">
          <a:xfrm rot="5400000">
            <a:off x="6394752" y="340510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6" name="Равнобедренный треугольник 1465" hidden="0"/>
          <p:cNvSpPr/>
          <p:nvPr isPhoto="0" userDrawn="0"/>
        </p:nvSpPr>
        <p:spPr bwMode="auto">
          <a:xfrm rot="5400000" flipV="1">
            <a:off x="5603462" y="3380466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7" name="Равнобедренный треугольник 1466" hidden="0"/>
          <p:cNvSpPr/>
          <p:nvPr isPhoto="0" userDrawn="0"/>
        </p:nvSpPr>
        <p:spPr bwMode="auto">
          <a:xfrm rot="5400000" flipV="1">
            <a:off x="5616790" y="5728367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8" name="Равнобедренный треугольник 1467" hidden="0"/>
          <p:cNvSpPr/>
          <p:nvPr isPhoto="0" userDrawn="0"/>
        </p:nvSpPr>
        <p:spPr bwMode="auto">
          <a:xfrm rot="5400000">
            <a:off x="6391177" y="572410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69" name="Равнобедренный треугольник 1468" hidden="0"/>
          <p:cNvSpPr/>
          <p:nvPr isPhoto="0" userDrawn="0"/>
        </p:nvSpPr>
        <p:spPr bwMode="auto">
          <a:xfrm rot="5400000">
            <a:off x="6389429" y="596031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0" name="Равнобедренный треугольник 1469" hidden="0"/>
          <p:cNvSpPr/>
          <p:nvPr isPhoto="0" userDrawn="0"/>
        </p:nvSpPr>
        <p:spPr bwMode="auto">
          <a:xfrm rot="5400000">
            <a:off x="6389337" y="617920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1" name="Равнобедренный треугольник 1470" hidden="0"/>
          <p:cNvSpPr/>
          <p:nvPr isPhoto="0" userDrawn="0"/>
        </p:nvSpPr>
        <p:spPr bwMode="auto">
          <a:xfrm rot="5400000">
            <a:off x="6401373" y="639608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2" name="Равнобедренный треугольник 1471" hidden="0"/>
          <p:cNvSpPr/>
          <p:nvPr isPhoto="0" userDrawn="0"/>
        </p:nvSpPr>
        <p:spPr bwMode="auto">
          <a:xfrm rot="5400000" flipV="1">
            <a:off x="5590653" y="5941886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3" name="Равнобедренный треугольник 1472" hidden="0"/>
          <p:cNvSpPr/>
          <p:nvPr isPhoto="0" userDrawn="0"/>
        </p:nvSpPr>
        <p:spPr bwMode="auto">
          <a:xfrm rot="5400000" flipV="1">
            <a:off x="5586634" y="6190734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4" name="Равнобедренный треугольник 1473" hidden="0"/>
          <p:cNvSpPr/>
          <p:nvPr isPhoto="0" userDrawn="0"/>
        </p:nvSpPr>
        <p:spPr bwMode="auto">
          <a:xfrm rot="5400000" flipV="1">
            <a:off x="5597026" y="640531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5" name="Прямоугольник 1474" hidden="0"/>
          <p:cNvSpPr/>
          <p:nvPr isPhoto="0" userDrawn="0"/>
        </p:nvSpPr>
        <p:spPr bwMode="auto">
          <a:xfrm>
            <a:off x="5801594" y="1763990"/>
            <a:ext cx="506345" cy="495498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76" name="Прямоугольник 1475" hidden="0"/>
          <p:cNvSpPr/>
          <p:nvPr isPhoto="0" userDrawn="0"/>
        </p:nvSpPr>
        <p:spPr bwMode="auto">
          <a:xfrm>
            <a:off x="5968356" y="1774725"/>
            <a:ext cx="145760" cy="2480436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1477" name="Group 7" hidden="0"/>
          <p:cNvGrpSpPr/>
          <p:nvPr isPhoto="0" userDrawn="0"/>
        </p:nvGrpSpPr>
        <p:grpSpPr bwMode="auto">
          <a:xfrm>
            <a:off x="5926674" y="4238598"/>
            <a:ext cx="238799" cy="1018103"/>
            <a:chOff x="0" y="0"/>
            <a:chExt cx="593" cy="5588"/>
          </a:xfrm>
        </p:grpSpPr>
        <p:grpSp>
          <p:nvGrpSpPr>
            <p:cNvPr id="1478" name="Group 9" hidden="0"/>
            <p:cNvGrpSpPr/>
            <p:nvPr isPhoto="0" userDrawn="0"/>
          </p:nvGrpSpPr>
          <p:grpSpPr bwMode="auto">
            <a:xfrm>
              <a:off x="0" y="170"/>
              <a:ext cx="592" cy="1678"/>
              <a:chOff x="0" y="170"/>
              <a:chExt cx="592" cy="1678"/>
            </a:xfrm>
          </p:grpSpPr>
          <p:sp>
            <p:nvSpPr>
              <p:cNvPr id="1731" name="Freeform 1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70"/>
                <a:ext cx="45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02"/>
                  </a:cxn>
                  <a:cxn ang="0">
                    <a:pos x="23" y="302"/>
                  </a:cxn>
                  <a:cxn ang="0">
                    <a:pos x="23" y="0"/>
                  </a:cxn>
                </a:cxnLst>
                <a:rect l="0" t="0" r="r" b="b"/>
                <a:pathLst>
                  <a:path w="45" h="30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02"/>
                    </a:lnTo>
                    <a:lnTo>
                      <a:pt x="23" y="30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2" name="Freeform 1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70"/>
                <a:ext cx="1" cy="3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02"/>
                  </a:cxn>
                  <a:cxn ang="0">
                    <a:pos x="0" y="302"/>
                  </a:cxn>
                  <a:cxn ang="0">
                    <a:pos x="0" y="0"/>
                  </a:cxn>
                </a:cxnLst>
                <a:rect l="0" t="0" r="r" b="b"/>
                <a:pathLst>
                  <a:path h="30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3" name="Rectangle 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1" y="170"/>
                <a:ext cx="569" cy="30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4" name="Rectangle 1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5" name="Rectangle 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371"/>
                <a:ext cx="34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6" name="Rectangle 1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7" name="Rectangle 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8" name="Rectangle 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9" name="Rectangle 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1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0" name="Rectangle 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1" name="Rectangle 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2" name="Rectangle 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3" name="Rectangle 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4" name="Rectangle 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5" name="Rectangle 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89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6" name="Rectangle 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7" name="Rectangle 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8" name="Rectangle 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49" name="Rectangle 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28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50" name="Rectangle 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371"/>
                <a:ext cx="46" cy="68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51" name="Rectangle 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7" y="192"/>
                <a:ext cx="46" cy="67"/>
              </a:xfrm>
              <a:prstGeom prst="rect">
                <a:avLst/>
              </a:prstGeom>
              <a:solidFill>
                <a:srgbClr val="FFFFFF"/>
              </a:solidFill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grpSp>
            <p:nvGrpSpPr>
              <p:cNvPr id="1752" name="Group 31" hidden="0"/>
              <p:cNvGrpSpPr/>
              <p:nvPr isPhoto="0" userDrawn="0"/>
            </p:nvGrpSpPr>
            <p:grpSpPr bwMode="auto">
              <a:xfrm>
                <a:off x="0" y="447"/>
                <a:ext cx="592" cy="1401"/>
                <a:chOff x="0" y="447"/>
                <a:chExt cx="592" cy="1401"/>
              </a:xfrm>
            </p:grpSpPr>
            <p:sp>
              <p:nvSpPr>
                <p:cNvPr id="1753" name="Freeform 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5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4" name="Freeform 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535"/>
                  <a:ext cx="54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5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5" name="Freeform 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535"/>
                  <a:ext cx="50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5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6" name="Freeform 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535"/>
                  <a:ext cx="45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5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7" name="Freeform 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535"/>
                  <a:ext cx="40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5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8" name="Freeform 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535"/>
                  <a:ext cx="36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5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59" name="Freeform 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535"/>
                  <a:ext cx="319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5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0" name="Freeform 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535"/>
                  <a:ext cx="273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5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1" name="Freeform 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535"/>
                  <a:ext cx="22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5"/>
                    </a:cxn>
                    <a:cxn ang="0">
                      <a:pos x="22" y="145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5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5"/>
                      </a:lnTo>
                      <a:lnTo>
                        <a:pt x="22" y="145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2" name="Freeform 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535"/>
                  <a:ext cx="18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5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3" name="Freeform 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535"/>
                  <a:ext cx="137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5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4" name="Freeform 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535"/>
                  <a:ext cx="9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5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5" name="Freeform 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535"/>
                  <a:ext cx="45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5"/>
                    </a:cxn>
                    <a:cxn ang="0">
                      <a:pos x="23" y="145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5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5"/>
                      </a:lnTo>
                      <a:lnTo>
                        <a:pt x="23" y="1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6" name="Freeform 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535"/>
                  <a:ext cx="1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5"/>
                    </a:cxn>
                    <a:cxn ang="0">
                      <a:pos x="0" y="1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5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7" name="Rectangle 4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535"/>
                  <a:ext cx="592" cy="145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8" name="Freeform 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69" name="Freeform 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221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0" name="Freeform 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221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1" name="Freeform 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221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2" name="Freeform 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221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3" name="Freeform 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221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4" name="Freeform 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221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5" name="Freeform 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221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6" name="Freeform 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221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7" name="Freeform 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221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8" name="Freeform 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221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79" name="Freeform 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221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0" name="Freeform 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221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1" name="Freeform 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221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2" name="Rectangle 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221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3" name="Freeform 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4" name="Freeform 6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907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5" name="Freeform 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907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6" name="Freeform 6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907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7" name="Freeform 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907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8" name="Freeform 6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907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89" name="Freeform 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907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0" name="Freeform 6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907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1" name="Freeform 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907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2" name="Freeform 7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907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3" name="Freeform 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907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4" name="Freeform 7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907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5" name="Freeform 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907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6" name="Freeform 7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907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7" name="Rectangle 7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907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8" name="Freeform 7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146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799" name="Freeform 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447"/>
                  <a:ext cx="54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146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0" name="Freeform 7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447"/>
                  <a:ext cx="50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146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1" name="Freeform 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447"/>
                  <a:ext cx="45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146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2" name="Freeform 8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447"/>
                  <a:ext cx="40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146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3" name="Freeform 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447"/>
                  <a:ext cx="36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146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4" name="Freeform 8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447"/>
                  <a:ext cx="31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146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5" name="Freeform 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447"/>
                  <a:ext cx="273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146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6" name="Freeform 8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447"/>
                  <a:ext cx="22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146"/>
                    </a:cxn>
                    <a:cxn ang="0">
                      <a:pos x="22" y="14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146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146"/>
                      </a:lnTo>
                      <a:lnTo>
                        <a:pt x="22" y="14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7" name="Freeform 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447"/>
                  <a:ext cx="182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146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8" name="Freeform 8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447"/>
                  <a:ext cx="137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146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09" name="Freeform 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447"/>
                  <a:ext cx="9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146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0" name="Freeform 8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447"/>
                  <a:ext cx="45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146"/>
                    </a:cxn>
                    <a:cxn ang="0">
                      <a:pos x="23" y="146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146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146"/>
                      </a:lnTo>
                      <a:lnTo>
                        <a:pt x="23" y="1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1" name="Freeform 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447"/>
                  <a:ext cx="1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6"/>
                    </a:cxn>
                    <a:cxn ang="0">
                      <a:pos x="0" y="14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146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2" name="Rectangle 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447"/>
                  <a:ext cx="592" cy="146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3" name="Freeform 9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1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4" name="Freeform 9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593"/>
                  <a:ext cx="54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1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5" name="Freeform 9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593"/>
                  <a:ext cx="50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1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6" name="Freeform 9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593"/>
                  <a:ext cx="45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1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7" name="Freeform 9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593"/>
                  <a:ext cx="40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1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8" name="Freeform 9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593"/>
                  <a:ext cx="36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1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19" name="Freeform 9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593"/>
                  <a:ext cx="319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1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0" name="Freeform 9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593"/>
                  <a:ext cx="273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1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1" name="Freeform 10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593"/>
                  <a:ext cx="22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14"/>
                    </a:cxn>
                    <a:cxn ang="0">
                      <a:pos x="22" y="31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1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14"/>
                      </a:lnTo>
                      <a:lnTo>
                        <a:pt x="22" y="3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2" name="Freeform 10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593"/>
                  <a:ext cx="182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1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3" name="Freeform 10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593"/>
                  <a:ext cx="137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1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4" name="Freeform 10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593"/>
                  <a:ext cx="9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1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5" name="Freeform 10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593"/>
                  <a:ext cx="45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14"/>
                    </a:cxn>
                    <a:cxn ang="0">
                      <a:pos x="23" y="31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1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14"/>
                      </a:lnTo>
                      <a:lnTo>
                        <a:pt x="23" y="31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6" name="Freeform 10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593"/>
                  <a:ext cx="1" cy="3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14"/>
                    </a:cxn>
                    <a:cxn ang="0">
                      <a:pos x="0" y="31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1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14"/>
                      </a:lnTo>
                      <a:lnTo>
                        <a:pt x="0" y="3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7" name="Rectangle 106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593"/>
                  <a:ext cx="592" cy="314"/>
                </a:xfrm>
                <a:prstGeom prst="rect">
                  <a:avLst/>
                </a:prstGeom>
                <a:noFill/>
                <a:ln w="6985">
                  <a:solidFill>
                    <a:schemeClr val="accent4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8" name="Freeform 10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34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29" name="Freeform 10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680"/>
                  <a:ext cx="54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34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0" name="Freeform 10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680"/>
                  <a:ext cx="50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34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1" name="Freeform 11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680"/>
                  <a:ext cx="45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34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2" name="Freeform 11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680"/>
                  <a:ext cx="40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34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3" name="Freeform 11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680"/>
                  <a:ext cx="36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34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4" name="Freeform 11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680"/>
                  <a:ext cx="319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34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5" name="Freeform 11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680"/>
                  <a:ext cx="27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34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6" name="Freeform 11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680"/>
                  <a:ext cx="22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34"/>
                    </a:cxn>
                    <a:cxn ang="0">
                      <a:pos x="22" y="34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34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34"/>
                      </a:lnTo>
                      <a:lnTo>
                        <a:pt x="22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7" name="Freeform 11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680"/>
                  <a:ext cx="18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34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8" name="Freeform 11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680"/>
                  <a:ext cx="137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34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39" name="Freeform 11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680"/>
                  <a:ext cx="9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34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0" name="Freeform 11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680"/>
                  <a:ext cx="4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23" y="34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34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23" y="3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1" name="Freeform 12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680"/>
                  <a:ext cx="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34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2" name="Rectangle 12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680"/>
                  <a:ext cx="59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3" name="Freeform 12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4" name="Freeform 12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47"/>
                  <a:ext cx="36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79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C1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5" name="Freeform 12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47"/>
                  <a:ext cx="319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79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3B3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6" name="Freeform 12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47"/>
                  <a:ext cx="273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79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5F5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7" name="Freeform 12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47"/>
                  <a:ext cx="22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79"/>
                    </a:cxn>
                    <a:cxn ang="0">
                      <a:pos x="22" y="79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79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79"/>
                      </a:lnTo>
                      <a:lnTo>
                        <a:pt x="22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8A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8" name="Freeform 12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47"/>
                  <a:ext cx="182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79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49" name="Freeform 12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47"/>
                  <a:ext cx="137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79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0" name="Freeform 12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47"/>
                  <a:ext cx="91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79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7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1" name="Freeform 13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47"/>
                  <a:ext cx="45" cy="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79"/>
                    </a:cxn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79"/>
                    </a:cxn>
                    <a:cxn ang="0">
                      <a:pos x="23" y="79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79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79"/>
                      </a:lnTo>
                      <a:lnTo>
                        <a:pt x="0" y="79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79"/>
                      </a:lnTo>
                      <a:lnTo>
                        <a:pt x="23" y="7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2" name="Freeform 131" hidden="0"/>
                <p:cNvSpPr/>
                <p:nvPr isPhoto="0" userDrawn="0"/>
              </p:nvSpPr>
              <p:spPr bwMode="auto">
                <a:xfrm>
                  <a:off x="91" y="1747"/>
                  <a:ext cx="409" cy="79"/>
                </a:xfrm>
                <a:custGeom>
                  <a:avLst/>
                  <a:gdLst/>
                  <a:ahLst/>
                  <a:cxnLst>
                    <a:cxn ang="0">
                      <a:pos x="11" y="79"/>
                    </a:cxn>
                    <a:cxn ang="0">
                      <a:pos x="409" y="79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11" y="79"/>
                    </a:cxn>
                  </a:cxnLst>
                  <a:rect l="0" t="0" r="r" b="b"/>
                  <a:pathLst>
                    <a:path w="409" h="79" fill="norm" stroke="1" extrusionOk="0">
                      <a:moveTo>
                        <a:pt x="11" y="79"/>
                      </a:moveTo>
                      <a:lnTo>
                        <a:pt x="409" y="79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11" y="79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3" name="Freeform 13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92" y="33"/>
                    </a:cxn>
                    <a:cxn ang="0">
                      <a:pos x="592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569" y="33"/>
                    </a:cxn>
                    <a:cxn ang="0">
                      <a:pos x="569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0" y="33"/>
                      </a:moveTo>
                      <a:lnTo>
                        <a:pt x="592" y="33"/>
                      </a:lnTo>
                      <a:lnTo>
                        <a:pt x="592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569" y="33"/>
                      </a:lnTo>
                      <a:lnTo>
                        <a:pt x="569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4" name="Freeform 13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14"/>
                  <a:ext cx="54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47" y="33"/>
                    </a:cxn>
                    <a:cxn ang="0">
                      <a:pos x="54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524" y="33"/>
                    </a:cxn>
                    <a:cxn ang="0">
                      <a:pos x="52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47" h="33" fill="norm" stroke="1" extrusionOk="0">
                      <a:moveTo>
                        <a:pt x="0" y="33"/>
                      </a:moveTo>
                      <a:lnTo>
                        <a:pt x="547" y="33"/>
                      </a:lnTo>
                      <a:lnTo>
                        <a:pt x="54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524" y="33"/>
                      </a:lnTo>
                      <a:lnTo>
                        <a:pt x="52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5" name="Freeform 13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714"/>
                  <a:ext cx="50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501" y="33"/>
                    </a:cxn>
                    <a:cxn ang="0">
                      <a:pos x="50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78" y="33"/>
                    </a:cxn>
                    <a:cxn ang="0">
                      <a:pos x="47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501" h="33" fill="norm" stroke="1" extrusionOk="0">
                      <a:moveTo>
                        <a:pt x="0" y="33"/>
                      </a:moveTo>
                      <a:lnTo>
                        <a:pt x="501" y="33"/>
                      </a:lnTo>
                      <a:lnTo>
                        <a:pt x="50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78" y="33"/>
                      </a:lnTo>
                      <a:lnTo>
                        <a:pt x="47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6" name="Freeform 13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714"/>
                  <a:ext cx="45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5" y="33"/>
                    </a:cxn>
                    <a:cxn ang="0">
                      <a:pos x="45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432" y="33"/>
                    </a:cxn>
                    <a:cxn ang="0">
                      <a:pos x="43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5" h="33" fill="norm" stroke="1" extrusionOk="0">
                      <a:moveTo>
                        <a:pt x="0" y="33"/>
                      </a:moveTo>
                      <a:lnTo>
                        <a:pt x="455" y="33"/>
                      </a:lnTo>
                      <a:lnTo>
                        <a:pt x="45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432" y="33"/>
                      </a:lnTo>
                      <a:lnTo>
                        <a:pt x="43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7" name="Freeform 13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714"/>
                  <a:ext cx="40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09" y="33"/>
                    </a:cxn>
                    <a:cxn ang="0">
                      <a:pos x="40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387" y="33"/>
                    </a:cxn>
                    <a:cxn ang="0">
                      <a:pos x="387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409" h="33" fill="norm" stroke="1" extrusionOk="0">
                      <a:moveTo>
                        <a:pt x="0" y="33"/>
                      </a:moveTo>
                      <a:lnTo>
                        <a:pt x="409" y="33"/>
                      </a:lnTo>
                      <a:lnTo>
                        <a:pt x="40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387" y="33"/>
                      </a:lnTo>
                      <a:lnTo>
                        <a:pt x="387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8" name="Freeform 13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714"/>
                  <a:ext cx="36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65" y="33"/>
                    </a:cxn>
                    <a:cxn ang="0">
                      <a:pos x="36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342" y="33"/>
                    </a:cxn>
                    <a:cxn ang="0">
                      <a:pos x="342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65" h="33" fill="norm" stroke="1" extrusionOk="0">
                      <a:moveTo>
                        <a:pt x="0" y="33"/>
                      </a:moveTo>
                      <a:lnTo>
                        <a:pt x="365" y="33"/>
                      </a:lnTo>
                      <a:lnTo>
                        <a:pt x="36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342" y="33"/>
                      </a:lnTo>
                      <a:lnTo>
                        <a:pt x="342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59" name="Freeform 13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714"/>
                  <a:ext cx="319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319" y="33"/>
                    </a:cxn>
                    <a:cxn ang="0">
                      <a:pos x="319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96" y="33"/>
                    </a:cxn>
                    <a:cxn ang="0">
                      <a:pos x="296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319" h="33" fill="norm" stroke="1" extrusionOk="0">
                      <a:moveTo>
                        <a:pt x="0" y="33"/>
                      </a:moveTo>
                      <a:lnTo>
                        <a:pt x="319" y="33"/>
                      </a:lnTo>
                      <a:lnTo>
                        <a:pt x="319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96" y="33"/>
                      </a:lnTo>
                      <a:lnTo>
                        <a:pt x="296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0" name="Freeform 13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14"/>
                  <a:ext cx="273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73" y="33"/>
                    </a:cxn>
                    <a:cxn ang="0">
                      <a:pos x="27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50" y="33"/>
                    </a:cxn>
                    <a:cxn ang="0">
                      <a:pos x="25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273" h="33" fill="norm" stroke="1" extrusionOk="0">
                      <a:moveTo>
                        <a:pt x="0" y="33"/>
                      </a:moveTo>
                      <a:lnTo>
                        <a:pt x="273" y="33"/>
                      </a:lnTo>
                      <a:lnTo>
                        <a:pt x="27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50" y="33"/>
                      </a:lnTo>
                      <a:lnTo>
                        <a:pt x="25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1" name="Freeform 14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14"/>
                  <a:ext cx="22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227" y="33"/>
                    </a:cxn>
                    <a:cxn ang="0">
                      <a:pos x="22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2" y="33"/>
                    </a:cxn>
                    <a:cxn ang="0">
                      <a:pos x="205" y="33"/>
                    </a:cxn>
                    <a:cxn ang="0">
                      <a:pos x="205" y="0"/>
                    </a:cxn>
                    <a:cxn ang="0">
                      <a:pos x="22" y="0"/>
                    </a:cxn>
                    <a:cxn ang="0">
                      <a:pos x="22" y="33"/>
                    </a:cxn>
                  </a:cxnLst>
                  <a:rect l="0" t="0" r="r" b="b"/>
                  <a:pathLst>
                    <a:path w="227" h="33" fill="norm" stroke="1" extrusionOk="0">
                      <a:moveTo>
                        <a:pt x="0" y="33"/>
                      </a:moveTo>
                      <a:lnTo>
                        <a:pt x="227" y="33"/>
                      </a:lnTo>
                      <a:lnTo>
                        <a:pt x="22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2" y="33"/>
                      </a:moveTo>
                      <a:lnTo>
                        <a:pt x="205" y="33"/>
                      </a:lnTo>
                      <a:lnTo>
                        <a:pt x="205" y="0"/>
                      </a:lnTo>
                      <a:lnTo>
                        <a:pt x="22" y="0"/>
                      </a:lnTo>
                      <a:lnTo>
                        <a:pt x="22" y="33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2" name="Freeform 14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714"/>
                  <a:ext cx="182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83" y="33"/>
                    </a:cxn>
                    <a:cxn ang="0">
                      <a:pos x="183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60" y="33"/>
                    </a:cxn>
                    <a:cxn ang="0">
                      <a:pos x="160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83" h="33" fill="norm" stroke="1" extrusionOk="0">
                      <a:moveTo>
                        <a:pt x="0" y="33"/>
                      </a:moveTo>
                      <a:lnTo>
                        <a:pt x="183" y="33"/>
                      </a:lnTo>
                      <a:lnTo>
                        <a:pt x="183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60" y="33"/>
                      </a:lnTo>
                      <a:lnTo>
                        <a:pt x="160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3" name="Freeform 14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714"/>
                  <a:ext cx="137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137" y="33"/>
                    </a:cxn>
                    <a:cxn ang="0">
                      <a:pos x="137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114" y="33"/>
                    </a:cxn>
                    <a:cxn ang="0">
                      <a:pos x="114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137" h="33" fill="norm" stroke="1" extrusionOk="0">
                      <a:moveTo>
                        <a:pt x="0" y="33"/>
                      </a:moveTo>
                      <a:lnTo>
                        <a:pt x="137" y="33"/>
                      </a:lnTo>
                      <a:lnTo>
                        <a:pt x="137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114" y="33"/>
                      </a:lnTo>
                      <a:lnTo>
                        <a:pt x="114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4" name="Freeform 14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714"/>
                  <a:ext cx="9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91" y="33"/>
                    </a:cxn>
                    <a:cxn ang="0">
                      <a:pos x="91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68" y="33"/>
                    </a:cxn>
                    <a:cxn ang="0">
                      <a:pos x="68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91" h="33" fill="norm" stroke="1" extrusionOk="0">
                      <a:moveTo>
                        <a:pt x="0" y="33"/>
                      </a:moveTo>
                      <a:lnTo>
                        <a:pt x="91" y="33"/>
                      </a:lnTo>
                      <a:lnTo>
                        <a:pt x="91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68" y="33"/>
                      </a:lnTo>
                      <a:lnTo>
                        <a:pt x="68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5" name="Freeform 14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14"/>
                  <a:ext cx="45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45" y="33"/>
                    </a:cxn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23" y="33"/>
                    </a:cxn>
                    <a:cxn ang="0">
                      <a:pos x="23" y="33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33"/>
                    </a:cxn>
                  </a:cxnLst>
                  <a:rect l="0" t="0" r="r" b="b"/>
                  <a:pathLst>
                    <a:path w="45" h="33" fill="norm" stroke="1" extrusionOk="0">
                      <a:moveTo>
                        <a:pt x="0" y="33"/>
                      </a:moveTo>
                      <a:lnTo>
                        <a:pt x="45" y="33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23" y="33"/>
                      </a:moveTo>
                      <a:lnTo>
                        <a:pt x="23" y="33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3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6" name="Freeform 14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714"/>
                  <a:ext cx="1" cy="33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3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h="33" fill="norm" stroke="1" extrusionOk="0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7" name="Freeform 146" hidden="0"/>
                <p:cNvSpPr/>
                <p:nvPr isPhoto="0" userDrawn="0"/>
              </p:nvSpPr>
              <p:spPr bwMode="auto">
                <a:xfrm>
                  <a:off x="0" y="1714"/>
                  <a:ext cx="592" cy="33"/>
                </a:xfrm>
                <a:custGeom>
                  <a:avLst/>
                  <a:gdLst/>
                  <a:ahLst/>
                  <a:cxnLst>
                    <a:cxn ang="0">
                      <a:pos x="91" y="33"/>
                    </a:cxn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00" y="33"/>
                    </a:cxn>
                    <a:cxn ang="0">
                      <a:pos x="91" y="33"/>
                    </a:cxn>
                  </a:cxnLst>
                  <a:rect l="0" t="0" r="r" b="b"/>
                  <a:pathLst>
                    <a:path w="592" h="33" fill="norm" stroke="1" extrusionOk="0">
                      <a:moveTo>
                        <a:pt x="91" y="33"/>
                      </a:moveTo>
                      <a:lnTo>
                        <a:pt x="0" y="0"/>
                      </a:lnTo>
                      <a:lnTo>
                        <a:pt x="592" y="0"/>
                      </a:lnTo>
                      <a:lnTo>
                        <a:pt x="500" y="33"/>
                      </a:lnTo>
                      <a:lnTo>
                        <a:pt x="91" y="33"/>
                      </a:lnTo>
                    </a:path>
                  </a:pathLst>
                </a:custGeom>
                <a:noFill/>
                <a:ln w="698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8" name="Freeform 14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92" y="0"/>
                    </a:cxn>
                    <a:cxn ang="0">
                      <a:pos x="592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569" y="0"/>
                    </a:cxn>
                    <a:cxn ang="0">
                      <a:pos x="569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592" h="22" fill="norm" stroke="1" extrusionOk="0">
                      <a:moveTo>
                        <a:pt x="0" y="0"/>
                      </a:moveTo>
                      <a:lnTo>
                        <a:pt x="592" y="0"/>
                      </a:lnTo>
                      <a:lnTo>
                        <a:pt x="592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569" y="0"/>
                      </a:lnTo>
                      <a:lnTo>
                        <a:pt x="569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69" name="Freeform 14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826"/>
                  <a:ext cx="54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7" y="0"/>
                    </a:cxn>
                    <a:cxn ang="0">
                      <a:pos x="54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524" y="0"/>
                    </a:cxn>
                    <a:cxn ang="0">
                      <a:pos x="52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47" h="22" fill="norm" stroke="1" extrusionOk="0">
                      <a:moveTo>
                        <a:pt x="0" y="0"/>
                      </a:moveTo>
                      <a:lnTo>
                        <a:pt x="547" y="0"/>
                      </a:lnTo>
                      <a:lnTo>
                        <a:pt x="54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524" y="0"/>
                      </a:lnTo>
                      <a:lnTo>
                        <a:pt x="52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131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0" name="Freeform 14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5" y="1826"/>
                  <a:ext cx="50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1" y="0"/>
                    </a:cxn>
                    <a:cxn ang="0">
                      <a:pos x="50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78" y="0"/>
                    </a:cxn>
                    <a:cxn ang="0">
                      <a:pos x="47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01" h="22" fill="norm" stroke="1" extrusionOk="0">
                      <a:moveTo>
                        <a:pt x="0" y="0"/>
                      </a:moveTo>
                      <a:lnTo>
                        <a:pt x="501" y="0"/>
                      </a:lnTo>
                      <a:lnTo>
                        <a:pt x="50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78" y="0"/>
                      </a:lnTo>
                      <a:lnTo>
                        <a:pt x="47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28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1" name="Freeform 15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68" y="1826"/>
                  <a:ext cx="45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5" y="0"/>
                    </a:cxn>
                    <a:cxn ang="0">
                      <a:pos x="45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432" y="0"/>
                    </a:cxn>
                    <a:cxn ang="0">
                      <a:pos x="43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5" h="22" fill="norm" stroke="1" extrusionOk="0">
                      <a:moveTo>
                        <a:pt x="0" y="0"/>
                      </a:moveTo>
                      <a:lnTo>
                        <a:pt x="455" y="0"/>
                      </a:lnTo>
                      <a:lnTo>
                        <a:pt x="45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432" y="0"/>
                      </a:lnTo>
                      <a:lnTo>
                        <a:pt x="43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40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2" name="Freeform 151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91" y="1826"/>
                  <a:ext cx="40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9" y="0"/>
                    </a:cxn>
                    <a:cxn ang="0">
                      <a:pos x="40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387" y="0"/>
                    </a:cxn>
                    <a:cxn ang="0">
                      <a:pos x="387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409" h="22" fill="norm" stroke="1" extrusionOk="0">
                      <a:moveTo>
                        <a:pt x="0" y="0"/>
                      </a:moveTo>
                      <a:lnTo>
                        <a:pt x="409" y="0"/>
                      </a:lnTo>
                      <a:lnTo>
                        <a:pt x="40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387" y="0"/>
                      </a:lnTo>
                      <a:lnTo>
                        <a:pt x="387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59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3" name="Freeform 15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13" y="1826"/>
                  <a:ext cx="36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342" y="0"/>
                    </a:cxn>
                    <a:cxn ang="0">
                      <a:pos x="342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65" h="22" fill="norm" stroke="1" extrusionOk="0">
                      <a:moveTo>
                        <a:pt x="0" y="0"/>
                      </a:moveTo>
                      <a:lnTo>
                        <a:pt x="365" y="0"/>
                      </a:lnTo>
                      <a:lnTo>
                        <a:pt x="36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342" y="0"/>
                      </a:lnTo>
                      <a:lnTo>
                        <a:pt x="342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76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4" name="Freeform 153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36" y="1826"/>
                  <a:ext cx="319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9" y="0"/>
                    </a:cxn>
                    <a:cxn ang="0">
                      <a:pos x="319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96" y="0"/>
                    </a:cxn>
                    <a:cxn ang="0">
                      <a:pos x="296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319" h="22" fill="norm" stroke="1" extrusionOk="0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96" y="0"/>
                      </a:lnTo>
                      <a:lnTo>
                        <a:pt x="296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97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5" name="Freeform 15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826"/>
                  <a:ext cx="273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73" y="0"/>
                    </a:cxn>
                    <a:cxn ang="0">
                      <a:pos x="27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50" y="0"/>
                    </a:cxn>
                    <a:cxn ang="0">
                      <a:pos x="25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73" h="22" fill="norm" stroke="1" extrusionOk="0">
                      <a:moveTo>
                        <a:pt x="0" y="0"/>
                      </a:moveTo>
                      <a:lnTo>
                        <a:pt x="273" y="0"/>
                      </a:lnTo>
                      <a:lnTo>
                        <a:pt x="27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50" y="0"/>
                      </a:lnTo>
                      <a:lnTo>
                        <a:pt x="25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6" name="Freeform 155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826"/>
                  <a:ext cx="22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7" y="0"/>
                    </a:cxn>
                    <a:cxn ang="0">
                      <a:pos x="22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05" y="0"/>
                    </a:cxn>
                    <a:cxn ang="0">
                      <a:pos x="205" y="22"/>
                    </a:cxn>
                    <a:cxn ang="0">
                      <a:pos x="22" y="2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227" h="22" fill="norm" stroke="1" extrusionOk="0">
                      <a:moveTo>
                        <a:pt x="0" y="0"/>
                      </a:moveTo>
                      <a:lnTo>
                        <a:pt x="227" y="0"/>
                      </a:lnTo>
                      <a:lnTo>
                        <a:pt x="22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2" y="0"/>
                      </a:moveTo>
                      <a:lnTo>
                        <a:pt x="205" y="0"/>
                      </a:lnTo>
                      <a:lnTo>
                        <a:pt x="205" y="22"/>
                      </a:lnTo>
                      <a:lnTo>
                        <a:pt x="22" y="2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7" name="Freeform 15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04" y="1826"/>
                  <a:ext cx="18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3" y="0"/>
                    </a:cxn>
                    <a:cxn ang="0">
                      <a:pos x="183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60" y="0"/>
                    </a:cxn>
                    <a:cxn ang="0">
                      <a:pos x="160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83" h="22" fill="norm" stroke="1" extrusionOk="0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183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60" y="0"/>
                      </a:lnTo>
                      <a:lnTo>
                        <a:pt x="160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8" name="Freeform 157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7" y="1826"/>
                  <a:ext cx="13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7" y="0"/>
                    </a:cxn>
                    <a:cxn ang="0">
                      <a:pos x="137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114" y="0"/>
                    </a:cxn>
                    <a:cxn ang="0">
                      <a:pos x="114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37" h="22" fill="norm" stroke="1" extrusionOk="0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114" y="0"/>
                      </a:lnTo>
                      <a:lnTo>
                        <a:pt x="114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79" name="Freeform 15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50" y="1826"/>
                  <a:ext cx="9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" y="0"/>
                    </a:cxn>
                    <a:cxn ang="0">
                      <a:pos x="91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68" y="0"/>
                    </a:cxn>
                    <a:cxn ang="0">
                      <a:pos x="68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91" h="22" fill="norm" stroke="1" extrusionOk="0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0" name="Freeform 159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826"/>
                  <a:ext cx="45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5" y="0"/>
                    </a:cxn>
                    <a:cxn ang="0">
                      <a:pos x="45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22"/>
                    </a:cxn>
                    <a:cxn ang="0">
                      <a:pos x="23" y="2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45" h="22" fill="norm" stroke="1" extrusionOk="0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23" y="22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1" name="Freeform 16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96" y="1826"/>
                  <a:ext cx="1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2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2" name="Rectangle 16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0" y="1826"/>
                  <a:ext cx="592" cy="22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3" name="Freeform 16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4" name="Rectangle 16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4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5" name="Freeform 16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6" name="Rectangle 16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6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7" name="Freeform 16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8" name="Rectangle 16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89" name="Freeform 16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0" name="Rectangle 16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5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1" name="Freeform 17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2" name="Rectangle 17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82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3" name="Freeform 17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4" name="Rectangle 17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14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5" name="Freeform 17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6" name="Rectangle 17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09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7" name="Freeform 17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8" name="Rectangle 17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432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899" name="Freeform 17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0" name="Rectangle 17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98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1" name="Freeform 18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0"/>
                    </a:cxn>
                    <a:cxn ang="0">
                      <a:pos x="2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22" h="34" fill="norm" stroke="1" extrusionOk="0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2" name="Rectangle 18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35" y="1792"/>
                  <a:ext cx="2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3" name="Freeform 182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4" name="Rectangle 183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57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5" name="Freeform 184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34" fill="norm" stroke="1" extrusionOk="0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6" name="Rectangle 185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523" y="1792"/>
                  <a:ext cx="12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7" name="Freeform 186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0"/>
                    </a:cxn>
                    <a:cxn ang="0">
                      <a:pos x="23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34"/>
                    </a:cxn>
                    <a:cxn ang="0">
                      <a:pos x="12" y="3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3" h="34" fill="norm" stroke="1" extrusionOk="0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8" name="Rectangle 187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84" y="1792"/>
                  <a:ext cx="23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09" name="Freeform 188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11" y="3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11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10" name="Rectangle 189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307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11" name="Freeform 190" hidden="0"/>
                <p:cNvSpPr>
                  <a:spLocks noEditPoint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0"/>
                    </a:cxn>
                    <a:cxn ang="0">
                      <a:pos x="11" y="34"/>
                    </a:cxn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34"/>
                    </a:cxn>
                    <a:cxn ang="0">
                      <a:pos x="0" y="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34" fill="norm" stroke="1" extrusionOk="0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  <p:sp>
              <p:nvSpPr>
                <p:cNvPr id="1912" name="Rectangle 191" hidden="0"/>
                <p:cNvSpPr>
                  <a:spLocks noChangeArrowheads="1"/>
                </p:cNvSpPr>
                <p:nvPr isPhoto="0" userDrawn="0"/>
              </p:nvSpPr>
              <p:spPr bwMode="auto">
                <a:xfrm>
                  <a:off x="273" y="1792"/>
                  <a:ext cx="11" cy="34"/>
                </a:xfrm>
                <a:prstGeom prst="rect">
                  <a:avLst/>
                </a:prstGeom>
                <a:noFill/>
                <a:ln w="698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400">
                    <a:latin typeface="Segoe UI"/>
                    <a:cs typeface="Segoe UI"/>
                  </a:endParaRPr>
                </a:p>
              </p:txBody>
            </p:sp>
          </p:grpSp>
        </p:grpSp>
        <p:grpSp>
          <p:nvGrpSpPr>
            <p:cNvPr id="1479" name="Group 192" hidden="0"/>
            <p:cNvGrpSpPr/>
            <p:nvPr isPhoto="0" userDrawn="0"/>
          </p:nvGrpSpPr>
          <p:grpSpPr bwMode="auto">
            <a:xfrm>
              <a:off x="0" y="0"/>
              <a:ext cx="592" cy="168"/>
              <a:chOff x="0" y="0"/>
              <a:chExt cx="592" cy="168"/>
            </a:xfrm>
          </p:grpSpPr>
          <p:sp>
            <p:nvSpPr>
              <p:cNvPr id="1646" name="Freeform 193" hidden="0"/>
              <p:cNvSpPr>
                <a:spLocks noEditPoint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592" h="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7" name="Freeform 19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0"/>
                <a:ext cx="54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47" h="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8" name="Freeform 19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0"/>
                <a:ext cx="50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501" h="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9" name="Freeform 19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0"/>
                <a:ext cx="45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5" h="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0" name="Freeform 19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0"/>
                <a:ext cx="40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409" h="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1" name="Freeform 19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0"/>
                <a:ext cx="36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65" h="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2" name="Freeform 19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0"/>
                <a:ext cx="319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319" h="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3" name="Freeform 20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0"/>
                <a:ext cx="27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273" h="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4" name="Freeform 20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0"/>
                <a:ext cx="22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34"/>
                  </a:cxn>
                  <a:cxn ang="0">
                    <a:pos x="22" y="34"/>
                  </a:cxn>
                  <a:cxn ang="0">
                    <a:pos x="22" y="0"/>
                  </a:cxn>
                </a:cxnLst>
                <a:rect l="0" t="0" r="r" b="b"/>
                <a:pathLst>
                  <a:path w="227" h="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34"/>
                    </a:lnTo>
                    <a:lnTo>
                      <a:pt x="22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5" name="Freeform 20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0"/>
                <a:ext cx="18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83" h="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6" name="Freeform 20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0"/>
                <a:ext cx="137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137" h="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7" name="Freeform 20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0"/>
                <a:ext cx="9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91" h="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8" name="Freeform 20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0"/>
                <a:ext cx="45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23" y="34"/>
                  </a:cxn>
                  <a:cxn ang="0">
                    <a:pos x="23" y="0"/>
                  </a:cxn>
                </a:cxnLst>
                <a:rect l="0" t="0" r="r" b="b"/>
                <a:pathLst>
                  <a:path w="45" h="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23" y="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59" name="Freeform 20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0"/>
                <a:ext cx="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h="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0" name="Rectangle 20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0"/>
                <a:ext cx="59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1" name="Freeform 208" hidden="0"/>
              <p:cNvSpPr>
                <a:spLocks noEditPoints="1"/>
              </p:cNvSpPr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2" name="Freeform 209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67"/>
                <a:ext cx="36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65" h="79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3" name="Freeform 210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67"/>
                <a:ext cx="319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19" h="79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4" name="Freeform 211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67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5" name="Freeform 212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67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6" name="Freeform 213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67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7" name="Freeform 214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67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8" name="Freeform 215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67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69" name="Freeform 21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67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0" name="Freeform 217" hidden="0"/>
              <p:cNvSpPr/>
              <p:nvPr isPhoto="0" userDrawn="0"/>
            </p:nvSpPr>
            <p:spPr bwMode="auto">
              <a:xfrm>
                <a:off x="91" y="67"/>
                <a:ext cx="409" cy="79"/>
              </a:xfrm>
              <a:custGeom>
                <a:avLst/>
                <a:gdLst/>
                <a:ahLst/>
                <a:cxnLst>
                  <a:cxn ang="0">
                    <a:pos x="11" y="79"/>
                  </a:cxn>
                  <a:cxn ang="0">
                    <a:pos x="409" y="79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11" y="79"/>
                  </a:cxn>
                </a:cxnLst>
                <a:rect l="0" t="0" r="r" b="b"/>
                <a:pathLst>
                  <a:path w="409" h="79" fill="norm" stroke="1" extrusionOk="0">
                    <a:moveTo>
                      <a:pt x="11" y="79"/>
                    </a:moveTo>
                    <a:lnTo>
                      <a:pt x="409" y="79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11" y="79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1" name="Freeform 218" hidden="0"/>
              <p:cNvSpPr>
                <a:spLocks noEditPoints="1"/>
              </p:cNvSpPr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2" name="Freeform 219" hidden="0"/>
              <p:cNvSpPr>
                <a:spLocks noEditPoints="1"/>
              </p:cNvSpPr>
              <p:nvPr isPhoto="0" userDrawn="0"/>
            </p:nvSpPr>
            <p:spPr bwMode="auto">
              <a:xfrm>
                <a:off x="22" y="34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3" name="Freeform 220" hidden="0"/>
              <p:cNvSpPr>
                <a:spLocks noEditPoints="1"/>
              </p:cNvSpPr>
              <p:nvPr isPhoto="0" userDrawn="0"/>
            </p:nvSpPr>
            <p:spPr bwMode="auto">
              <a:xfrm>
                <a:off x="45" y="34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4" name="Freeform 221" hidden="0"/>
              <p:cNvSpPr>
                <a:spLocks noEditPoints="1"/>
              </p:cNvSpPr>
              <p:nvPr isPhoto="0" userDrawn="0"/>
            </p:nvSpPr>
            <p:spPr bwMode="auto">
              <a:xfrm>
                <a:off x="68" y="34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5" name="Freeform 222" hidden="0"/>
              <p:cNvSpPr>
                <a:spLocks noEditPoints="1"/>
              </p:cNvSpPr>
              <p:nvPr isPhoto="0" userDrawn="0"/>
            </p:nvSpPr>
            <p:spPr bwMode="auto">
              <a:xfrm>
                <a:off x="91" y="34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6" name="Freeform 223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34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7" name="Freeform 224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34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8" name="Freeform 225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34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79" name="Freeform 22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34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0" name="Freeform 227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34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1" name="Freeform 228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34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2" name="Freeform 229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34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3" name="Freeform 230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34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4" name="Freeform 231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34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5" name="Freeform 232" hidden="0"/>
              <p:cNvSpPr/>
              <p:nvPr isPhoto="0" userDrawn="0"/>
            </p:nvSpPr>
            <p:spPr bwMode="auto">
              <a:xfrm>
                <a:off x="0" y="34"/>
                <a:ext cx="592" cy="33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0" y="0"/>
                  </a:cxn>
                  <a:cxn ang="0">
                    <a:pos x="592" y="0"/>
                  </a:cxn>
                  <a:cxn ang="0">
                    <a:pos x="500" y="33"/>
                  </a:cxn>
                  <a:cxn ang="0">
                    <a:pos x="91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91" y="33"/>
                    </a:moveTo>
                    <a:lnTo>
                      <a:pt x="0" y="0"/>
                    </a:lnTo>
                    <a:lnTo>
                      <a:pt x="592" y="0"/>
                    </a:lnTo>
                    <a:lnTo>
                      <a:pt x="500" y="33"/>
                    </a:lnTo>
                    <a:lnTo>
                      <a:pt x="91" y="33"/>
                    </a:lnTo>
                  </a:path>
                </a:pathLst>
              </a:custGeom>
              <a:noFill/>
              <a:ln w="698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6" name="Freeform 233" hidden="0"/>
              <p:cNvSpPr>
                <a:spLocks noEditPoint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592" h="2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7" name="Freeform 234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46"/>
                <a:ext cx="54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47" h="2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8" name="Freeform 235" hidden="0"/>
              <p:cNvSpPr>
                <a:spLocks noEditPoints="1"/>
              </p:cNvSpPr>
              <p:nvPr isPhoto="0" userDrawn="0"/>
            </p:nvSpPr>
            <p:spPr bwMode="auto">
              <a:xfrm>
                <a:off x="45" y="146"/>
                <a:ext cx="50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501" h="2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89" name="Freeform 236" hidden="0"/>
              <p:cNvSpPr>
                <a:spLocks noEditPoints="1"/>
              </p:cNvSpPr>
              <p:nvPr isPhoto="0" userDrawn="0"/>
            </p:nvSpPr>
            <p:spPr bwMode="auto">
              <a:xfrm>
                <a:off x="68" y="146"/>
                <a:ext cx="45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5" h="2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0" name="Freeform 237" hidden="0"/>
              <p:cNvSpPr>
                <a:spLocks noEditPoints="1"/>
              </p:cNvSpPr>
              <p:nvPr isPhoto="0" userDrawn="0"/>
            </p:nvSpPr>
            <p:spPr bwMode="auto">
              <a:xfrm>
                <a:off x="91" y="146"/>
                <a:ext cx="40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409" h="2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1" name="Freeform 238" hidden="0"/>
              <p:cNvSpPr>
                <a:spLocks noEditPoints="1"/>
              </p:cNvSpPr>
              <p:nvPr isPhoto="0" userDrawn="0"/>
            </p:nvSpPr>
            <p:spPr bwMode="auto">
              <a:xfrm>
                <a:off x="113" y="146"/>
                <a:ext cx="36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65" h="2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2" name="Freeform 239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146"/>
                <a:ext cx="319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319" h="2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3" name="Freeform 240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46"/>
                <a:ext cx="273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273" h="2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4" name="Freeform 241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46"/>
                <a:ext cx="22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2"/>
                  </a:cxn>
                  <a:cxn ang="0">
                    <a:pos x="22" y="22"/>
                  </a:cxn>
                  <a:cxn ang="0">
                    <a:pos x="22" y="0"/>
                  </a:cxn>
                </a:cxnLst>
                <a:rect l="0" t="0" r="r" b="b"/>
                <a:pathLst>
                  <a:path w="227" h="2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2"/>
                    </a:lnTo>
                    <a:lnTo>
                      <a:pt x="22" y="2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5" name="Freeform 242" hidden="0"/>
              <p:cNvSpPr>
                <a:spLocks noEditPoints="1"/>
              </p:cNvSpPr>
              <p:nvPr isPhoto="0" userDrawn="0"/>
            </p:nvSpPr>
            <p:spPr bwMode="auto">
              <a:xfrm>
                <a:off x="204" y="146"/>
                <a:ext cx="182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83" h="2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6" name="Freeform 243" hidden="0"/>
              <p:cNvSpPr>
                <a:spLocks noEditPoints="1"/>
              </p:cNvSpPr>
              <p:nvPr isPhoto="0" userDrawn="0"/>
            </p:nvSpPr>
            <p:spPr bwMode="auto">
              <a:xfrm>
                <a:off x="227" y="146"/>
                <a:ext cx="137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137" h="2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7" name="Freeform 244" hidden="0"/>
              <p:cNvSpPr>
                <a:spLocks noEditPoints="1"/>
              </p:cNvSpPr>
              <p:nvPr isPhoto="0" userDrawn="0"/>
            </p:nvSpPr>
            <p:spPr bwMode="auto">
              <a:xfrm>
                <a:off x="250" y="146"/>
                <a:ext cx="9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91" h="2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8" name="Freeform 245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46"/>
                <a:ext cx="45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2"/>
                  </a:cxn>
                  <a:cxn ang="0">
                    <a:pos x="23" y="22"/>
                  </a:cxn>
                  <a:cxn ang="0">
                    <a:pos x="23" y="0"/>
                  </a:cxn>
                </a:cxnLst>
                <a:rect l="0" t="0" r="r" b="b"/>
                <a:pathLst>
                  <a:path w="45" h="2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99" name="Freeform 246" hidden="0"/>
              <p:cNvSpPr>
                <a:spLocks noEditPoints="1"/>
              </p:cNvSpPr>
              <p:nvPr isPhoto="0" userDrawn="0"/>
            </p:nvSpPr>
            <p:spPr bwMode="auto">
              <a:xfrm>
                <a:off x="296" y="146"/>
                <a:ext cx="1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0" y="0"/>
                  </a:cxn>
                </a:cxnLst>
                <a:rect l="0" t="0" r="r" b="b"/>
                <a:pathLst>
                  <a:path h="2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0" name="Rectangle 2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0" y="146"/>
                <a:ext cx="592" cy="2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1" name="Freeform 248" hidden="0"/>
              <p:cNvSpPr>
                <a:spLocks noEditPoint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2" name="Rectangle 2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4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3" name="Freeform 250" hidden="0"/>
              <p:cNvSpPr>
                <a:spLocks noEditPoint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4" name="Rectangle 2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6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5" name="Freeform 252" hidden="0"/>
              <p:cNvSpPr>
                <a:spLocks noEditPoint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6" name="Rectangle 2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7" name="Freeform 254" hidden="0"/>
              <p:cNvSpPr>
                <a:spLocks noEditPoint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8" name="Rectangle 2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5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09" name="Freeform 256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0" name="Rectangle 2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1" name="Freeform 258" hidden="0"/>
              <p:cNvSpPr>
                <a:spLocks noEditPoint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2" name="Rectangle 2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3" name="Freeform 260" hidden="0"/>
              <p:cNvSpPr>
                <a:spLocks noEditPoint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4" name="Rectangle 2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09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5" name="Freeform 262" hidden="0"/>
              <p:cNvSpPr>
                <a:spLocks noEditPoint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6" name="Rectangle 2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2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7" name="Freeform 264" hidden="0"/>
              <p:cNvSpPr>
                <a:spLocks noEditPoint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8" name="Rectangle 2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8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19" name="Freeform 266" hidden="0"/>
              <p:cNvSpPr>
                <a:spLocks noEditPoint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0" name="Rectangle 2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5" y="11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1" name="Freeform 268" hidden="0"/>
              <p:cNvSpPr>
                <a:spLocks noEditPoint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2" name="Rectangle 2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7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3" name="Freeform 270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4" name="Rectangle 2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11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5" name="Freeform 272" hidden="0"/>
              <p:cNvSpPr>
                <a:spLocks noEditPoint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6" name="Rectangle 2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4" y="11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7" name="Freeform 274" hidden="0"/>
              <p:cNvSpPr>
                <a:spLocks noEditPoint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8" name="Rectangle 2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7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29" name="Freeform 276" hidden="0"/>
              <p:cNvSpPr>
                <a:spLocks noEditPoint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730" name="Rectangle 277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3" y="11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  <p:grpSp>
          <p:nvGrpSpPr>
            <p:cNvPr id="1480" name="Group 278" hidden="0"/>
            <p:cNvGrpSpPr/>
            <p:nvPr isPhoto="0" userDrawn="0"/>
          </p:nvGrpSpPr>
          <p:grpSpPr bwMode="auto">
            <a:xfrm>
              <a:off x="1" y="5089"/>
              <a:ext cx="592" cy="499"/>
              <a:chOff x="1" y="5089"/>
              <a:chExt cx="592" cy="499"/>
            </a:xfrm>
          </p:grpSpPr>
          <p:sp>
            <p:nvSpPr>
              <p:cNvPr id="1481" name="Freeform 27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2" name="Freeform 28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3" name="Freeform 28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122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4" name="Freeform 28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122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5" name="Freeform 28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122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6" name="Freeform 28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7" name="Rectangle 28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3" y="5122"/>
                <a:ext cx="398" cy="112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8" name="Freeform 28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592" h="23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89" name="Freeform 28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34"/>
                <a:ext cx="54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47" h="23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0" name="Freeform 28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34"/>
                <a:ext cx="50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501" h="23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1" name="Freeform 28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34"/>
                <a:ext cx="45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5" h="23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2" name="Freeform 29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34"/>
                <a:ext cx="40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409" h="23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3" name="Freeform 29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34"/>
                <a:ext cx="36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65" h="23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4" name="Freeform 29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34"/>
                <a:ext cx="319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319" h="23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5" name="Freeform 29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34"/>
                <a:ext cx="273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273" h="23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6" name="Freeform 29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34"/>
                <a:ext cx="22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23"/>
                  </a:cxn>
                  <a:cxn ang="0">
                    <a:pos x="22" y="23"/>
                  </a:cxn>
                  <a:cxn ang="0">
                    <a:pos x="22" y="0"/>
                  </a:cxn>
                </a:cxnLst>
                <a:rect l="0" t="0" r="r" b="b"/>
                <a:pathLst>
                  <a:path w="227" h="23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23"/>
                    </a:lnTo>
                    <a:lnTo>
                      <a:pt x="22" y="2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7" name="Freeform 29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34"/>
                <a:ext cx="182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83" h="23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8" name="Freeform 29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34"/>
                <a:ext cx="137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137" h="23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499" name="Freeform 29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34"/>
                <a:ext cx="9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91" h="23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0" name="Freeform 29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34"/>
                <a:ext cx="45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23"/>
                  </a:cxn>
                  <a:cxn ang="0">
                    <a:pos x="23" y="23"/>
                  </a:cxn>
                  <a:cxn ang="0">
                    <a:pos x="23" y="0"/>
                  </a:cxn>
                </a:cxnLst>
                <a:rect l="0" t="0" r="r" b="b"/>
                <a:pathLst>
                  <a:path w="45" h="23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1" name="Freeform 29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34"/>
                <a:ext cx="1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0"/>
                  </a:cxn>
                </a:cxnLst>
                <a:rect l="0" t="0" r="r" b="b"/>
                <a:pathLst>
                  <a:path h="23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2" name="Rectangle 30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34"/>
                <a:ext cx="592" cy="2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3" name="Freeform 301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4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34" h="33" fill="norm" stroke="1" extrusionOk="0">
                    <a:moveTo>
                      <a:pt x="0" y="0"/>
                    </a:moveTo>
                    <a:lnTo>
                      <a:pt x="34" y="0"/>
                    </a:lnTo>
                    <a:lnTo>
                      <a:pt x="34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4" name="Rectangle 302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201"/>
                <a:ext cx="34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5" name="Freeform 303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6" name="Rectangle 304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7" name="Freeform 305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8" name="Rectangle 30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09" name="Freeform 307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0" name="Rectangle 308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1" name="Freeform 30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2" name="Rectangle 31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3" name="Freeform 311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4" name="Rectangle 312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5" name="Freeform 313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6" name="Rectangle 314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7" name="Freeform 315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8" name="Rectangle 316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19" name="Freeform 317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0" name="Rectangle 31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1" name="Freeform 319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22" h="33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2" name="Rectangle 320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201"/>
                <a:ext cx="2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3" name="Freeform 321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4" name="Rectangle 322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5" name="Freeform 323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</a:cxnLst>
                <a:rect l="0" t="0" r="r" b="b"/>
                <a:pathLst>
                  <a:path w="12" h="33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6" name="Rectangle 324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201"/>
                <a:ext cx="1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7" name="Freeform 325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3"/>
                  </a:cxn>
                  <a:cxn ang="0">
                    <a:pos x="12" y="33"/>
                  </a:cxn>
                  <a:cxn ang="0">
                    <a:pos x="12" y="0"/>
                  </a:cxn>
                </a:cxnLst>
                <a:rect l="0" t="0" r="r" b="b"/>
                <a:pathLst>
                  <a:path w="23" h="33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3"/>
                    </a:lnTo>
                    <a:lnTo>
                      <a:pt x="12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8" name="Rectangle 326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201"/>
                <a:ext cx="23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29" name="Freeform 327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0" name="Rectangle 328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1" name="Freeform 329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3"/>
                  </a:cxn>
                  <a:cxn ang="0">
                    <a:pos x="11" y="33"/>
                  </a:cxn>
                  <a:cxn ang="0">
                    <a:pos x="11" y="0"/>
                  </a:cxn>
                </a:cxnLst>
                <a:rect l="0" t="0" r="r" b="b"/>
                <a:pathLst>
                  <a:path w="11" h="33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3"/>
                    </a:lnTo>
                    <a:lnTo>
                      <a:pt x="11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2" name="Rectangle 330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201"/>
                <a:ext cx="11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3" name="Freeform 33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92" y="33"/>
                  </a:cxn>
                  <a:cxn ang="0">
                    <a:pos x="592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569" y="33"/>
                  </a:cxn>
                  <a:cxn ang="0">
                    <a:pos x="569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592" h="33" fill="norm" stroke="1" extrusionOk="0">
                    <a:moveTo>
                      <a:pt x="0" y="33"/>
                    </a:moveTo>
                    <a:lnTo>
                      <a:pt x="592" y="33"/>
                    </a:lnTo>
                    <a:lnTo>
                      <a:pt x="592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569" y="33"/>
                    </a:lnTo>
                    <a:lnTo>
                      <a:pt x="569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4" name="Freeform 33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089"/>
                <a:ext cx="54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47" y="33"/>
                  </a:cxn>
                  <a:cxn ang="0">
                    <a:pos x="54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524" y="33"/>
                  </a:cxn>
                  <a:cxn ang="0">
                    <a:pos x="52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47" h="33" fill="norm" stroke="1" extrusionOk="0">
                    <a:moveTo>
                      <a:pt x="0" y="33"/>
                    </a:moveTo>
                    <a:lnTo>
                      <a:pt x="547" y="33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524" y="33"/>
                    </a:lnTo>
                    <a:lnTo>
                      <a:pt x="52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5" name="Freeform 33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089"/>
                <a:ext cx="50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501" y="33"/>
                  </a:cxn>
                  <a:cxn ang="0">
                    <a:pos x="50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78" y="33"/>
                  </a:cxn>
                  <a:cxn ang="0">
                    <a:pos x="47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501" h="33" fill="norm" stroke="1" extrusionOk="0">
                    <a:moveTo>
                      <a:pt x="0" y="33"/>
                    </a:moveTo>
                    <a:lnTo>
                      <a:pt x="501" y="33"/>
                    </a:lnTo>
                    <a:lnTo>
                      <a:pt x="50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78" y="33"/>
                    </a:lnTo>
                    <a:lnTo>
                      <a:pt x="47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6" name="Freeform 33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089"/>
                <a:ext cx="45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5" y="33"/>
                  </a:cxn>
                  <a:cxn ang="0">
                    <a:pos x="45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432" y="33"/>
                  </a:cxn>
                  <a:cxn ang="0">
                    <a:pos x="43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5" h="33" fill="norm" stroke="1" extrusionOk="0">
                    <a:moveTo>
                      <a:pt x="0" y="33"/>
                    </a:moveTo>
                    <a:lnTo>
                      <a:pt x="455" y="33"/>
                    </a:lnTo>
                    <a:lnTo>
                      <a:pt x="45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432" y="33"/>
                    </a:lnTo>
                    <a:lnTo>
                      <a:pt x="43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7" name="Freeform 33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089"/>
                <a:ext cx="40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09" y="33"/>
                  </a:cxn>
                  <a:cxn ang="0">
                    <a:pos x="40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387" y="33"/>
                  </a:cxn>
                  <a:cxn ang="0">
                    <a:pos x="387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409" h="33" fill="norm" stroke="1" extrusionOk="0">
                    <a:moveTo>
                      <a:pt x="0" y="33"/>
                    </a:moveTo>
                    <a:lnTo>
                      <a:pt x="409" y="33"/>
                    </a:lnTo>
                    <a:lnTo>
                      <a:pt x="40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387" y="33"/>
                    </a:lnTo>
                    <a:lnTo>
                      <a:pt x="387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8" name="Freeform 33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089"/>
                <a:ext cx="36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65" y="33"/>
                  </a:cxn>
                  <a:cxn ang="0">
                    <a:pos x="36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342" y="33"/>
                  </a:cxn>
                  <a:cxn ang="0">
                    <a:pos x="342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65" h="33" fill="norm" stroke="1" extrusionOk="0">
                    <a:moveTo>
                      <a:pt x="0" y="33"/>
                    </a:moveTo>
                    <a:lnTo>
                      <a:pt x="365" y="33"/>
                    </a:lnTo>
                    <a:lnTo>
                      <a:pt x="36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342" y="33"/>
                    </a:lnTo>
                    <a:lnTo>
                      <a:pt x="342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39" name="Freeform 33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089"/>
                <a:ext cx="319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9" y="33"/>
                  </a:cxn>
                  <a:cxn ang="0">
                    <a:pos x="319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319" h="33" fill="norm" stroke="1" extrusionOk="0">
                    <a:moveTo>
                      <a:pt x="0" y="33"/>
                    </a:moveTo>
                    <a:lnTo>
                      <a:pt x="319" y="33"/>
                    </a:lnTo>
                    <a:lnTo>
                      <a:pt x="319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96" y="33"/>
                    </a:lnTo>
                    <a:lnTo>
                      <a:pt x="296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0" name="Freeform 33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089"/>
                <a:ext cx="273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73" y="33"/>
                  </a:cxn>
                  <a:cxn ang="0">
                    <a:pos x="27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50" y="33"/>
                  </a:cxn>
                  <a:cxn ang="0">
                    <a:pos x="25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273" h="33" fill="norm" stroke="1" extrusionOk="0">
                    <a:moveTo>
                      <a:pt x="0" y="33"/>
                    </a:moveTo>
                    <a:lnTo>
                      <a:pt x="273" y="33"/>
                    </a:lnTo>
                    <a:lnTo>
                      <a:pt x="27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50" y="33"/>
                    </a:lnTo>
                    <a:lnTo>
                      <a:pt x="25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1" name="Freeform 33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089"/>
                <a:ext cx="2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227" y="33"/>
                  </a:cxn>
                  <a:cxn ang="0">
                    <a:pos x="22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2" y="33"/>
                  </a:cxn>
                  <a:cxn ang="0">
                    <a:pos x="205" y="33"/>
                  </a:cxn>
                  <a:cxn ang="0">
                    <a:pos x="205" y="0"/>
                  </a:cxn>
                  <a:cxn ang="0">
                    <a:pos x="22" y="0"/>
                  </a:cxn>
                  <a:cxn ang="0">
                    <a:pos x="22" y="33"/>
                  </a:cxn>
                </a:cxnLst>
                <a:rect l="0" t="0" r="r" b="b"/>
                <a:pathLst>
                  <a:path w="227" h="33" fill="norm" stroke="1" extrusionOk="0">
                    <a:moveTo>
                      <a:pt x="0" y="33"/>
                    </a:moveTo>
                    <a:lnTo>
                      <a:pt x="227" y="33"/>
                    </a:lnTo>
                    <a:lnTo>
                      <a:pt x="22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2" y="33"/>
                    </a:moveTo>
                    <a:lnTo>
                      <a:pt x="205" y="33"/>
                    </a:lnTo>
                    <a:lnTo>
                      <a:pt x="205" y="0"/>
                    </a:lnTo>
                    <a:lnTo>
                      <a:pt x="22" y="0"/>
                    </a:lnTo>
                    <a:lnTo>
                      <a:pt x="22" y="33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2" name="Freeform 34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089"/>
                <a:ext cx="182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83" y="33"/>
                  </a:cxn>
                  <a:cxn ang="0">
                    <a:pos x="183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60" y="33"/>
                  </a:cxn>
                  <a:cxn ang="0">
                    <a:pos x="160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83" h="33" fill="norm" stroke="1" extrusionOk="0">
                    <a:moveTo>
                      <a:pt x="0" y="33"/>
                    </a:moveTo>
                    <a:lnTo>
                      <a:pt x="183" y="33"/>
                    </a:lnTo>
                    <a:lnTo>
                      <a:pt x="183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60" y="33"/>
                    </a:lnTo>
                    <a:lnTo>
                      <a:pt x="160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3" name="Freeform 34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089"/>
                <a:ext cx="13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37" y="33"/>
                  </a:cxn>
                  <a:cxn ang="0">
                    <a:pos x="137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114" y="33"/>
                  </a:cxn>
                  <a:cxn ang="0">
                    <a:pos x="114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137" h="33" fill="norm" stroke="1" extrusionOk="0">
                    <a:moveTo>
                      <a:pt x="0" y="33"/>
                    </a:moveTo>
                    <a:lnTo>
                      <a:pt x="137" y="33"/>
                    </a:lnTo>
                    <a:lnTo>
                      <a:pt x="137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114" y="33"/>
                    </a:lnTo>
                    <a:lnTo>
                      <a:pt x="114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4" name="Freeform 34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089"/>
                <a:ext cx="9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1" y="33"/>
                  </a:cxn>
                  <a:cxn ang="0">
                    <a:pos x="91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68" y="33"/>
                  </a:cxn>
                  <a:cxn ang="0">
                    <a:pos x="68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91" h="33" fill="norm" stroke="1" extrusionOk="0">
                    <a:moveTo>
                      <a:pt x="0" y="33"/>
                    </a:moveTo>
                    <a:lnTo>
                      <a:pt x="91" y="33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68" y="33"/>
                    </a:lnTo>
                    <a:lnTo>
                      <a:pt x="68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5" name="Freeform 34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089"/>
                <a:ext cx="45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45" y="33"/>
                  </a:cxn>
                  <a:cxn ang="0">
                    <a:pos x="45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23" y="33"/>
                  </a:cxn>
                  <a:cxn ang="0">
                    <a:pos x="23" y="33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33"/>
                  </a:cxn>
                </a:cxnLst>
                <a:rect l="0" t="0" r="r" b="b"/>
                <a:pathLst>
                  <a:path w="45" h="33" fill="norm" stroke="1" extrusionOk="0">
                    <a:moveTo>
                      <a:pt x="0" y="33"/>
                    </a:moveTo>
                    <a:lnTo>
                      <a:pt x="45" y="33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23" y="33"/>
                    </a:moveTo>
                    <a:lnTo>
                      <a:pt x="23" y="33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6" name="Freeform 34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089"/>
                <a:ext cx="1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3"/>
                  </a:cxn>
                </a:cxnLst>
                <a:rect l="0" t="0" r="r" b="b"/>
                <a:pathLst>
                  <a:path h="33" fill="norm" stroke="1" extrusionOk="0"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7" name="Rectangle 3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089"/>
                <a:ext cx="592" cy="33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8" name="Freeform 34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34" y="34"/>
                  </a:cxn>
                  <a:cxn ang="0">
                    <a:pos x="34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34" h="34" fill="norm" stroke="1" extrusionOk="0">
                    <a:moveTo>
                      <a:pt x="0" y="34"/>
                    </a:moveTo>
                    <a:lnTo>
                      <a:pt x="34" y="34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49" name="Rectangle 34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122"/>
                <a:ext cx="34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0" name="Freeform 348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1" name="Rectangle 349" hidden="0"/>
              <p:cNvSpPr>
                <a:spLocks noChangeArrowheads="1"/>
              </p:cNvSpPr>
              <p:nvPr isPhoto="0" userDrawn="0"/>
            </p:nvSpPr>
            <p:spPr bwMode="auto">
              <a:xfrm>
                <a:off x="6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2" name="Freeform 350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3" name="Rectangle 35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3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4" name="Freeform 352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5" name="Rectangle 35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6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6" name="Freeform 35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7" name="Rectangle 35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82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8" name="Freeform 356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59" name="Rectangle 35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0" name="Freeform 358" hidden="0"/>
              <p:cNvSpPr>
                <a:spLocks noEditPoint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1" name="Rectangle 35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10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2" name="Freeform 360" hidden="0"/>
              <p:cNvSpPr>
                <a:spLocks noEditPoint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3" name="Rectangle 36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33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4" name="Freeform 362" hidden="0"/>
              <p:cNvSpPr>
                <a:spLocks noEditPoint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5" name="Rectangle 36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9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6" name="Freeform 364" hidden="0"/>
              <p:cNvSpPr>
                <a:spLocks noEditPoint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34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34"/>
                    </a:moveTo>
                    <a:lnTo>
                      <a:pt x="22" y="3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7" name="Rectangle 36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36" y="5122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8" name="Freeform 366" hidden="0"/>
              <p:cNvSpPr>
                <a:spLocks noEditPoint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69" name="Rectangle 36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58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0" name="Freeform 368" hidden="0"/>
              <p:cNvSpPr>
                <a:spLocks noEditPoint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0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1" name="Rectangle 36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4" y="5122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2" name="Freeform 370" hidden="0"/>
              <p:cNvSpPr>
                <a:spLocks noEditPoint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3" y="34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34"/>
                    </a:move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2" y="34"/>
                    </a:moveTo>
                    <a:lnTo>
                      <a:pt x="12" y="3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3" name="Rectangle 37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85" y="5122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4" name="Freeform 372" hidden="0"/>
              <p:cNvSpPr>
                <a:spLocks noEditPoint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5" name="Rectangle 37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08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6" name="Freeform 37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  <a:moveTo>
                      <a:pt x="11" y="34"/>
                    </a:moveTo>
                    <a:lnTo>
                      <a:pt x="11" y="34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7" name="Rectangle 37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4" y="5122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8" name="Freeform 376" hidden="0"/>
              <p:cNvSpPr>
                <a:spLocks noEditPoint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592" h="134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79" name="Freeform 377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257"/>
                <a:ext cx="54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47" h="134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0" name="Freeform 378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257"/>
                <a:ext cx="50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501" h="134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1" name="Freeform 379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257"/>
                <a:ext cx="45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5" h="134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2" name="Freeform 380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257"/>
                <a:ext cx="40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409" h="134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3" name="Freeform 381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257"/>
                <a:ext cx="36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65" h="134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4" name="Freeform 382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257"/>
                <a:ext cx="319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319" h="134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5" name="Freeform 383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257"/>
                <a:ext cx="273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273" h="134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6" name="Freeform 384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257"/>
                <a:ext cx="22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34"/>
                  </a:cxn>
                  <a:cxn ang="0">
                    <a:pos x="22" y="134"/>
                  </a:cxn>
                  <a:cxn ang="0">
                    <a:pos x="22" y="0"/>
                  </a:cxn>
                </a:cxnLst>
                <a:rect l="0" t="0" r="r" b="b"/>
                <a:pathLst>
                  <a:path w="227" h="134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34"/>
                    </a:lnTo>
                    <a:lnTo>
                      <a:pt x="22" y="1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7" name="Freeform 385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257"/>
                <a:ext cx="18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83" h="134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8" name="Freeform 386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257"/>
                <a:ext cx="137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137" h="134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89" name="Freeform 387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257"/>
                <a:ext cx="9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91" h="134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0" name="Freeform 388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257"/>
                <a:ext cx="45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34"/>
                  </a:cxn>
                  <a:cxn ang="0">
                    <a:pos x="23" y="134"/>
                  </a:cxn>
                  <a:cxn ang="0">
                    <a:pos x="23" y="0"/>
                  </a:cxn>
                </a:cxnLst>
                <a:rect l="0" t="0" r="r" b="b"/>
                <a:pathLst>
                  <a:path w="45" h="134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34"/>
                    </a:lnTo>
                    <a:lnTo>
                      <a:pt x="23" y="13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1" name="Freeform 389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257"/>
                <a:ext cx="1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0" y="134"/>
                  </a:cxn>
                  <a:cxn ang="0">
                    <a:pos x="0" y="0"/>
                  </a:cxn>
                </a:cxnLst>
                <a:rect l="0" t="0" r="r" b="b"/>
                <a:pathLst>
                  <a:path h="134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2" name="Rectangle 390" hidden="0"/>
              <p:cNvSpPr>
                <a:spLocks noChangeArrowheads="1"/>
              </p:cNvSpPr>
              <p:nvPr isPhoto="0" userDrawn="0"/>
            </p:nvSpPr>
            <p:spPr bwMode="auto">
              <a:xfrm>
                <a:off x="1" y="5257"/>
                <a:ext cx="592" cy="1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3" name="Freeform 391" hidden="0"/>
              <p:cNvSpPr>
                <a:spLocks noEditPoints="1"/>
              </p:cNvSpPr>
              <p:nvPr isPhoto="0" userDrawn="0"/>
            </p:nvSpPr>
            <p:spPr bwMode="auto">
              <a:xfrm>
                <a:off x="1" y="5391"/>
                <a:ext cx="59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2" y="0"/>
                  </a:cxn>
                  <a:cxn ang="0">
                    <a:pos x="592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569" y="0"/>
                  </a:cxn>
                  <a:cxn ang="0">
                    <a:pos x="569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592" h="112" fill="norm" stroke="1" extrusionOk="0">
                    <a:moveTo>
                      <a:pt x="0" y="0"/>
                    </a:moveTo>
                    <a:lnTo>
                      <a:pt x="592" y="0"/>
                    </a:lnTo>
                    <a:lnTo>
                      <a:pt x="592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569" y="0"/>
                    </a:lnTo>
                    <a:lnTo>
                      <a:pt x="569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4" name="Freeform 392" hidden="0"/>
              <p:cNvSpPr>
                <a:spLocks noEditPoints="1"/>
              </p:cNvSpPr>
              <p:nvPr isPhoto="0" userDrawn="0"/>
            </p:nvSpPr>
            <p:spPr bwMode="auto">
              <a:xfrm>
                <a:off x="23" y="5391"/>
                <a:ext cx="54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47" y="0"/>
                  </a:cxn>
                  <a:cxn ang="0">
                    <a:pos x="54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524" y="0"/>
                  </a:cxn>
                  <a:cxn ang="0">
                    <a:pos x="52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47" h="112" fill="norm" stroke="1" extrusionOk="0">
                    <a:moveTo>
                      <a:pt x="0" y="0"/>
                    </a:moveTo>
                    <a:lnTo>
                      <a:pt x="547" y="0"/>
                    </a:lnTo>
                    <a:lnTo>
                      <a:pt x="54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524" y="0"/>
                    </a:lnTo>
                    <a:lnTo>
                      <a:pt x="52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31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5" name="Freeform 393" hidden="0"/>
              <p:cNvSpPr>
                <a:spLocks noEditPoints="1"/>
              </p:cNvSpPr>
              <p:nvPr isPhoto="0" userDrawn="0"/>
            </p:nvSpPr>
            <p:spPr bwMode="auto">
              <a:xfrm>
                <a:off x="46" y="5391"/>
                <a:ext cx="50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01" y="0"/>
                  </a:cxn>
                  <a:cxn ang="0">
                    <a:pos x="50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78" y="0"/>
                  </a:cxn>
                  <a:cxn ang="0">
                    <a:pos x="47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501" h="112" fill="norm" stroke="1" extrusionOk="0">
                    <a:moveTo>
                      <a:pt x="0" y="0"/>
                    </a:moveTo>
                    <a:lnTo>
                      <a:pt x="501" y="0"/>
                    </a:lnTo>
                    <a:lnTo>
                      <a:pt x="50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78" y="0"/>
                    </a:lnTo>
                    <a:lnTo>
                      <a:pt x="47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28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6" name="Freeform 394" hidden="0"/>
              <p:cNvSpPr>
                <a:spLocks noEditPoints="1"/>
              </p:cNvSpPr>
              <p:nvPr isPhoto="0" userDrawn="0"/>
            </p:nvSpPr>
            <p:spPr bwMode="auto">
              <a:xfrm>
                <a:off x="69" y="5391"/>
                <a:ext cx="45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5" y="0"/>
                  </a:cxn>
                  <a:cxn ang="0">
                    <a:pos x="45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432" y="0"/>
                  </a:cxn>
                  <a:cxn ang="0">
                    <a:pos x="43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5" h="112" fill="norm" stroke="1" extrusionOk="0">
                    <a:moveTo>
                      <a:pt x="0" y="0"/>
                    </a:moveTo>
                    <a:lnTo>
                      <a:pt x="455" y="0"/>
                    </a:lnTo>
                    <a:lnTo>
                      <a:pt x="45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432" y="0"/>
                    </a:lnTo>
                    <a:lnTo>
                      <a:pt x="43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7" name="Freeform 395" hidden="0"/>
              <p:cNvSpPr>
                <a:spLocks noEditPoints="1"/>
              </p:cNvSpPr>
              <p:nvPr isPhoto="0" userDrawn="0"/>
            </p:nvSpPr>
            <p:spPr bwMode="auto">
              <a:xfrm>
                <a:off x="92" y="5391"/>
                <a:ext cx="40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9" y="0"/>
                  </a:cxn>
                  <a:cxn ang="0">
                    <a:pos x="40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387" y="0"/>
                  </a:cxn>
                  <a:cxn ang="0">
                    <a:pos x="387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409" h="112" fill="norm" stroke="1" extrusionOk="0">
                    <a:moveTo>
                      <a:pt x="0" y="0"/>
                    </a:moveTo>
                    <a:lnTo>
                      <a:pt x="409" y="0"/>
                    </a:lnTo>
                    <a:lnTo>
                      <a:pt x="40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87" y="0"/>
                    </a:lnTo>
                    <a:lnTo>
                      <a:pt x="387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8" name="Freeform 396" hidden="0"/>
              <p:cNvSpPr>
                <a:spLocks noEditPoints="1"/>
              </p:cNvSpPr>
              <p:nvPr isPhoto="0" userDrawn="0"/>
            </p:nvSpPr>
            <p:spPr bwMode="auto">
              <a:xfrm>
                <a:off x="114" y="5391"/>
                <a:ext cx="36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5" y="0"/>
                  </a:cxn>
                  <a:cxn ang="0">
                    <a:pos x="36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42" y="0"/>
                  </a:cxn>
                  <a:cxn ang="0">
                    <a:pos x="342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65" h="112" fill="norm" stroke="1" extrusionOk="0">
                    <a:moveTo>
                      <a:pt x="0" y="0"/>
                    </a:moveTo>
                    <a:lnTo>
                      <a:pt x="365" y="0"/>
                    </a:lnTo>
                    <a:lnTo>
                      <a:pt x="36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42" y="0"/>
                    </a:lnTo>
                    <a:lnTo>
                      <a:pt x="342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76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599" name="Freeform 397" hidden="0"/>
              <p:cNvSpPr>
                <a:spLocks noEditPoints="1"/>
              </p:cNvSpPr>
              <p:nvPr isPhoto="0" userDrawn="0"/>
            </p:nvSpPr>
            <p:spPr bwMode="auto">
              <a:xfrm>
                <a:off x="137" y="5391"/>
                <a:ext cx="319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9" y="0"/>
                  </a:cxn>
                  <a:cxn ang="0">
                    <a:pos x="319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96" y="0"/>
                  </a:cxn>
                  <a:cxn ang="0">
                    <a:pos x="296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319" h="112" fill="norm" stroke="1" extrusionOk="0">
                    <a:moveTo>
                      <a:pt x="0" y="0"/>
                    </a:moveTo>
                    <a:lnTo>
                      <a:pt x="319" y="0"/>
                    </a:lnTo>
                    <a:lnTo>
                      <a:pt x="319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96" y="0"/>
                    </a:lnTo>
                    <a:lnTo>
                      <a:pt x="296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97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0" name="Freeform 398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391"/>
                <a:ext cx="273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273" h="112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1" name="Freeform 399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391"/>
                <a:ext cx="22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112"/>
                  </a:cxn>
                  <a:cxn ang="0">
                    <a:pos x="22" y="112"/>
                  </a:cxn>
                  <a:cxn ang="0">
                    <a:pos x="22" y="0"/>
                  </a:cxn>
                </a:cxnLst>
                <a:rect l="0" t="0" r="r" b="b"/>
                <a:pathLst>
                  <a:path w="227" h="112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112"/>
                    </a:lnTo>
                    <a:lnTo>
                      <a:pt x="22" y="11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2" name="Freeform 400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391"/>
                <a:ext cx="182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83" h="112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3" name="Freeform 401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391"/>
                <a:ext cx="137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137" h="112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4" name="Freeform 402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391"/>
                <a:ext cx="9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91" h="112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5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5" name="Freeform 403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391"/>
                <a:ext cx="45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112"/>
                  </a:cxn>
                  <a:cxn ang="0">
                    <a:pos x="23" y="112"/>
                  </a:cxn>
                  <a:cxn ang="0">
                    <a:pos x="23" y="0"/>
                  </a:cxn>
                </a:cxnLst>
                <a:rect l="0" t="0" r="r" b="b"/>
                <a:pathLst>
                  <a:path w="45" h="112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112"/>
                    </a:lnTo>
                    <a:lnTo>
                      <a:pt x="23" y="1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6" name="Freeform 404" hidden="0"/>
              <p:cNvSpPr>
                <a:spLocks noEditPoints="1"/>
              </p:cNvSpPr>
              <p:nvPr isPhoto="0" userDrawn="0"/>
            </p:nvSpPr>
            <p:spPr bwMode="auto">
              <a:xfrm>
                <a:off x="297" y="5391"/>
                <a:ext cx="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0"/>
                  </a:cxn>
                </a:cxnLst>
                <a:rect l="0" t="0" r="r" b="b"/>
                <a:pathLst>
                  <a:path h="112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7" name="Freeform 406" hidden="0"/>
              <p:cNvSpPr>
                <a:spLocks noEditPoints="1"/>
              </p:cNvSpPr>
              <p:nvPr isPhoto="0" userDrawn="0"/>
            </p:nvSpPr>
            <p:spPr bwMode="auto">
              <a:xfrm>
                <a:off x="103" y="5503"/>
                <a:ext cx="39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8" y="0"/>
                  </a:cxn>
                  <a:cxn ang="0">
                    <a:pos x="398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76" y="0"/>
                  </a:cxn>
                  <a:cxn ang="0">
                    <a:pos x="376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98" h="79" fill="norm" stroke="1" extrusionOk="0">
                    <a:moveTo>
                      <a:pt x="0" y="0"/>
                    </a:moveTo>
                    <a:lnTo>
                      <a:pt x="398" y="0"/>
                    </a:lnTo>
                    <a:lnTo>
                      <a:pt x="398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76" y="0"/>
                    </a:lnTo>
                    <a:lnTo>
                      <a:pt x="376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8" name="Freeform 407" hidden="0"/>
              <p:cNvSpPr>
                <a:spLocks noEditPoints="1"/>
              </p:cNvSpPr>
              <p:nvPr isPhoto="0" userDrawn="0"/>
            </p:nvSpPr>
            <p:spPr bwMode="auto">
              <a:xfrm>
                <a:off x="126" y="5503"/>
                <a:ext cx="35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53" y="0"/>
                  </a:cxn>
                  <a:cxn ang="0">
                    <a:pos x="35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330" y="0"/>
                  </a:cxn>
                  <a:cxn ang="0">
                    <a:pos x="33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353" h="79" fill="norm" stroke="1" extrusionOk="0">
                    <a:moveTo>
                      <a:pt x="0" y="0"/>
                    </a:moveTo>
                    <a:lnTo>
                      <a:pt x="353" y="0"/>
                    </a:lnTo>
                    <a:lnTo>
                      <a:pt x="35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330" y="0"/>
                    </a:lnTo>
                    <a:lnTo>
                      <a:pt x="33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1C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09" name="Freeform 408" hidden="0"/>
              <p:cNvSpPr>
                <a:spLocks noEditPoints="1"/>
              </p:cNvSpPr>
              <p:nvPr isPhoto="0" userDrawn="0"/>
            </p:nvSpPr>
            <p:spPr bwMode="auto">
              <a:xfrm>
                <a:off x="149" y="5503"/>
                <a:ext cx="30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7" y="0"/>
                  </a:cxn>
                  <a:cxn ang="0">
                    <a:pos x="30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284" y="0"/>
                  </a:cxn>
                  <a:cxn ang="0">
                    <a:pos x="284" y="79"/>
                  </a:cxn>
                  <a:cxn ang="0">
                    <a:pos x="11" y="79"/>
                  </a:cxn>
                  <a:cxn ang="0">
                    <a:pos x="11" y="0"/>
                  </a:cxn>
                </a:cxnLst>
                <a:rect l="0" t="0" r="r" b="b"/>
                <a:pathLst>
                  <a:path w="307" h="79" fill="norm" stroke="1" extrusionOk="0">
                    <a:moveTo>
                      <a:pt x="0" y="0"/>
                    </a:moveTo>
                    <a:lnTo>
                      <a:pt x="307" y="0"/>
                    </a:lnTo>
                    <a:lnTo>
                      <a:pt x="30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284" y="0"/>
                    </a:lnTo>
                    <a:lnTo>
                      <a:pt x="284" y="79"/>
                    </a:lnTo>
                    <a:lnTo>
                      <a:pt x="11" y="7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3B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0" name="Freeform 409" hidden="0"/>
              <p:cNvSpPr>
                <a:spLocks noEditPoints="1"/>
              </p:cNvSpPr>
              <p:nvPr isPhoto="0" userDrawn="0"/>
            </p:nvSpPr>
            <p:spPr bwMode="auto">
              <a:xfrm>
                <a:off x="160" y="5503"/>
                <a:ext cx="273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3" y="0"/>
                  </a:cxn>
                  <a:cxn ang="0">
                    <a:pos x="27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50" y="0"/>
                  </a:cxn>
                  <a:cxn ang="0">
                    <a:pos x="25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273" h="79" fill="norm" stroke="1" extrusionOk="0">
                    <a:moveTo>
                      <a:pt x="0" y="0"/>
                    </a:moveTo>
                    <a:lnTo>
                      <a:pt x="273" y="0"/>
                    </a:lnTo>
                    <a:lnTo>
                      <a:pt x="27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50" y="0"/>
                    </a:lnTo>
                    <a:lnTo>
                      <a:pt x="25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5F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1" name="Freeform 410" hidden="0"/>
              <p:cNvSpPr>
                <a:spLocks noEditPoints="1"/>
              </p:cNvSpPr>
              <p:nvPr isPhoto="0" userDrawn="0"/>
            </p:nvSpPr>
            <p:spPr bwMode="auto">
              <a:xfrm>
                <a:off x="182" y="5503"/>
                <a:ext cx="22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7" y="0"/>
                  </a:cxn>
                  <a:cxn ang="0">
                    <a:pos x="22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205" y="0"/>
                  </a:cxn>
                  <a:cxn ang="0">
                    <a:pos x="205" y="79"/>
                  </a:cxn>
                  <a:cxn ang="0">
                    <a:pos x="22" y="79"/>
                  </a:cxn>
                  <a:cxn ang="0">
                    <a:pos x="22" y="0"/>
                  </a:cxn>
                </a:cxnLst>
                <a:rect l="0" t="0" r="r" b="b"/>
                <a:pathLst>
                  <a:path w="227" h="79" fill="norm" stroke="1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205" y="0"/>
                    </a:lnTo>
                    <a:lnTo>
                      <a:pt x="205" y="79"/>
                    </a:lnTo>
                    <a:lnTo>
                      <a:pt x="22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8A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2" name="Freeform 411" hidden="0"/>
              <p:cNvSpPr>
                <a:spLocks noEditPoints="1"/>
              </p:cNvSpPr>
              <p:nvPr isPhoto="0" userDrawn="0"/>
            </p:nvSpPr>
            <p:spPr bwMode="auto">
              <a:xfrm>
                <a:off x="205" y="5503"/>
                <a:ext cx="182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3" y="0"/>
                  </a:cxn>
                  <a:cxn ang="0">
                    <a:pos x="183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60" y="0"/>
                  </a:cxn>
                  <a:cxn ang="0">
                    <a:pos x="160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83" h="79" fill="norm" stroke="1" extrusionOk="0">
                    <a:moveTo>
                      <a:pt x="0" y="0"/>
                    </a:moveTo>
                    <a:lnTo>
                      <a:pt x="183" y="0"/>
                    </a:lnTo>
                    <a:lnTo>
                      <a:pt x="183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60" y="0"/>
                    </a:lnTo>
                    <a:lnTo>
                      <a:pt x="160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3" name="Freeform 412" hidden="0"/>
              <p:cNvSpPr>
                <a:spLocks noEditPoints="1"/>
              </p:cNvSpPr>
              <p:nvPr isPhoto="0" userDrawn="0"/>
            </p:nvSpPr>
            <p:spPr bwMode="auto">
              <a:xfrm>
                <a:off x="228" y="5503"/>
                <a:ext cx="137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7" y="0"/>
                  </a:cxn>
                  <a:cxn ang="0">
                    <a:pos x="137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114" y="0"/>
                  </a:cxn>
                  <a:cxn ang="0">
                    <a:pos x="114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137" h="79" fill="norm" stroke="1" extrusionOk="0">
                    <a:moveTo>
                      <a:pt x="0" y="0"/>
                    </a:moveTo>
                    <a:lnTo>
                      <a:pt x="137" y="0"/>
                    </a:lnTo>
                    <a:lnTo>
                      <a:pt x="137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114" y="0"/>
                    </a:lnTo>
                    <a:lnTo>
                      <a:pt x="114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4" name="Freeform 413" hidden="0"/>
              <p:cNvSpPr>
                <a:spLocks noEditPoints="1"/>
              </p:cNvSpPr>
              <p:nvPr isPhoto="0" userDrawn="0"/>
            </p:nvSpPr>
            <p:spPr bwMode="auto">
              <a:xfrm>
                <a:off x="251" y="5503"/>
                <a:ext cx="91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" y="0"/>
                  </a:cxn>
                  <a:cxn ang="0">
                    <a:pos x="91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68" y="0"/>
                  </a:cxn>
                  <a:cxn ang="0">
                    <a:pos x="68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91" h="79" fill="norm" stroke="1" extrusionOk="0">
                    <a:moveTo>
                      <a:pt x="0" y="0"/>
                    </a:moveTo>
                    <a:lnTo>
                      <a:pt x="91" y="0"/>
                    </a:lnTo>
                    <a:lnTo>
                      <a:pt x="91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68" y="0"/>
                    </a:lnTo>
                    <a:lnTo>
                      <a:pt x="68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E7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5" name="Freeform 414" hidden="0"/>
              <p:cNvSpPr>
                <a:spLocks noEditPoints="1"/>
              </p:cNvSpPr>
              <p:nvPr isPhoto="0" userDrawn="0"/>
            </p:nvSpPr>
            <p:spPr bwMode="auto">
              <a:xfrm>
                <a:off x="274" y="5503"/>
                <a:ext cx="45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" y="0"/>
                  </a:cxn>
                  <a:cxn ang="0">
                    <a:pos x="45" y="79"/>
                  </a:cxn>
                  <a:cxn ang="0">
                    <a:pos x="0" y="7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79"/>
                  </a:cxn>
                  <a:cxn ang="0">
                    <a:pos x="23" y="79"/>
                  </a:cxn>
                  <a:cxn ang="0">
                    <a:pos x="23" y="0"/>
                  </a:cxn>
                </a:cxnLst>
                <a:rect l="0" t="0" r="r" b="b"/>
                <a:pathLst>
                  <a:path w="45" h="79" fill="norm" stroke="1" extrusionOk="0">
                    <a:moveTo>
                      <a:pt x="0" y="0"/>
                    </a:moveTo>
                    <a:lnTo>
                      <a:pt x="45" y="0"/>
                    </a:lnTo>
                    <a:lnTo>
                      <a:pt x="4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3" y="0"/>
                    </a:moveTo>
                    <a:lnTo>
                      <a:pt x="23" y="0"/>
                    </a:lnTo>
                    <a:lnTo>
                      <a:pt x="23" y="79"/>
                    </a:lnTo>
                    <a:lnTo>
                      <a:pt x="23" y="79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6" name="Freeform 416" hidden="0"/>
              <p:cNvSpPr>
                <a:spLocks noEditPoint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7" name="Rectangle 417" hidden="0"/>
              <p:cNvSpPr>
                <a:spLocks noChangeArrowheads="1"/>
              </p:cNvSpPr>
              <p:nvPr isPhoto="0" userDrawn="0"/>
            </p:nvSpPr>
            <p:spPr bwMode="auto">
              <a:xfrm>
                <a:off x="35" y="5548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8" name="Freeform 418" hidden="0"/>
              <p:cNvSpPr>
                <a:spLocks noEditPoint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19" name="Rectangle 419" hidden="0"/>
              <p:cNvSpPr>
                <a:spLocks noChangeArrowheads="1"/>
              </p:cNvSpPr>
              <p:nvPr isPhoto="0" userDrawn="0"/>
            </p:nvSpPr>
            <p:spPr bwMode="auto">
              <a:xfrm>
                <a:off x="44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0" name="Freeform 420" hidden="0"/>
              <p:cNvSpPr>
                <a:spLocks noEditPoint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1" name="Rectangle 421" hidden="0"/>
              <p:cNvSpPr>
                <a:spLocks noChangeArrowheads="1"/>
              </p:cNvSpPr>
              <p:nvPr isPhoto="0" userDrawn="0"/>
            </p:nvSpPr>
            <p:spPr bwMode="auto">
              <a:xfrm>
                <a:off x="1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2" name="Freeform 422" hidden="0"/>
              <p:cNvSpPr>
                <a:spLocks noEditPoint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3" name="Rectangle 423" hidden="0"/>
              <p:cNvSpPr>
                <a:spLocks noChangeArrowheads="1"/>
              </p:cNvSpPr>
              <p:nvPr isPhoto="0" userDrawn="0"/>
            </p:nvSpPr>
            <p:spPr bwMode="auto">
              <a:xfrm>
                <a:off x="14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4" name="Freeform 424" hidden="0"/>
              <p:cNvSpPr>
                <a:spLocks noEditPoint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5" name="Rectangle 425" hidden="0"/>
              <p:cNvSpPr>
                <a:spLocks noChangeArrowheads="1"/>
              </p:cNvSpPr>
              <p:nvPr isPhoto="0" userDrawn="0"/>
            </p:nvSpPr>
            <p:spPr bwMode="auto">
              <a:xfrm>
                <a:off x="170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6" name="Freeform 426" hidden="0"/>
              <p:cNvSpPr>
                <a:spLocks noEditPoint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7" name="Rectangle 427" hidden="0"/>
              <p:cNvSpPr>
                <a:spLocks noChangeArrowheads="1"/>
              </p:cNvSpPr>
              <p:nvPr isPhoto="0" userDrawn="0"/>
            </p:nvSpPr>
            <p:spPr bwMode="auto">
              <a:xfrm>
                <a:off x="13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8" name="Freeform 428" hidden="0"/>
              <p:cNvSpPr>
                <a:spLocks noEditPoint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29" name="Rectangle 429" hidden="0"/>
              <p:cNvSpPr>
                <a:spLocks noChangeArrowheads="1"/>
              </p:cNvSpPr>
              <p:nvPr isPhoto="0" userDrawn="0"/>
            </p:nvSpPr>
            <p:spPr bwMode="auto">
              <a:xfrm>
                <a:off x="396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0" name="Freeform 430" hidden="0"/>
              <p:cNvSpPr>
                <a:spLocks noEditPoint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1" name="Rectangle 431" hidden="0"/>
              <p:cNvSpPr>
                <a:spLocks noChangeArrowheads="1"/>
              </p:cNvSpPr>
              <p:nvPr isPhoto="0" userDrawn="0"/>
            </p:nvSpPr>
            <p:spPr bwMode="auto">
              <a:xfrm>
                <a:off x="420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2" name="Freeform 432" hidden="0"/>
              <p:cNvSpPr>
                <a:spLocks noEditPoint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3" name="Rectangle 433" hidden="0"/>
              <p:cNvSpPr>
                <a:spLocks noChangeArrowheads="1"/>
              </p:cNvSpPr>
              <p:nvPr isPhoto="0" userDrawn="0"/>
            </p:nvSpPr>
            <p:spPr bwMode="auto">
              <a:xfrm>
                <a:off x="386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4" name="Freeform 434" hidden="0"/>
              <p:cNvSpPr>
                <a:spLocks noEditPoint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0"/>
                  </a:cxn>
                  <a:cxn ang="0">
                    <a:pos x="2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22" h="34" fill="norm" stroke="1" extrusionOk="0">
                    <a:moveTo>
                      <a:pt x="0" y="0"/>
                    </a:moveTo>
                    <a:lnTo>
                      <a:pt x="22" y="0"/>
                    </a:lnTo>
                    <a:lnTo>
                      <a:pt x="2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5" name="Rectangle 435" hidden="0"/>
              <p:cNvSpPr>
                <a:spLocks noChangeArrowheads="1"/>
              </p:cNvSpPr>
              <p:nvPr isPhoto="0" userDrawn="0"/>
            </p:nvSpPr>
            <p:spPr bwMode="auto">
              <a:xfrm>
                <a:off x="523" y="5554"/>
                <a:ext cx="2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6" name="Freeform 436" hidden="0"/>
              <p:cNvSpPr>
                <a:spLocks noEditPoint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7" name="Rectangle 437" hidden="0"/>
              <p:cNvSpPr>
                <a:spLocks noChangeArrowheads="1"/>
              </p:cNvSpPr>
              <p:nvPr isPhoto="0" userDrawn="0"/>
            </p:nvSpPr>
            <p:spPr bwMode="auto">
              <a:xfrm>
                <a:off x="545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8" name="Freeform 438" hidden="0"/>
              <p:cNvSpPr>
                <a:spLocks noEditPoint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0"/>
                  </a:cxn>
                </a:cxnLst>
                <a:rect l="0" t="0" r="r" b="b"/>
                <a:pathLst>
                  <a:path w="12" h="34" fill="norm" stroke="1" extrusionOk="0">
                    <a:moveTo>
                      <a:pt x="0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39" name="Rectangle 439" hidden="0"/>
              <p:cNvSpPr>
                <a:spLocks noChangeArrowheads="1"/>
              </p:cNvSpPr>
              <p:nvPr isPhoto="0" userDrawn="0"/>
            </p:nvSpPr>
            <p:spPr bwMode="auto">
              <a:xfrm>
                <a:off x="511" y="5554"/>
                <a:ext cx="12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0" name="Freeform 440" hidden="0"/>
              <p:cNvSpPr>
                <a:spLocks noEditPoint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0"/>
                  </a:cxn>
                  <a:cxn ang="0">
                    <a:pos x="23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34"/>
                  </a:cxn>
                  <a:cxn ang="0">
                    <a:pos x="12" y="34"/>
                  </a:cxn>
                  <a:cxn ang="0">
                    <a:pos x="12" y="0"/>
                  </a:cxn>
                </a:cxnLst>
                <a:rect l="0" t="0" r="r" b="b"/>
                <a:pathLst>
                  <a:path w="23" h="34" fill="norm" stroke="1" extrusionOk="0">
                    <a:moveTo>
                      <a:pt x="0" y="0"/>
                    </a:moveTo>
                    <a:lnTo>
                      <a:pt x="23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2" y="0"/>
                    </a:moveTo>
                    <a:lnTo>
                      <a:pt x="12" y="0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1" name="Rectangle 441" hidden="0"/>
              <p:cNvSpPr>
                <a:spLocks noChangeArrowheads="1"/>
              </p:cNvSpPr>
              <p:nvPr isPhoto="0" userDrawn="0"/>
            </p:nvSpPr>
            <p:spPr bwMode="auto">
              <a:xfrm>
                <a:off x="272" y="5554"/>
                <a:ext cx="23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2" name="Freeform 442" hidden="0"/>
              <p:cNvSpPr>
                <a:spLocks noEditPoint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3" name="Rectangle 443" hidden="0"/>
              <p:cNvSpPr>
                <a:spLocks noChangeArrowheads="1"/>
              </p:cNvSpPr>
              <p:nvPr isPhoto="0" userDrawn="0"/>
            </p:nvSpPr>
            <p:spPr bwMode="auto">
              <a:xfrm>
                <a:off x="295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4" name="Freeform 444" hidden="0"/>
              <p:cNvSpPr>
                <a:spLocks noEditPoint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34"/>
                  </a:cxn>
                  <a:cxn ang="0">
                    <a:pos x="11" y="34"/>
                  </a:cxn>
                  <a:cxn ang="0">
                    <a:pos x="11" y="0"/>
                  </a:cxn>
                </a:cxnLst>
                <a:rect l="0" t="0" r="r" b="b"/>
                <a:pathLst>
                  <a:path w="11" h="34" fill="norm" stroke="1" extrusionOk="0">
                    <a:moveTo>
                      <a:pt x="0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11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  <p:sp>
            <p:nvSpPr>
              <p:cNvPr id="1645" name="Rectangle 445" hidden="0"/>
              <p:cNvSpPr>
                <a:spLocks noChangeArrowheads="1"/>
              </p:cNvSpPr>
              <p:nvPr isPhoto="0" userDrawn="0"/>
            </p:nvSpPr>
            <p:spPr bwMode="auto">
              <a:xfrm>
                <a:off x="261" y="5554"/>
                <a:ext cx="11" cy="34"/>
              </a:xfrm>
              <a:prstGeom prst="rect">
                <a:avLst/>
              </a:prstGeom>
              <a:noFill/>
              <a:ln w="698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400">
                  <a:latin typeface="Segoe UI"/>
                  <a:cs typeface="Segoe UI"/>
                </a:endParaRPr>
              </a:p>
            </p:txBody>
          </p:sp>
        </p:grpSp>
      </p:grpSp>
      <p:sp>
        <p:nvSpPr>
          <p:cNvPr id="1913" name="Скругленный прямоугольник 1912" hidden="0"/>
          <p:cNvSpPr/>
          <p:nvPr isPhoto="0" userDrawn="0"/>
        </p:nvSpPr>
        <p:spPr bwMode="auto">
          <a:xfrm>
            <a:off x="5792104" y="4550317"/>
            <a:ext cx="506345" cy="609711"/>
          </a:xfrm>
          <a:prstGeom prst="roundRect">
            <a:avLst>
              <a:gd name="adj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918" name="Прямоугольник 1917" hidden="0"/>
          <p:cNvSpPr/>
          <p:nvPr isPhoto="0" userDrawn="0"/>
        </p:nvSpPr>
        <p:spPr bwMode="auto">
          <a:xfrm>
            <a:off x="5978149" y="5266980"/>
            <a:ext cx="135969" cy="258008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21" name="Полилиния 1920" hidden="0"/>
          <p:cNvSpPr/>
          <p:nvPr isPhoto="0" userDrawn="0"/>
        </p:nvSpPr>
        <p:spPr bwMode="auto">
          <a:xfrm>
            <a:off x="5183094" y="5759106"/>
            <a:ext cx="1645681" cy="962767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0275" h="1797625" fill="norm" stroke="1" extrusionOk="0">
                <a:moveTo>
                  <a:pt x="730137" y="501"/>
                </a:moveTo>
                <a:cubicBezTo>
                  <a:pt x="619012" y="-2939"/>
                  <a:pt x="444387" y="11616"/>
                  <a:pt x="347550" y="35262"/>
                </a:cubicBezTo>
                <a:cubicBezTo>
                  <a:pt x="250713" y="58908"/>
                  <a:pt x="192768" y="102499"/>
                  <a:pt x="149112" y="142377"/>
                </a:cubicBezTo>
                <a:cubicBezTo>
                  <a:pt x="105456" y="182255"/>
                  <a:pt x="104133" y="229913"/>
                  <a:pt x="85612" y="274529"/>
                </a:cubicBezTo>
                <a:cubicBezTo>
                  <a:pt x="67091" y="319145"/>
                  <a:pt x="38252" y="364104"/>
                  <a:pt x="37987" y="410076"/>
                </a:cubicBezTo>
                <a:cubicBezTo>
                  <a:pt x="37722" y="456048"/>
                  <a:pt x="86141" y="476805"/>
                  <a:pt x="84024" y="550359"/>
                </a:cubicBezTo>
                <a:cubicBezTo>
                  <a:pt x="81907" y="623913"/>
                  <a:pt x="26874" y="780944"/>
                  <a:pt x="25287" y="851401"/>
                </a:cubicBezTo>
                <a:cubicBezTo>
                  <a:pt x="23700" y="921858"/>
                  <a:pt x="72912" y="936591"/>
                  <a:pt x="74499" y="973103"/>
                </a:cubicBezTo>
                <a:cubicBezTo>
                  <a:pt x="76086" y="1009615"/>
                  <a:pt x="35076" y="1030050"/>
                  <a:pt x="34812" y="1070476"/>
                </a:cubicBezTo>
                <a:cubicBezTo>
                  <a:pt x="34548" y="1110902"/>
                  <a:pt x="65504" y="1172800"/>
                  <a:pt x="72912" y="1215662"/>
                </a:cubicBezTo>
                <a:cubicBezTo>
                  <a:pt x="80320" y="1258524"/>
                  <a:pt x="88258" y="1280411"/>
                  <a:pt x="79262" y="1327651"/>
                </a:cubicBezTo>
                <a:cubicBezTo>
                  <a:pt x="70266" y="1374891"/>
                  <a:pt x="30579" y="1436659"/>
                  <a:pt x="18937" y="1499101"/>
                </a:cubicBezTo>
                <a:cubicBezTo>
                  <a:pt x="7295" y="1561543"/>
                  <a:pt x="-11490" y="1655221"/>
                  <a:pt x="9412" y="1702301"/>
                </a:cubicBezTo>
                <a:cubicBezTo>
                  <a:pt x="30314" y="1749381"/>
                  <a:pt x="73442" y="1766766"/>
                  <a:pt x="144350" y="1781583"/>
                </a:cubicBezTo>
                <a:cubicBezTo>
                  <a:pt x="215258" y="1796400"/>
                  <a:pt x="248860" y="1789069"/>
                  <a:pt x="434862" y="1791201"/>
                </a:cubicBezTo>
                <a:lnTo>
                  <a:pt x="1260362" y="1794376"/>
                </a:lnTo>
                <a:cubicBezTo>
                  <a:pt x="1447687" y="1793318"/>
                  <a:pt x="1490550" y="1807076"/>
                  <a:pt x="1558812" y="1784851"/>
                </a:cubicBezTo>
                <a:cubicBezTo>
                  <a:pt x="1627074" y="1762626"/>
                  <a:pt x="1647183" y="1730397"/>
                  <a:pt x="1669937" y="1661026"/>
                </a:cubicBezTo>
                <a:cubicBezTo>
                  <a:pt x="1692691" y="1591655"/>
                  <a:pt x="1708301" y="1448512"/>
                  <a:pt x="1695337" y="1368624"/>
                </a:cubicBezTo>
                <a:cubicBezTo>
                  <a:pt x="1682373" y="1288736"/>
                  <a:pt x="1600617" y="1279011"/>
                  <a:pt x="1592150" y="1181695"/>
                </a:cubicBezTo>
                <a:cubicBezTo>
                  <a:pt x="1583683" y="1084379"/>
                  <a:pt x="1625223" y="892162"/>
                  <a:pt x="1644537" y="784726"/>
                </a:cubicBezTo>
                <a:cubicBezTo>
                  <a:pt x="1663851" y="677290"/>
                  <a:pt x="1700629" y="608015"/>
                  <a:pt x="1708037" y="537076"/>
                </a:cubicBezTo>
                <a:cubicBezTo>
                  <a:pt x="1715445" y="466137"/>
                  <a:pt x="1703275" y="412676"/>
                  <a:pt x="1688987" y="359089"/>
                </a:cubicBezTo>
                <a:cubicBezTo>
                  <a:pt x="1674700" y="305503"/>
                  <a:pt x="1656443" y="266098"/>
                  <a:pt x="1622312" y="215557"/>
                </a:cubicBezTo>
                <a:cubicBezTo>
                  <a:pt x="1588181" y="165016"/>
                  <a:pt x="1563575" y="80183"/>
                  <a:pt x="1484200" y="55841"/>
                </a:cubicBezTo>
                <a:cubicBezTo>
                  <a:pt x="1404825" y="31499"/>
                  <a:pt x="1174637" y="35238"/>
                  <a:pt x="1174637" y="35238"/>
                </a:cubicBezTo>
                <a:lnTo>
                  <a:pt x="730137" y="501"/>
                </a:lnTo>
                <a:close/>
              </a:path>
            </a:pathLst>
          </a:custGeom>
          <a:gradFill>
            <a:gsLst>
              <a:gs pos="0">
                <a:srgbClr val="D29500"/>
              </a:gs>
              <a:gs pos="26775">
                <a:srgbClr val="DBE9F6"/>
              </a:gs>
              <a:gs pos="45000">
                <a:srgbClr val="D6E6F5"/>
              </a:gs>
              <a:gs pos="63000">
                <a:schemeClr val="accent1">
                  <a:lumMod val="45000"/>
                  <a:lumOff val="55000"/>
                </a:schemeClr>
              </a:gs>
              <a:gs pos="100000">
                <a:srgbClr val="D295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05" name="Прямоугольник 1404" hidden="0"/>
          <p:cNvSpPr/>
          <p:nvPr isPhoto="0" userDrawn="0"/>
        </p:nvSpPr>
        <p:spPr bwMode="auto">
          <a:xfrm>
            <a:off x="1920816" y="5272647"/>
            <a:ext cx="132105" cy="504683"/>
          </a:xfrm>
          <a:prstGeom prst="rect">
            <a:avLst/>
          </a:prstGeom>
          <a:gradFill>
            <a:gsLst>
              <a:gs pos="0">
                <a:srgbClr val="FF0000"/>
              </a:gs>
              <a:gs pos="45000">
                <a:srgbClr val="EE6060"/>
              </a:gs>
              <a:gs pos="80000">
                <a:schemeClr val="bg1">
                  <a:lumMod val="85000"/>
                </a:schemeClr>
              </a:gs>
              <a:gs pos="100000">
                <a:srgbClr val="FF0000"/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06" name="Полилиния 1405" hidden="0"/>
          <p:cNvSpPr/>
          <p:nvPr isPhoto="0" userDrawn="0"/>
        </p:nvSpPr>
        <p:spPr bwMode="auto">
          <a:xfrm>
            <a:off x="5332185" y="5759106"/>
            <a:ext cx="1382043" cy="962767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0275" h="1797625" fill="norm" stroke="1" extrusionOk="0">
                <a:moveTo>
                  <a:pt x="730137" y="501"/>
                </a:moveTo>
                <a:cubicBezTo>
                  <a:pt x="619012" y="-2939"/>
                  <a:pt x="444387" y="11616"/>
                  <a:pt x="347550" y="35262"/>
                </a:cubicBezTo>
                <a:cubicBezTo>
                  <a:pt x="250713" y="58908"/>
                  <a:pt x="192768" y="102499"/>
                  <a:pt x="149112" y="142377"/>
                </a:cubicBezTo>
                <a:cubicBezTo>
                  <a:pt x="105456" y="182255"/>
                  <a:pt x="104133" y="229913"/>
                  <a:pt x="85612" y="274529"/>
                </a:cubicBezTo>
                <a:cubicBezTo>
                  <a:pt x="67091" y="319145"/>
                  <a:pt x="38252" y="364104"/>
                  <a:pt x="37987" y="410076"/>
                </a:cubicBezTo>
                <a:cubicBezTo>
                  <a:pt x="37722" y="456048"/>
                  <a:pt x="86141" y="476805"/>
                  <a:pt x="84024" y="550359"/>
                </a:cubicBezTo>
                <a:cubicBezTo>
                  <a:pt x="81907" y="623913"/>
                  <a:pt x="26874" y="780944"/>
                  <a:pt x="25287" y="851401"/>
                </a:cubicBezTo>
                <a:cubicBezTo>
                  <a:pt x="23700" y="921858"/>
                  <a:pt x="72912" y="936591"/>
                  <a:pt x="74499" y="973103"/>
                </a:cubicBezTo>
                <a:cubicBezTo>
                  <a:pt x="76086" y="1009615"/>
                  <a:pt x="35076" y="1030050"/>
                  <a:pt x="34812" y="1070476"/>
                </a:cubicBezTo>
                <a:cubicBezTo>
                  <a:pt x="34548" y="1110902"/>
                  <a:pt x="65504" y="1172800"/>
                  <a:pt x="72912" y="1215662"/>
                </a:cubicBezTo>
                <a:cubicBezTo>
                  <a:pt x="80320" y="1258524"/>
                  <a:pt x="88258" y="1280411"/>
                  <a:pt x="79262" y="1327651"/>
                </a:cubicBezTo>
                <a:cubicBezTo>
                  <a:pt x="70266" y="1374891"/>
                  <a:pt x="30579" y="1436659"/>
                  <a:pt x="18937" y="1499101"/>
                </a:cubicBezTo>
                <a:cubicBezTo>
                  <a:pt x="7295" y="1561543"/>
                  <a:pt x="-11490" y="1655221"/>
                  <a:pt x="9412" y="1702301"/>
                </a:cubicBezTo>
                <a:cubicBezTo>
                  <a:pt x="30314" y="1749381"/>
                  <a:pt x="73442" y="1766766"/>
                  <a:pt x="144350" y="1781583"/>
                </a:cubicBezTo>
                <a:cubicBezTo>
                  <a:pt x="215258" y="1796400"/>
                  <a:pt x="248860" y="1789069"/>
                  <a:pt x="434862" y="1791201"/>
                </a:cubicBezTo>
                <a:lnTo>
                  <a:pt x="1260362" y="1794376"/>
                </a:lnTo>
                <a:cubicBezTo>
                  <a:pt x="1447687" y="1793318"/>
                  <a:pt x="1490550" y="1807076"/>
                  <a:pt x="1558812" y="1784851"/>
                </a:cubicBezTo>
                <a:cubicBezTo>
                  <a:pt x="1627074" y="1762626"/>
                  <a:pt x="1647183" y="1730397"/>
                  <a:pt x="1669937" y="1661026"/>
                </a:cubicBezTo>
                <a:cubicBezTo>
                  <a:pt x="1692691" y="1591655"/>
                  <a:pt x="1708301" y="1448512"/>
                  <a:pt x="1695337" y="1368624"/>
                </a:cubicBezTo>
                <a:cubicBezTo>
                  <a:pt x="1682373" y="1288736"/>
                  <a:pt x="1600617" y="1279011"/>
                  <a:pt x="1592150" y="1181695"/>
                </a:cubicBezTo>
                <a:cubicBezTo>
                  <a:pt x="1583683" y="1084379"/>
                  <a:pt x="1625223" y="892162"/>
                  <a:pt x="1644537" y="784726"/>
                </a:cubicBezTo>
                <a:cubicBezTo>
                  <a:pt x="1663851" y="677290"/>
                  <a:pt x="1700629" y="608015"/>
                  <a:pt x="1708037" y="537076"/>
                </a:cubicBezTo>
                <a:cubicBezTo>
                  <a:pt x="1715445" y="466137"/>
                  <a:pt x="1703275" y="412676"/>
                  <a:pt x="1688987" y="359089"/>
                </a:cubicBezTo>
                <a:cubicBezTo>
                  <a:pt x="1674700" y="305503"/>
                  <a:pt x="1656443" y="266098"/>
                  <a:pt x="1622312" y="215557"/>
                </a:cubicBezTo>
                <a:cubicBezTo>
                  <a:pt x="1588181" y="165016"/>
                  <a:pt x="1563575" y="80183"/>
                  <a:pt x="1484200" y="55841"/>
                </a:cubicBezTo>
                <a:cubicBezTo>
                  <a:pt x="1404825" y="31499"/>
                  <a:pt x="1174637" y="35238"/>
                  <a:pt x="1174637" y="35238"/>
                </a:cubicBezTo>
                <a:lnTo>
                  <a:pt x="730137" y="501"/>
                </a:lnTo>
                <a:close/>
              </a:path>
            </a:pathLst>
          </a:custGeom>
          <a:gradFill>
            <a:gsLst>
              <a:gs pos="0">
                <a:srgbClr val="00B050"/>
              </a:gs>
              <a:gs pos="26775">
                <a:srgbClr val="DBE9F6"/>
              </a:gs>
              <a:gs pos="45000">
                <a:srgbClr val="D6E6F5"/>
              </a:gs>
              <a:gs pos="63000">
                <a:schemeClr val="accent1">
                  <a:lumMod val="45000"/>
                  <a:lumOff val="55000"/>
                </a:schemeClr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1407" name="Полилиния 1406" hidden="0"/>
          <p:cNvSpPr/>
          <p:nvPr isPhoto="0" userDrawn="0"/>
        </p:nvSpPr>
        <p:spPr bwMode="auto">
          <a:xfrm>
            <a:off x="5566239" y="5193779"/>
            <a:ext cx="958071" cy="1501359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0275" h="1797625" fill="norm" stroke="1" extrusionOk="0">
                <a:moveTo>
                  <a:pt x="730137" y="501"/>
                </a:moveTo>
                <a:cubicBezTo>
                  <a:pt x="619012" y="-2939"/>
                  <a:pt x="444387" y="11616"/>
                  <a:pt x="347550" y="35262"/>
                </a:cubicBezTo>
                <a:cubicBezTo>
                  <a:pt x="250713" y="58908"/>
                  <a:pt x="192768" y="102499"/>
                  <a:pt x="149112" y="142377"/>
                </a:cubicBezTo>
                <a:cubicBezTo>
                  <a:pt x="105456" y="182255"/>
                  <a:pt x="104133" y="229913"/>
                  <a:pt x="85612" y="274529"/>
                </a:cubicBezTo>
                <a:cubicBezTo>
                  <a:pt x="67091" y="319145"/>
                  <a:pt x="38252" y="364104"/>
                  <a:pt x="37987" y="410076"/>
                </a:cubicBezTo>
                <a:cubicBezTo>
                  <a:pt x="37722" y="456048"/>
                  <a:pt x="86141" y="476805"/>
                  <a:pt x="84024" y="550359"/>
                </a:cubicBezTo>
                <a:cubicBezTo>
                  <a:pt x="81907" y="623913"/>
                  <a:pt x="26874" y="780944"/>
                  <a:pt x="25287" y="851401"/>
                </a:cubicBezTo>
                <a:cubicBezTo>
                  <a:pt x="23700" y="921858"/>
                  <a:pt x="72912" y="936591"/>
                  <a:pt x="74499" y="973103"/>
                </a:cubicBezTo>
                <a:cubicBezTo>
                  <a:pt x="76086" y="1009615"/>
                  <a:pt x="35076" y="1030050"/>
                  <a:pt x="34812" y="1070476"/>
                </a:cubicBezTo>
                <a:cubicBezTo>
                  <a:pt x="34548" y="1110902"/>
                  <a:pt x="65504" y="1172800"/>
                  <a:pt x="72912" y="1215662"/>
                </a:cubicBezTo>
                <a:cubicBezTo>
                  <a:pt x="80320" y="1258524"/>
                  <a:pt x="88258" y="1280411"/>
                  <a:pt x="79262" y="1327651"/>
                </a:cubicBezTo>
                <a:cubicBezTo>
                  <a:pt x="70266" y="1374891"/>
                  <a:pt x="30579" y="1436659"/>
                  <a:pt x="18937" y="1499101"/>
                </a:cubicBezTo>
                <a:cubicBezTo>
                  <a:pt x="7295" y="1561543"/>
                  <a:pt x="-11490" y="1655221"/>
                  <a:pt x="9412" y="1702301"/>
                </a:cubicBezTo>
                <a:cubicBezTo>
                  <a:pt x="30314" y="1749381"/>
                  <a:pt x="73442" y="1766766"/>
                  <a:pt x="144350" y="1781583"/>
                </a:cubicBezTo>
                <a:cubicBezTo>
                  <a:pt x="215258" y="1796400"/>
                  <a:pt x="248860" y="1789069"/>
                  <a:pt x="434862" y="1791201"/>
                </a:cubicBezTo>
                <a:lnTo>
                  <a:pt x="1260362" y="1794376"/>
                </a:lnTo>
                <a:cubicBezTo>
                  <a:pt x="1447687" y="1793318"/>
                  <a:pt x="1490550" y="1807076"/>
                  <a:pt x="1558812" y="1784851"/>
                </a:cubicBezTo>
                <a:cubicBezTo>
                  <a:pt x="1627074" y="1762626"/>
                  <a:pt x="1647183" y="1730397"/>
                  <a:pt x="1669937" y="1661026"/>
                </a:cubicBezTo>
                <a:cubicBezTo>
                  <a:pt x="1692691" y="1591655"/>
                  <a:pt x="1708301" y="1448512"/>
                  <a:pt x="1695337" y="1368624"/>
                </a:cubicBezTo>
                <a:cubicBezTo>
                  <a:pt x="1682373" y="1288736"/>
                  <a:pt x="1600617" y="1279011"/>
                  <a:pt x="1592150" y="1181695"/>
                </a:cubicBezTo>
                <a:cubicBezTo>
                  <a:pt x="1583683" y="1084379"/>
                  <a:pt x="1625223" y="892162"/>
                  <a:pt x="1644537" y="784726"/>
                </a:cubicBezTo>
                <a:cubicBezTo>
                  <a:pt x="1663851" y="677290"/>
                  <a:pt x="1700629" y="608015"/>
                  <a:pt x="1708037" y="537076"/>
                </a:cubicBezTo>
                <a:cubicBezTo>
                  <a:pt x="1715445" y="466137"/>
                  <a:pt x="1703275" y="412676"/>
                  <a:pt x="1688987" y="359089"/>
                </a:cubicBezTo>
                <a:cubicBezTo>
                  <a:pt x="1674700" y="305503"/>
                  <a:pt x="1656443" y="266098"/>
                  <a:pt x="1622312" y="215557"/>
                </a:cubicBezTo>
                <a:cubicBezTo>
                  <a:pt x="1588181" y="165016"/>
                  <a:pt x="1563575" y="80183"/>
                  <a:pt x="1484200" y="55841"/>
                </a:cubicBezTo>
                <a:cubicBezTo>
                  <a:pt x="1404825" y="31499"/>
                  <a:pt x="1174637" y="35238"/>
                  <a:pt x="1174637" y="35238"/>
                </a:cubicBezTo>
                <a:lnTo>
                  <a:pt x="730137" y="50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26775">
                <a:srgbClr val="DBE9F6"/>
              </a:gs>
              <a:gs pos="45000">
                <a:srgbClr val="D6E6F5"/>
              </a:gs>
              <a:gs pos="63000">
                <a:schemeClr val="accent1">
                  <a:lumMod val="45000"/>
                  <a:lumOff val="5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latin typeface="Segoe UI"/>
              <a:cs typeface="Segoe UI"/>
            </a:endParaRPr>
          </a:p>
        </p:txBody>
      </p:sp>
      <p:sp>
        <p:nvSpPr>
          <p:cNvPr id="33" name="Скругленная прямоугольная выноска 32" hidden="0"/>
          <p:cNvSpPr/>
          <p:nvPr isPhoto="0" userDrawn="0"/>
        </p:nvSpPr>
        <p:spPr bwMode="auto">
          <a:xfrm>
            <a:off x="6375345" y="5195074"/>
            <a:ext cx="812444" cy="438365"/>
          </a:xfrm>
          <a:prstGeom prst="wedgeRoundRectCallout">
            <a:avLst>
              <a:gd name="adj1" fmla="val -27187"/>
              <a:gd name="adj2" fmla="val 130239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Силон 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Велл</a:t>
            </a:r>
            <a:endParaRPr lang="ru-RU"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922" name="Скругленная прямоугольная выноска 1921" hidden="0"/>
          <p:cNvSpPr/>
          <p:nvPr isPhoto="0" userDrawn="0"/>
        </p:nvSpPr>
        <p:spPr bwMode="auto">
          <a:xfrm>
            <a:off x="5075049" y="5328015"/>
            <a:ext cx="995829" cy="349115"/>
          </a:xfrm>
          <a:prstGeom prst="wedgeRoundRectCallout">
            <a:avLst>
              <a:gd name="adj1" fmla="val -27187"/>
              <a:gd name="adj2" fmla="val 130239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Эксимол</a:t>
            </a:r>
            <a:endParaRPr lang="ru-RU"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2" name="Скругленная прямоугольная выноска 31" hidden="0"/>
          <p:cNvSpPr/>
          <p:nvPr isPhoto="0" userDrawn="0"/>
        </p:nvSpPr>
        <p:spPr bwMode="auto">
          <a:xfrm>
            <a:off x="4845159" y="6025390"/>
            <a:ext cx="811277" cy="336223"/>
          </a:xfrm>
          <a:prstGeom prst="wedgeRoundRectCallout">
            <a:avLst>
              <a:gd name="adj1" fmla="val 47784"/>
              <a:gd name="adj2" fmla="val 128271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Пласт-СТ</a:t>
            </a:r>
            <a:endParaRPr/>
          </a:p>
        </p:txBody>
      </p:sp>
      <p:sp>
        <p:nvSpPr>
          <p:cNvPr id="1408" name="Равнобедренный треугольник 1407" hidden="0"/>
          <p:cNvSpPr/>
          <p:nvPr isPhoto="0" userDrawn="0"/>
        </p:nvSpPr>
        <p:spPr bwMode="auto">
          <a:xfrm rot="5400000">
            <a:off x="6411764" y="5781154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09" name="Равнобедренный треугольник 1408" hidden="0"/>
          <p:cNvSpPr/>
          <p:nvPr isPhoto="0" userDrawn="0"/>
        </p:nvSpPr>
        <p:spPr bwMode="auto">
          <a:xfrm rot="5400000">
            <a:off x="6429081" y="6016683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0" name="Равнобедренный треугольник 1409" hidden="0"/>
          <p:cNvSpPr/>
          <p:nvPr isPhoto="0" userDrawn="0"/>
        </p:nvSpPr>
        <p:spPr bwMode="auto">
          <a:xfrm rot="5400000">
            <a:off x="6446397" y="6262602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1" name="Равнобедренный треугольник 1410" hidden="0"/>
          <p:cNvSpPr/>
          <p:nvPr isPhoto="0" userDrawn="0"/>
        </p:nvSpPr>
        <p:spPr bwMode="auto">
          <a:xfrm rot="5400000">
            <a:off x="6463715" y="645656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2" name="Равнобедренный треугольник 1411" hidden="0"/>
          <p:cNvSpPr/>
          <p:nvPr isPhoto="0" userDrawn="0"/>
        </p:nvSpPr>
        <p:spPr bwMode="auto">
          <a:xfrm rot="5400000" flipV="1">
            <a:off x="5554306" y="5775850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3" name="Равнобедренный треугольник 1412" hidden="0"/>
          <p:cNvSpPr/>
          <p:nvPr isPhoto="0" userDrawn="0"/>
        </p:nvSpPr>
        <p:spPr bwMode="auto">
          <a:xfrm rot="5400000" flipV="1">
            <a:off x="5548938" y="5999759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4" name="Равнобедренный треугольник 1413" hidden="0"/>
          <p:cNvSpPr/>
          <p:nvPr isPhoto="0" userDrawn="0"/>
        </p:nvSpPr>
        <p:spPr bwMode="auto">
          <a:xfrm rot="5400000" flipV="1">
            <a:off x="5534545" y="6258998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5" name="Равнобедренный треугольник 1414" hidden="0"/>
          <p:cNvSpPr/>
          <p:nvPr isPhoto="0" userDrawn="0"/>
        </p:nvSpPr>
        <p:spPr bwMode="auto">
          <a:xfrm rot="5400000" flipV="1">
            <a:off x="5534539" y="6463184"/>
            <a:ext cx="118439" cy="230717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41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32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417" name="TextBox 1416" hidden="0"/>
          <p:cNvSpPr txBox="1"/>
          <p:nvPr isPhoto="0" userDrawn="0"/>
        </p:nvSpPr>
        <p:spPr bwMode="auto">
          <a:xfrm>
            <a:off x="956733" y="482602"/>
            <a:ext cx="10922000" cy="1323630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водоизоляционных работ с применением кремнийорганического состава </a:t>
            </a:r>
            <a:r>
              <a:rPr lang="ru-RU" sz="2650" b="1">
                <a:solidFill>
                  <a:srgbClr val="FFC000"/>
                </a:solidFill>
                <a:latin typeface="Segoe UI"/>
                <a:ea typeface="Segoe UI Black"/>
                <a:cs typeface="Segoe UI"/>
              </a:rPr>
              <a:t>«Пласт-СТ»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и установки «</a:t>
            </a:r>
            <a:r>
              <a:rPr lang="ru-RU" sz="2650" b="1">
                <a:latin typeface="Segoe UI"/>
                <a:ea typeface="Segoe UI Black"/>
                <a:cs typeface="Segoe UI"/>
              </a:rPr>
              <a:t>Колтюбинг</a:t>
            </a:r>
            <a:r>
              <a:rPr lang="ru-RU" sz="2650" b="1">
                <a:latin typeface="Segoe UI"/>
                <a:ea typeface="Segoe UI Black"/>
                <a:cs typeface="Segoe UI"/>
              </a:rPr>
              <a:t>» на скважине №1 (номер </a:t>
            </a:r>
            <a:r>
              <a:rPr lang="ru-RU" sz="2650" b="1">
                <a:latin typeface="Segoe UI"/>
                <a:ea typeface="Segoe UI Black"/>
                <a:cs typeface="Segoe UI"/>
              </a:rPr>
              <a:t>усл</a:t>
            </a:r>
            <a:r>
              <a:rPr lang="ru-RU" sz="2650" b="1">
                <a:latin typeface="Segoe UI"/>
                <a:ea typeface="Segoe UI Black"/>
                <a:cs typeface="Segoe UI"/>
              </a:rPr>
              <a:t>.)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Губкинского</a:t>
            </a:r>
            <a:r>
              <a:rPr lang="ru-RU" sz="2650" b="1">
                <a:latin typeface="Segoe UI"/>
                <a:ea typeface="Segoe UI Black"/>
                <a:cs typeface="Segoe UI"/>
              </a:rPr>
              <a:t> ГМ 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 hidden="0"/>
          <p:cNvSpPr/>
          <p:nvPr isPhoto="0" userDrawn="0"/>
        </p:nvSpPr>
        <p:spPr bwMode="auto">
          <a:xfrm>
            <a:off x="4158097" y="1510717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83" name="Прямоугольник 282" hidden="0"/>
          <p:cNvSpPr/>
          <p:nvPr isPhoto="0" userDrawn="0"/>
        </p:nvSpPr>
        <p:spPr bwMode="auto">
          <a:xfrm>
            <a:off x="4159300" y="1698691"/>
            <a:ext cx="1787904" cy="583829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3" name="TextBox 2" hidden="0"/>
          <p:cNvSpPr txBox="1"/>
          <p:nvPr isPhoto="0" userDrawn="0"/>
        </p:nvSpPr>
        <p:spPr bwMode="auto">
          <a:xfrm>
            <a:off x="7496362" y="3411919"/>
            <a:ext cx="4616895" cy="275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Работы по ЛМКД были проведены в следующей последовательности</a:t>
            </a:r>
            <a:r>
              <a:rPr lang="en-US" sz="1350" b="1">
                <a:latin typeface="Segoe UI"/>
                <a:cs typeface="Segoe UI"/>
              </a:rPr>
              <a:t>:</a:t>
            </a:r>
            <a:endParaRPr lang="ru-RU" sz="1350" b="1">
              <a:latin typeface="Segoe UI"/>
              <a:cs typeface="Segoe UI"/>
            </a:endParaRPr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1. Создание спец. отверстий 393-395м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2. Установка разбуриваемого </a:t>
            </a:r>
            <a:r>
              <a:rPr lang="ru-RU" sz="1350">
                <a:latin typeface="Segoe UI"/>
                <a:cs typeface="Segoe UI"/>
              </a:rPr>
              <a:t>пакера</a:t>
            </a:r>
            <a:r>
              <a:rPr lang="ru-RU" sz="1350">
                <a:latin typeface="Segoe UI"/>
                <a:cs typeface="Segoe UI"/>
              </a:rPr>
              <a:t> РПК-112 на гл.378м для защиты эксплуатационной колонны от воздействия высоких давлений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3. Ликвидация </a:t>
            </a:r>
            <a:r>
              <a:rPr lang="ru-RU" sz="1350">
                <a:latin typeface="Segoe UI"/>
                <a:cs typeface="Segoe UI"/>
              </a:rPr>
              <a:t>перетока</a:t>
            </a:r>
            <a:r>
              <a:rPr lang="ru-RU" sz="1350">
                <a:latin typeface="Segoe UI"/>
                <a:cs typeface="Segoe UI"/>
              </a:rPr>
              <a:t> с </a:t>
            </a:r>
            <a:r>
              <a:rPr lang="ru-RU" sz="1350">
                <a:latin typeface="Segoe UI"/>
                <a:cs typeface="Segoe UI"/>
              </a:rPr>
              <a:t>газонасыщенного</a:t>
            </a:r>
            <a:r>
              <a:rPr lang="ru-RU" sz="1350">
                <a:latin typeface="Segoe UI"/>
                <a:cs typeface="Segoe UI"/>
              </a:rPr>
              <a:t> интервала составом «Силон </a:t>
            </a:r>
            <a:r>
              <a:rPr lang="ru-RU" sz="1350">
                <a:latin typeface="Segoe UI"/>
                <a:cs typeface="Segoe UI"/>
              </a:rPr>
              <a:t>Велл</a:t>
            </a:r>
            <a:r>
              <a:rPr lang="ru-RU" sz="1350">
                <a:latin typeface="Segoe UI"/>
                <a:cs typeface="Segoe UI"/>
              </a:rPr>
              <a:t>», с </a:t>
            </a:r>
            <a:r>
              <a:rPr lang="ru-RU" sz="1350">
                <a:latin typeface="Segoe UI"/>
                <a:cs typeface="Segoe UI"/>
              </a:rPr>
              <a:t>докреплением</a:t>
            </a:r>
            <a:r>
              <a:rPr lang="ru-RU" sz="135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микроцементом</a:t>
            </a:r>
            <a:r>
              <a:rPr lang="ru-RU" sz="1350">
                <a:latin typeface="Segoe UI"/>
                <a:cs typeface="Segoe UI"/>
              </a:rPr>
              <a:t> путем закачки в интервал спец. отверстий 393-395м</a:t>
            </a:r>
            <a:endParaRPr/>
          </a:p>
          <a:p>
            <a:pPr>
              <a:defRPr/>
            </a:pPr>
            <a:endParaRPr lang="ru-RU" sz="1350">
              <a:latin typeface="Segoe UI"/>
              <a:cs typeface="Segoe UI"/>
            </a:endParaRPr>
          </a:p>
          <a:p>
            <a:pPr>
              <a:defRPr/>
            </a:pPr>
            <a:r>
              <a:rPr lang="ru-RU" sz="1350" b="1">
                <a:latin typeface="Segoe UI"/>
                <a:cs typeface="Segoe UI"/>
              </a:rPr>
              <a:t>Итог</a:t>
            </a:r>
            <a:r>
              <a:rPr lang="en-US" sz="1350" b="1">
                <a:latin typeface="Segoe UI"/>
                <a:cs typeface="Segoe UI"/>
              </a:rPr>
              <a:t>:</a:t>
            </a:r>
            <a:r>
              <a:rPr lang="ru-RU" sz="1350" b="1">
                <a:latin typeface="Segoe UI"/>
                <a:cs typeface="Segoe UI"/>
              </a:rPr>
              <a:t> межколонное давление устранено</a:t>
            </a:r>
            <a:r>
              <a:rPr lang="en-US" sz="1350" b="1">
                <a:latin typeface="Segoe UI"/>
                <a:cs typeface="Segoe UI"/>
              </a:rPr>
              <a:t>,</a:t>
            </a:r>
            <a:r>
              <a:rPr lang="ru-RU" sz="1350" b="1">
                <a:latin typeface="Segoe UI"/>
                <a:cs typeface="Segoe UI"/>
              </a:rPr>
              <a:t> давление на устье 0 атм.</a:t>
            </a:r>
            <a:endParaRPr/>
          </a:p>
        </p:txBody>
      </p:sp>
      <p:sp>
        <p:nvSpPr>
          <p:cNvPr id="286" name="Прямоугольник 285" hidden="0"/>
          <p:cNvSpPr/>
          <p:nvPr isPhoto="0" userDrawn="0"/>
        </p:nvSpPr>
        <p:spPr bwMode="auto">
          <a:xfrm>
            <a:off x="4498629" y="1511715"/>
            <a:ext cx="1144257" cy="414946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4" name="Прямоугольник 173" hidden="0"/>
          <p:cNvSpPr/>
          <p:nvPr isPhoto="0" userDrawn="0"/>
        </p:nvSpPr>
        <p:spPr bwMode="auto">
          <a:xfrm>
            <a:off x="4159435" y="4007267"/>
            <a:ext cx="1787904" cy="1738356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77" name="Полилиния 176" hidden="0"/>
          <p:cNvSpPr/>
          <p:nvPr isPhoto="0" userDrawn="0"/>
        </p:nvSpPr>
        <p:spPr bwMode="auto">
          <a:xfrm>
            <a:off x="4738988" y="1516238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179" name="Прямая соединительная линия 178" hidden="0"/>
          <p:cNvCxnSpPr>
            <a:cxnSpLocks/>
          </p:cNvCxnSpPr>
          <p:nvPr isPhoto="0" userDrawn="0"/>
        </p:nvCxnSpPr>
        <p:spPr bwMode="auto">
          <a:xfrm>
            <a:off x="4831257" y="1516238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Полилиния 210" hidden="0"/>
          <p:cNvSpPr/>
          <p:nvPr isPhoto="0" userDrawn="0"/>
        </p:nvSpPr>
        <p:spPr bwMode="auto">
          <a:xfrm>
            <a:off x="4467246" y="3460819"/>
            <a:ext cx="1191151" cy="137262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10275" h="1797625" fill="norm" stroke="1" extrusionOk="0">
                <a:moveTo>
                  <a:pt x="730137" y="501"/>
                </a:moveTo>
                <a:cubicBezTo>
                  <a:pt x="619012" y="-2939"/>
                  <a:pt x="444387" y="11616"/>
                  <a:pt x="347550" y="35262"/>
                </a:cubicBezTo>
                <a:cubicBezTo>
                  <a:pt x="250713" y="58908"/>
                  <a:pt x="192768" y="102499"/>
                  <a:pt x="149112" y="142377"/>
                </a:cubicBezTo>
                <a:cubicBezTo>
                  <a:pt x="105456" y="182255"/>
                  <a:pt x="104133" y="229913"/>
                  <a:pt x="85612" y="274529"/>
                </a:cubicBezTo>
                <a:cubicBezTo>
                  <a:pt x="67091" y="319145"/>
                  <a:pt x="38252" y="364104"/>
                  <a:pt x="37987" y="410076"/>
                </a:cubicBezTo>
                <a:cubicBezTo>
                  <a:pt x="37722" y="456048"/>
                  <a:pt x="86141" y="476805"/>
                  <a:pt x="84024" y="550359"/>
                </a:cubicBezTo>
                <a:cubicBezTo>
                  <a:pt x="81907" y="623913"/>
                  <a:pt x="26874" y="780944"/>
                  <a:pt x="25287" y="851401"/>
                </a:cubicBezTo>
                <a:cubicBezTo>
                  <a:pt x="23700" y="921858"/>
                  <a:pt x="72912" y="936591"/>
                  <a:pt x="74499" y="973103"/>
                </a:cubicBezTo>
                <a:cubicBezTo>
                  <a:pt x="76086" y="1009615"/>
                  <a:pt x="35076" y="1030050"/>
                  <a:pt x="34812" y="1070476"/>
                </a:cubicBezTo>
                <a:cubicBezTo>
                  <a:pt x="34548" y="1110902"/>
                  <a:pt x="65504" y="1172800"/>
                  <a:pt x="72912" y="1215662"/>
                </a:cubicBezTo>
                <a:cubicBezTo>
                  <a:pt x="80320" y="1258524"/>
                  <a:pt x="88258" y="1280411"/>
                  <a:pt x="79262" y="1327651"/>
                </a:cubicBezTo>
                <a:cubicBezTo>
                  <a:pt x="70266" y="1374891"/>
                  <a:pt x="30579" y="1436659"/>
                  <a:pt x="18937" y="1499101"/>
                </a:cubicBezTo>
                <a:cubicBezTo>
                  <a:pt x="7295" y="1561543"/>
                  <a:pt x="-11490" y="1655221"/>
                  <a:pt x="9412" y="1702301"/>
                </a:cubicBezTo>
                <a:cubicBezTo>
                  <a:pt x="30314" y="1749381"/>
                  <a:pt x="73442" y="1766766"/>
                  <a:pt x="144350" y="1781583"/>
                </a:cubicBezTo>
                <a:cubicBezTo>
                  <a:pt x="215258" y="1796400"/>
                  <a:pt x="248860" y="1789069"/>
                  <a:pt x="434862" y="1791201"/>
                </a:cubicBezTo>
                <a:lnTo>
                  <a:pt x="1260362" y="1794376"/>
                </a:lnTo>
                <a:cubicBezTo>
                  <a:pt x="1447687" y="1793318"/>
                  <a:pt x="1490550" y="1807076"/>
                  <a:pt x="1558812" y="1784851"/>
                </a:cubicBezTo>
                <a:cubicBezTo>
                  <a:pt x="1627074" y="1762626"/>
                  <a:pt x="1647183" y="1730397"/>
                  <a:pt x="1669937" y="1661026"/>
                </a:cubicBezTo>
                <a:cubicBezTo>
                  <a:pt x="1692691" y="1591655"/>
                  <a:pt x="1708301" y="1448512"/>
                  <a:pt x="1695337" y="1368624"/>
                </a:cubicBezTo>
                <a:cubicBezTo>
                  <a:pt x="1682373" y="1288736"/>
                  <a:pt x="1600617" y="1279011"/>
                  <a:pt x="1592150" y="1181695"/>
                </a:cubicBezTo>
                <a:cubicBezTo>
                  <a:pt x="1583683" y="1084379"/>
                  <a:pt x="1625223" y="892162"/>
                  <a:pt x="1644537" y="784726"/>
                </a:cubicBezTo>
                <a:cubicBezTo>
                  <a:pt x="1663851" y="677290"/>
                  <a:pt x="1700629" y="608015"/>
                  <a:pt x="1708037" y="537076"/>
                </a:cubicBezTo>
                <a:cubicBezTo>
                  <a:pt x="1715445" y="466137"/>
                  <a:pt x="1703275" y="412676"/>
                  <a:pt x="1688987" y="359089"/>
                </a:cubicBezTo>
                <a:cubicBezTo>
                  <a:pt x="1674700" y="305503"/>
                  <a:pt x="1656443" y="266098"/>
                  <a:pt x="1622312" y="215557"/>
                </a:cubicBezTo>
                <a:cubicBezTo>
                  <a:pt x="1588181" y="165016"/>
                  <a:pt x="1563575" y="80183"/>
                  <a:pt x="1484200" y="55841"/>
                </a:cubicBezTo>
                <a:cubicBezTo>
                  <a:pt x="1404825" y="31499"/>
                  <a:pt x="1174637" y="35238"/>
                  <a:pt x="1174637" y="35238"/>
                </a:cubicBezTo>
                <a:lnTo>
                  <a:pt x="730137" y="501"/>
                </a:lnTo>
                <a:close/>
              </a:path>
            </a:pathLst>
          </a:cu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aphicFrame>
        <p:nvGraphicFramePr>
          <p:cNvPr id="287" name="Таблица 286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7522289" y="1551576"/>
          <a:ext cx="4066507" cy="1472184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2364476"/>
                <a:gridCol w="1702031"/>
              </a:tblGrid>
              <a:tr h="210312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Рпл</a:t>
                      </a: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2,8</a:t>
                      </a:r>
                      <a:r>
                        <a:rPr lang="en-US" sz="1200"/>
                        <a:t> </a:t>
                      </a:r>
                      <a:r>
                        <a:rPr lang="ru-RU" sz="1200"/>
                        <a:t>МПа</a:t>
                      </a:r>
                      <a:endParaRPr lang="ru-RU" sz="1200" b="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0312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Текущий забой</a:t>
                      </a: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200"/>
                        <a:t> </a:t>
                      </a:r>
                      <a:r>
                        <a:rPr lang="ru-RU" sz="1200"/>
                        <a:t>411</a:t>
                      </a:r>
                      <a:r>
                        <a:rPr lang="ru-RU" sz="1200"/>
                        <a:t>м</a:t>
                      </a: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624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latin typeface="Calibri Light"/>
                          <a:ea typeface="Calibri"/>
                          <a:cs typeface="Times New Roman"/>
                        </a:rPr>
                        <a:t>Интервал</a:t>
                      </a:r>
                      <a:r>
                        <a:rPr lang="ru-RU" sz="1200">
                          <a:latin typeface="Calibri Light"/>
                          <a:ea typeface="Calibri"/>
                          <a:cs typeface="Times New Roman"/>
                        </a:rPr>
                        <a:t> спец. отверстий</a:t>
                      </a: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/>
                        <a:t>393-395 м 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0936">
                <a:tc>
                  <a:txBody>
                    <a:bodyPr/>
                    <a:p>
                      <a:pPr marL="0" indent="0"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latin typeface="Calibri"/>
                          <a:ea typeface="Arial"/>
                          <a:cs typeface="Arial"/>
                        </a:rPr>
                        <a:t> Межколонное давление                                                  </a:t>
                      </a: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latin typeface="Calibri"/>
                          <a:ea typeface="Arial"/>
                          <a:cs typeface="Arial"/>
                        </a:rPr>
                        <a:t> </a:t>
                      </a:r>
                      <a:endParaRPr/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latin typeface="Calibri"/>
                          <a:ea typeface="Arial"/>
                          <a:cs typeface="Arial"/>
                        </a:rPr>
                        <a:t>13 </a:t>
                      </a:r>
                      <a:r>
                        <a:rPr lang="ru-RU" sz="1200">
                          <a:latin typeface="Calibri"/>
                          <a:ea typeface="Arial"/>
                          <a:cs typeface="Arial"/>
                        </a:rPr>
                        <a:t>атм</a:t>
                      </a:r>
                      <a:endParaRPr lang="ru-RU" sz="1200">
                        <a:latin typeface="Calibri"/>
                        <a:ea typeface="Arial"/>
                        <a:cs typeface="Arial"/>
                      </a:endParaRPr>
                    </a:p>
                    <a:p>
                      <a:pPr marL="0" indent="0" algn="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Calibri Ligh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8" name="Прямоугольник 177" hidden="0"/>
          <p:cNvSpPr/>
          <p:nvPr isPhoto="0" userDrawn="0"/>
        </p:nvSpPr>
        <p:spPr bwMode="auto">
          <a:xfrm>
            <a:off x="4840049" y="1516238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13" name="Полилиния 212" hidden="0"/>
          <p:cNvSpPr/>
          <p:nvPr isPhoto="0" userDrawn="0"/>
        </p:nvSpPr>
        <p:spPr bwMode="auto">
          <a:xfrm>
            <a:off x="4482099" y="3425286"/>
            <a:ext cx="1151327" cy="1395873"/>
          </a:xfrm>
          <a:custGeom>
            <a:avLst/>
            <a:gdLst>
              <a:gd name="connsiteX0" fmla="*/ 730489 w 1708538"/>
              <a:gd name="connsiteY0" fmla="*/ 3971 h 1801095"/>
              <a:gd name="connsiteX1" fmla="*/ 409814 w 1708538"/>
              <a:gd name="connsiteY1" fmla="*/ 3971 h 1801095"/>
              <a:gd name="connsiteX2" fmla="*/ 139939 w 1708538"/>
              <a:gd name="connsiteY2" fmla="*/ 45246 h 1801095"/>
              <a:gd name="connsiteX3" fmla="*/ 95489 w 1708538"/>
              <a:gd name="connsiteY3" fmla="*/ 175421 h 1801095"/>
              <a:gd name="connsiteX4" fmla="*/ 38339 w 1708538"/>
              <a:gd name="connsiteY4" fmla="*/ 413546 h 1801095"/>
              <a:gd name="connsiteX5" fmla="*/ 136764 w 1708538"/>
              <a:gd name="connsiteY5" fmla="*/ 518321 h 1801095"/>
              <a:gd name="connsiteX6" fmla="*/ 25639 w 1708538"/>
              <a:gd name="connsiteY6" fmla="*/ 854871 h 1801095"/>
              <a:gd name="connsiteX7" fmla="*/ 117714 w 1708538"/>
              <a:gd name="connsiteY7" fmla="*/ 1019971 h 1801095"/>
              <a:gd name="connsiteX8" fmla="*/ 35164 w 1708538"/>
              <a:gd name="connsiteY8" fmla="*/ 1073946 h 1801095"/>
              <a:gd name="connsiteX9" fmla="*/ 178039 w 1708538"/>
              <a:gd name="connsiteY9" fmla="*/ 1207296 h 1801095"/>
              <a:gd name="connsiteX10" fmla="*/ 79614 w 1708538"/>
              <a:gd name="connsiteY10" fmla="*/ 1331121 h 1801095"/>
              <a:gd name="connsiteX11" fmla="*/ 19289 w 1708538"/>
              <a:gd name="connsiteY11" fmla="*/ 1502571 h 1801095"/>
              <a:gd name="connsiteX12" fmla="*/ 9764 w 1708538"/>
              <a:gd name="connsiteY12" fmla="*/ 1705771 h 1801095"/>
              <a:gd name="connsiteX13" fmla="*/ 149464 w 1708538"/>
              <a:gd name="connsiteY13" fmla="*/ 1769271 h 1801095"/>
              <a:gd name="connsiteX14" fmla="*/ 435214 w 1708538"/>
              <a:gd name="connsiteY14" fmla="*/ 1794671 h 1801095"/>
              <a:gd name="connsiteX15" fmla="*/ 1260714 w 1708538"/>
              <a:gd name="connsiteY15" fmla="*/ 1797846 h 1801095"/>
              <a:gd name="connsiteX16" fmla="*/ 1559164 w 1708538"/>
              <a:gd name="connsiteY16" fmla="*/ 1788321 h 1801095"/>
              <a:gd name="connsiteX17" fmla="*/ 1670289 w 1708538"/>
              <a:gd name="connsiteY17" fmla="*/ 1664496 h 1801095"/>
              <a:gd name="connsiteX18" fmla="*/ 1629014 w 1708538"/>
              <a:gd name="connsiteY18" fmla="*/ 1454946 h 1801095"/>
              <a:gd name="connsiteX19" fmla="*/ 1702039 w 1708538"/>
              <a:gd name="connsiteY19" fmla="*/ 1200946 h 1801095"/>
              <a:gd name="connsiteX20" fmla="*/ 1644889 w 1708538"/>
              <a:gd name="connsiteY20" fmla="*/ 788196 h 1801095"/>
              <a:gd name="connsiteX21" fmla="*/ 1708389 w 1708538"/>
              <a:gd name="connsiteY21" fmla="*/ 540546 h 1801095"/>
              <a:gd name="connsiteX22" fmla="*/ 1622664 w 1708538"/>
              <a:gd name="connsiteY22" fmla="*/ 330996 h 1801095"/>
              <a:gd name="connsiteX23" fmla="*/ 1698864 w 1708538"/>
              <a:gd name="connsiteY23" fmla="*/ 153196 h 1801095"/>
              <a:gd name="connsiteX24" fmla="*/ 1555989 w 1708538"/>
              <a:gd name="connsiteY24" fmla="*/ 16671 h 1801095"/>
              <a:gd name="connsiteX25" fmla="*/ 1222614 w 1708538"/>
              <a:gd name="connsiteY25" fmla="*/ 7146 h 1801095"/>
              <a:gd name="connsiteX26" fmla="*/ 730489 w 1708538"/>
              <a:gd name="connsiteY26" fmla="*/ 3971 h 1801095"/>
              <a:gd name="connsiteX0" fmla="*/ 730489 w 1708538"/>
              <a:gd name="connsiteY0" fmla="*/ 13500 h 1810624"/>
              <a:gd name="connsiteX1" fmla="*/ 409814 w 1708538"/>
              <a:gd name="connsiteY1" fmla="*/ 13500 h 1810624"/>
              <a:gd name="connsiteX2" fmla="*/ 311389 w 1708538"/>
              <a:gd name="connsiteY2" fmla="*/ 184971 h 1810624"/>
              <a:gd name="connsiteX3" fmla="*/ 95489 w 1708538"/>
              <a:gd name="connsiteY3" fmla="*/ 184950 h 1810624"/>
              <a:gd name="connsiteX4" fmla="*/ 38339 w 1708538"/>
              <a:gd name="connsiteY4" fmla="*/ 423075 h 1810624"/>
              <a:gd name="connsiteX5" fmla="*/ 136764 w 1708538"/>
              <a:gd name="connsiteY5" fmla="*/ 527850 h 1810624"/>
              <a:gd name="connsiteX6" fmla="*/ 25639 w 1708538"/>
              <a:gd name="connsiteY6" fmla="*/ 864400 h 1810624"/>
              <a:gd name="connsiteX7" fmla="*/ 117714 w 1708538"/>
              <a:gd name="connsiteY7" fmla="*/ 1029500 h 1810624"/>
              <a:gd name="connsiteX8" fmla="*/ 35164 w 1708538"/>
              <a:gd name="connsiteY8" fmla="*/ 1083475 h 1810624"/>
              <a:gd name="connsiteX9" fmla="*/ 178039 w 1708538"/>
              <a:gd name="connsiteY9" fmla="*/ 1216825 h 1810624"/>
              <a:gd name="connsiteX10" fmla="*/ 79614 w 1708538"/>
              <a:gd name="connsiteY10" fmla="*/ 1340650 h 1810624"/>
              <a:gd name="connsiteX11" fmla="*/ 19289 w 1708538"/>
              <a:gd name="connsiteY11" fmla="*/ 1512100 h 1810624"/>
              <a:gd name="connsiteX12" fmla="*/ 9764 w 1708538"/>
              <a:gd name="connsiteY12" fmla="*/ 1715300 h 1810624"/>
              <a:gd name="connsiteX13" fmla="*/ 149464 w 1708538"/>
              <a:gd name="connsiteY13" fmla="*/ 1778800 h 1810624"/>
              <a:gd name="connsiteX14" fmla="*/ 435214 w 1708538"/>
              <a:gd name="connsiteY14" fmla="*/ 1804200 h 1810624"/>
              <a:gd name="connsiteX15" fmla="*/ 1260714 w 1708538"/>
              <a:gd name="connsiteY15" fmla="*/ 1807375 h 1810624"/>
              <a:gd name="connsiteX16" fmla="*/ 1559164 w 1708538"/>
              <a:gd name="connsiteY16" fmla="*/ 1797850 h 1810624"/>
              <a:gd name="connsiteX17" fmla="*/ 1670289 w 1708538"/>
              <a:gd name="connsiteY17" fmla="*/ 1674025 h 1810624"/>
              <a:gd name="connsiteX18" fmla="*/ 1629014 w 1708538"/>
              <a:gd name="connsiteY18" fmla="*/ 1464475 h 1810624"/>
              <a:gd name="connsiteX19" fmla="*/ 1702039 w 1708538"/>
              <a:gd name="connsiteY19" fmla="*/ 1210475 h 1810624"/>
              <a:gd name="connsiteX20" fmla="*/ 1644889 w 1708538"/>
              <a:gd name="connsiteY20" fmla="*/ 797725 h 1810624"/>
              <a:gd name="connsiteX21" fmla="*/ 1708389 w 1708538"/>
              <a:gd name="connsiteY21" fmla="*/ 550075 h 1810624"/>
              <a:gd name="connsiteX22" fmla="*/ 1622664 w 1708538"/>
              <a:gd name="connsiteY22" fmla="*/ 340525 h 1810624"/>
              <a:gd name="connsiteX23" fmla="*/ 1698864 w 1708538"/>
              <a:gd name="connsiteY23" fmla="*/ 162725 h 1810624"/>
              <a:gd name="connsiteX24" fmla="*/ 1555989 w 1708538"/>
              <a:gd name="connsiteY24" fmla="*/ 26200 h 1810624"/>
              <a:gd name="connsiteX25" fmla="*/ 1222614 w 1708538"/>
              <a:gd name="connsiteY25" fmla="*/ 16675 h 1810624"/>
              <a:gd name="connsiteX26" fmla="*/ 730489 w 1708538"/>
              <a:gd name="connsiteY26" fmla="*/ 13500 h 1810624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95489 w 1708538"/>
              <a:gd name="connsiteY3" fmla="*/ 172742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292 h 1798416"/>
              <a:gd name="connsiteX1" fmla="*/ 452676 w 1708538"/>
              <a:gd name="connsiteY1" fmla="*/ 84144 h 1798416"/>
              <a:gd name="connsiteX2" fmla="*/ 311389 w 1708538"/>
              <a:gd name="connsiteY2" fmla="*/ 172763 h 1798416"/>
              <a:gd name="connsiteX3" fmla="*/ 143114 w 1708538"/>
              <a:gd name="connsiteY3" fmla="*/ 275320 h 1798416"/>
              <a:gd name="connsiteX4" fmla="*/ 38339 w 1708538"/>
              <a:gd name="connsiteY4" fmla="*/ 410867 h 1798416"/>
              <a:gd name="connsiteX5" fmla="*/ 136764 w 1708538"/>
              <a:gd name="connsiteY5" fmla="*/ 515642 h 1798416"/>
              <a:gd name="connsiteX6" fmla="*/ 25639 w 1708538"/>
              <a:gd name="connsiteY6" fmla="*/ 852192 h 1798416"/>
              <a:gd name="connsiteX7" fmla="*/ 117714 w 1708538"/>
              <a:gd name="connsiteY7" fmla="*/ 1017292 h 1798416"/>
              <a:gd name="connsiteX8" fmla="*/ 35164 w 1708538"/>
              <a:gd name="connsiteY8" fmla="*/ 1071267 h 1798416"/>
              <a:gd name="connsiteX9" fmla="*/ 178039 w 1708538"/>
              <a:gd name="connsiteY9" fmla="*/ 1204617 h 1798416"/>
              <a:gd name="connsiteX10" fmla="*/ 79614 w 1708538"/>
              <a:gd name="connsiteY10" fmla="*/ 1328442 h 1798416"/>
              <a:gd name="connsiteX11" fmla="*/ 19289 w 1708538"/>
              <a:gd name="connsiteY11" fmla="*/ 1499892 h 1798416"/>
              <a:gd name="connsiteX12" fmla="*/ 9764 w 1708538"/>
              <a:gd name="connsiteY12" fmla="*/ 1703092 h 1798416"/>
              <a:gd name="connsiteX13" fmla="*/ 149464 w 1708538"/>
              <a:gd name="connsiteY13" fmla="*/ 1766592 h 1798416"/>
              <a:gd name="connsiteX14" fmla="*/ 435214 w 1708538"/>
              <a:gd name="connsiteY14" fmla="*/ 1791992 h 1798416"/>
              <a:gd name="connsiteX15" fmla="*/ 1260714 w 1708538"/>
              <a:gd name="connsiteY15" fmla="*/ 1795167 h 1798416"/>
              <a:gd name="connsiteX16" fmla="*/ 1559164 w 1708538"/>
              <a:gd name="connsiteY16" fmla="*/ 1785642 h 1798416"/>
              <a:gd name="connsiteX17" fmla="*/ 1670289 w 1708538"/>
              <a:gd name="connsiteY17" fmla="*/ 1661817 h 1798416"/>
              <a:gd name="connsiteX18" fmla="*/ 1629014 w 1708538"/>
              <a:gd name="connsiteY18" fmla="*/ 1452267 h 1798416"/>
              <a:gd name="connsiteX19" fmla="*/ 1702039 w 1708538"/>
              <a:gd name="connsiteY19" fmla="*/ 1198267 h 1798416"/>
              <a:gd name="connsiteX20" fmla="*/ 1644889 w 1708538"/>
              <a:gd name="connsiteY20" fmla="*/ 785517 h 1798416"/>
              <a:gd name="connsiteX21" fmla="*/ 1708389 w 1708538"/>
              <a:gd name="connsiteY21" fmla="*/ 537867 h 1798416"/>
              <a:gd name="connsiteX22" fmla="*/ 1622664 w 1708538"/>
              <a:gd name="connsiteY22" fmla="*/ 328317 h 1798416"/>
              <a:gd name="connsiteX23" fmla="*/ 1698864 w 1708538"/>
              <a:gd name="connsiteY23" fmla="*/ 150517 h 1798416"/>
              <a:gd name="connsiteX24" fmla="*/ 1555989 w 1708538"/>
              <a:gd name="connsiteY24" fmla="*/ 13992 h 1798416"/>
              <a:gd name="connsiteX25" fmla="*/ 1222614 w 1708538"/>
              <a:gd name="connsiteY25" fmla="*/ 4467 h 1798416"/>
              <a:gd name="connsiteX26" fmla="*/ 730489 w 1708538"/>
              <a:gd name="connsiteY26" fmla="*/ 1292 h 1798416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222614 w 1708538"/>
              <a:gd name="connsiteY25" fmla="*/ 3323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698864 w 1708538"/>
              <a:gd name="connsiteY23" fmla="*/ 149373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08538"/>
              <a:gd name="connsiteY0" fmla="*/ 148 h 1797272"/>
              <a:gd name="connsiteX1" fmla="*/ 452676 w 1708538"/>
              <a:gd name="connsiteY1" fmla="*/ 83000 h 1797272"/>
              <a:gd name="connsiteX2" fmla="*/ 311389 w 1708538"/>
              <a:gd name="connsiteY2" fmla="*/ 171619 h 1797272"/>
              <a:gd name="connsiteX3" fmla="*/ 143114 w 1708538"/>
              <a:gd name="connsiteY3" fmla="*/ 274176 h 1797272"/>
              <a:gd name="connsiteX4" fmla="*/ 38339 w 1708538"/>
              <a:gd name="connsiteY4" fmla="*/ 409723 h 1797272"/>
              <a:gd name="connsiteX5" fmla="*/ 136764 w 1708538"/>
              <a:gd name="connsiteY5" fmla="*/ 514498 h 1797272"/>
              <a:gd name="connsiteX6" fmla="*/ 25639 w 1708538"/>
              <a:gd name="connsiteY6" fmla="*/ 851048 h 1797272"/>
              <a:gd name="connsiteX7" fmla="*/ 117714 w 1708538"/>
              <a:gd name="connsiteY7" fmla="*/ 1016148 h 1797272"/>
              <a:gd name="connsiteX8" fmla="*/ 35164 w 1708538"/>
              <a:gd name="connsiteY8" fmla="*/ 1070123 h 1797272"/>
              <a:gd name="connsiteX9" fmla="*/ 178039 w 1708538"/>
              <a:gd name="connsiteY9" fmla="*/ 1203473 h 1797272"/>
              <a:gd name="connsiteX10" fmla="*/ 79614 w 1708538"/>
              <a:gd name="connsiteY10" fmla="*/ 1327298 h 1797272"/>
              <a:gd name="connsiteX11" fmla="*/ 19289 w 1708538"/>
              <a:gd name="connsiteY11" fmla="*/ 1498748 h 1797272"/>
              <a:gd name="connsiteX12" fmla="*/ 9764 w 1708538"/>
              <a:gd name="connsiteY12" fmla="*/ 1701948 h 1797272"/>
              <a:gd name="connsiteX13" fmla="*/ 149464 w 1708538"/>
              <a:gd name="connsiteY13" fmla="*/ 1765448 h 1797272"/>
              <a:gd name="connsiteX14" fmla="*/ 435214 w 1708538"/>
              <a:gd name="connsiteY14" fmla="*/ 1790848 h 1797272"/>
              <a:gd name="connsiteX15" fmla="*/ 1260714 w 1708538"/>
              <a:gd name="connsiteY15" fmla="*/ 1794023 h 1797272"/>
              <a:gd name="connsiteX16" fmla="*/ 1559164 w 1708538"/>
              <a:gd name="connsiteY16" fmla="*/ 1784498 h 1797272"/>
              <a:gd name="connsiteX17" fmla="*/ 1670289 w 1708538"/>
              <a:gd name="connsiteY17" fmla="*/ 1660673 h 1797272"/>
              <a:gd name="connsiteX18" fmla="*/ 1629014 w 1708538"/>
              <a:gd name="connsiteY18" fmla="*/ 1451123 h 1797272"/>
              <a:gd name="connsiteX19" fmla="*/ 1702039 w 1708538"/>
              <a:gd name="connsiteY19" fmla="*/ 1197123 h 1797272"/>
              <a:gd name="connsiteX20" fmla="*/ 1644889 w 1708538"/>
              <a:gd name="connsiteY20" fmla="*/ 784373 h 1797272"/>
              <a:gd name="connsiteX21" fmla="*/ 1708389 w 1708538"/>
              <a:gd name="connsiteY21" fmla="*/ 536723 h 1797272"/>
              <a:gd name="connsiteX22" fmla="*/ 1622664 w 1708538"/>
              <a:gd name="connsiteY22" fmla="*/ 327173 h 1797272"/>
              <a:gd name="connsiteX23" fmla="*/ 1532177 w 1708538"/>
              <a:gd name="connsiteY23" fmla="*/ 255896 h 1797272"/>
              <a:gd name="connsiteX24" fmla="*/ 1360727 w 1708538"/>
              <a:gd name="connsiteY24" fmla="*/ 162770 h 1797272"/>
              <a:gd name="connsiteX25" fmla="*/ 1174989 w 1708538"/>
              <a:gd name="connsiteY25" fmla="*/ 34885 h 1797272"/>
              <a:gd name="connsiteX26" fmla="*/ 730489 w 1708538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136764 w 1713361"/>
              <a:gd name="connsiteY5" fmla="*/ 514498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117714 w 1713361"/>
              <a:gd name="connsiteY7" fmla="*/ 1016148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178039 w 1713361"/>
              <a:gd name="connsiteY9" fmla="*/ 1203473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702039 w 1713361"/>
              <a:gd name="connsiteY19" fmla="*/ 1197123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29014 w 1713361"/>
              <a:gd name="connsiteY18" fmla="*/ 1451123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489 w 1713361"/>
              <a:gd name="connsiteY0" fmla="*/ 148 h 1797272"/>
              <a:gd name="connsiteX1" fmla="*/ 452676 w 1713361"/>
              <a:gd name="connsiteY1" fmla="*/ 83000 h 1797272"/>
              <a:gd name="connsiteX2" fmla="*/ 311389 w 1713361"/>
              <a:gd name="connsiteY2" fmla="*/ 171619 h 1797272"/>
              <a:gd name="connsiteX3" fmla="*/ 143114 w 1713361"/>
              <a:gd name="connsiteY3" fmla="*/ 274176 h 1797272"/>
              <a:gd name="connsiteX4" fmla="*/ 38339 w 1713361"/>
              <a:gd name="connsiteY4" fmla="*/ 409723 h 1797272"/>
              <a:gd name="connsiteX5" fmla="*/ 84376 w 1713361"/>
              <a:gd name="connsiteY5" fmla="*/ 550006 h 1797272"/>
              <a:gd name="connsiteX6" fmla="*/ 25639 w 1713361"/>
              <a:gd name="connsiteY6" fmla="*/ 851048 h 1797272"/>
              <a:gd name="connsiteX7" fmla="*/ 74851 w 1713361"/>
              <a:gd name="connsiteY7" fmla="*/ 972750 h 1797272"/>
              <a:gd name="connsiteX8" fmla="*/ 35164 w 1713361"/>
              <a:gd name="connsiteY8" fmla="*/ 1070123 h 1797272"/>
              <a:gd name="connsiteX9" fmla="*/ 73264 w 1713361"/>
              <a:gd name="connsiteY9" fmla="*/ 1215309 h 1797272"/>
              <a:gd name="connsiteX10" fmla="*/ 79614 w 1713361"/>
              <a:gd name="connsiteY10" fmla="*/ 1327298 h 1797272"/>
              <a:gd name="connsiteX11" fmla="*/ 19289 w 1713361"/>
              <a:gd name="connsiteY11" fmla="*/ 1498748 h 1797272"/>
              <a:gd name="connsiteX12" fmla="*/ 9764 w 1713361"/>
              <a:gd name="connsiteY12" fmla="*/ 1701948 h 1797272"/>
              <a:gd name="connsiteX13" fmla="*/ 149464 w 1713361"/>
              <a:gd name="connsiteY13" fmla="*/ 1765448 h 1797272"/>
              <a:gd name="connsiteX14" fmla="*/ 435214 w 1713361"/>
              <a:gd name="connsiteY14" fmla="*/ 1790848 h 1797272"/>
              <a:gd name="connsiteX15" fmla="*/ 1260714 w 1713361"/>
              <a:gd name="connsiteY15" fmla="*/ 1794023 h 1797272"/>
              <a:gd name="connsiteX16" fmla="*/ 1559164 w 1713361"/>
              <a:gd name="connsiteY16" fmla="*/ 1784498 h 1797272"/>
              <a:gd name="connsiteX17" fmla="*/ 1670289 w 1713361"/>
              <a:gd name="connsiteY17" fmla="*/ 1660673 h 1797272"/>
              <a:gd name="connsiteX18" fmla="*/ 1695689 w 1713361"/>
              <a:gd name="connsiteY18" fmla="*/ 1368271 h 1797272"/>
              <a:gd name="connsiteX19" fmla="*/ 1592502 w 1713361"/>
              <a:gd name="connsiteY19" fmla="*/ 1181342 h 1797272"/>
              <a:gd name="connsiteX20" fmla="*/ 1644889 w 1713361"/>
              <a:gd name="connsiteY20" fmla="*/ 784373 h 1797272"/>
              <a:gd name="connsiteX21" fmla="*/ 1708389 w 1713361"/>
              <a:gd name="connsiteY21" fmla="*/ 536723 h 1797272"/>
              <a:gd name="connsiteX22" fmla="*/ 1689339 w 1713361"/>
              <a:gd name="connsiteY22" fmla="*/ 358736 h 1797272"/>
              <a:gd name="connsiteX23" fmla="*/ 1532177 w 1713361"/>
              <a:gd name="connsiteY23" fmla="*/ 255896 h 1797272"/>
              <a:gd name="connsiteX24" fmla="*/ 1360727 w 1713361"/>
              <a:gd name="connsiteY24" fmla="*/ 162770 h 1797272"/>
              <a:gd name="connsiteX25" fmla="*/ 1174989 w 1713361"/>
              <a:gd name="connsiteY25" fmla="*/ 34885 h 1797272"/>
              <a:gd name="connsiteX26" fmla="*/ 730489 w 1713361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360375 w 1713009"/>
              <a:gd name="connsiteY24" fmla="*/ 162770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3009"/>
              <a:gd name="connsiteY0" fmla="*/ 148 h 1797272"/>
              <a:gd name="connsiteX1" fmla="*/ 452324 w 1713009"/>
              <a:gd name="connsiteY1" fmla="*/ 83000 h 1797272"/>
              <a:gd name="connsiteX2" fmla="*/ 311037 w 1713009"/>
              <a:gd name="connsiteY2" fmla="*/ 171619 h 1797272"/>
              <a:gd name="connsiteX3" fmla="*/ 142762 w 1713009"/>
              <a:gd name="connsiteY3" fmla="*/ 274176 h 1797272"/>
              <a:gd name="connsiteX4" fmla="*/ 37987 w 1713009"/>
              <a:gd name="connsiteY4" fmla="*/ 409723 h 1797272"/>
              <a:gd name="connsiteX5" fmla="*/ 84024 w 1713009"/>
              <a:gd name="connsiteY5" fmla="*/ 550006 h 1797272"/>
              <a:gd name="connsiteX6" fmla="*/ 25287 w 1713009"/>
              <a:gd name="connsiteY6" fmla="*/ 851048 h 1797272"/>
              <a:gd name="connsiteX7" fmla="*/ 74499 w 1713009"/>
              <a:gd name="connsiteY7" fmla="*/ 972750 h 1797272"/>
              <a:gd name="connsiteX8" fmla="*/ 34812 w 1713009"/>
              <a:gd name="connsiteY8" fmla="*/ 1070123 h 1797272"/>
              <a:gd name="connsiteX9" fmla="*/ 72912 w 1713009"/>
              <a:gd name="connsiteY9" fmla="*/ 1215309 h 1797272"/>
              <a:gd name="connsiteX10" fmla="*/ 79262 w 1713009"/>
              <a:gd name="connsiteY10" fmla="*/ 1327298 h 1797272"/>
              <a:gd name="connsiteX11" fmla="*/ 18937 w 1713009"/>
              <a:gd name="connsiteY11" fmla="*/ 1498748 h 1797272"/>
              <a:gd name="connsiteX12" fmla="*/ 9412 w 1713009"/>
              <a:gd name="connsiteY12" fmla="*/ 1701948 h 1797272"/>
              <a:gd name="connsiteX13" fmla="*/ 144350 w 1713009"/>
              <a:gd name="connsiteY13" fmla="*/ 1781230 h 1797272"/>
              <a:gd name="connsiteX14" fmla="*/ 434862 w 1713009"/>
              <a:gd name="connsiteY14" fmla="*/ 1790848 h 1797272"/>
              <a:gd name="connsiteX15" fmla="*/ 1260362 w 1713009"/>
              <a:gd name="connsiteY15" fmla="*/ 1794023 h 1797272"/>
              <a:gd name="connsiteX16" fmla="*/ 1558812 w 1713009"/>
              <a:gd name="connsiteY16" fmla="*/ 1784498 h 1797272"/>
              <a:gd name="connsiteX17" fmla="*/ 1669937 w 1713009"/>
              <a:gd name="connsiteY17" fmla="*/ 1660673 h 1797272"/>
              <a:gd name="connsiteX18" fmla="*/ 1695337 w 1713009"/>
              <a:gd name="connsiteY18" fmla="*/ 1368271 h 1797272"/>
              <a:gd name="connsiteX19" fmla="*/ 1592150 w 1713009"/>
              <a:gd name="connsiteY19" fmla="*/ 1181342 h 1797272"/>
              <a:gd name="connsiteX20" fmla="*/ 1644537 w 1713009"/>
              <a:gd name="connsiteY20" fmla="*/ 784373 h 1797272"/>
              <a:gd name="connsiteX21" fmla="*/ 1708037 w 1713009"/>
              <a:gd name="connsiteY21" fmla="*/ 536723 h 1797272"/>
              <a:gd name="connsiteX22" fmla="*/ 1688987 w 1713009"/>
              <a:gd name="connsiteY22" fmla="*/ 358736 h 1797272"/>
              <a:gd name="connsiteX23" fmla="*/ 1531825 w 1713009"/>
              <a:gd name="connsiteY23" fmla="*/ 255896 h 1797272"/>
              <a:gd name="connsiteX24" fmla="*/ 1484200 w 1713009"/>
              <a:gd name="connsiteY24" fmla="*/ 55488 h 1797272"/>
              <a:gd name="connsiteX25" fmla="*/ 1174637 w 1713009"/>
              <a:gd name="connsiteY25" fmla="*/ 34885 h 1797272"/>
              <a:gd name="connsiteX26" fmla="*/ 730137 w 1713009"/>
              <a:gd name="connsiteY26" fmla="*/ 148 h 1797272"/>
              <a:gd name="connsiteX0" fmla="*/ 730137 w 1710275"/>
              <a:gd name="connsiteY0" fmla="*/ 148 h 1797272"/>
              <a:gd name="connsiteX1" fmla="*/ 452324 w 1710275"/>
              <a:gd name="connsiteY1" fmla="*/ 83000 h 1797272"/>
              <a:gd name="connsiteX2" fmla="*/ 311037 w 1710275"/>
              <a:gd name="connsiteY2" fmla="*/ 171619 h 1797272"/>
              <a:gd name="connsiteX3" fmla="*/ 142762 w 1710275"/>
              <a:gd name="connsiteY3" fmla="*/ 274176 h 1797272"/>
              <a:gd name="connsiteX4" fmla="*/ 37987 w 1710275"/>
              <a:gd name="connsiteY4" fmla="*/ 409723 h 1797272"/>
              <a:gd name="connsiteX5" fmla="*/ 84024 w 1710275"/>
              <a:gd name="connsiteY5" fmla="*/ 550006 h 1797272"/>
              <a:gd name="connsiteX6" fmla="*/ 25287 w 1710275"/>
              <a:gd name="connsiteY6" fmla="*/ 851048 h 1797272"/>
              <a:gd name="connsiteX7" fmla="*/ 74499 w 1710275"/>
              <a:gd name="connsiteY7" fmla="*/ 972750 h 1797272"/>
              <a:gd name="connsiteX8" fmla="*/ 34812 w 1710275"/>
              <a:gd name="connsiteY8" fmla="*/ 1070123 h 1797272"/>
              <a:gd name="connsiteX9" fmla="*/ 72912 w 1710275"/>
              <a:gd name="connsiteY9" fmla="*/ 1215309 h 1797272"/>
              <a:gd name="connsiteX10" fmla="*/ 79262 w 1710275"/>
              <a:gd name="connsiteY10" fmla="*/ 1327298 h 1797272"/>
              <a:gd name="connsiteX11" fmla="*/ 18937 w 1710275"/>
              <a:gd name="connsiteY11" fmla="*/ 1498748 h 1797272"/>
              <a:gd name="connsiteX12" fmla="*/ 9412 w 1710275"/>
              <a:gd name="connsiteY12" fmla="*/ 1701948 h 1797272"/>
              <a:gd name="connsiteX13" fmla="*/ 144350 w 1710275"/>
              <a:gd name="connsiteY13" fmla="*/ 1781230 h 1797272"/>
              <a:gd name="connsiteX14" fmla="*/ 434862 w 1710275"/>
              <a:gd name="connsiteY14" fmla="*/ 1790848 h 1797272"/>
              <a:gd name="connsiteX15" fmla="*/ 1260362 w 1710275"/>
              <a:gd name="connsiteY15" fmla="*/ 1794023 h 1797272"/>
              <a:gd name="connsiteX16" fmla="*/ 1558812 w 1710275"/>
              <a:gd name="connsiteY16" fmla="*/ 1784498 h 1797272"/>
              <a:gd name="connsiteX17" fmla="*/ 1669937 w 1710275"/>
              <a:gd name="connsiteY17" fmla="*/ 1660673 h 1797272"/>
              <a:gd name="connsiteX18" fmla="*/ 1695337 w 1710275"/>
              <a:gd name="connsiteY18" fmla="*/ 1368271 h 1797272"/>
              <a:gd name="connsiteX19" fmla="*/ 1592150 w 1710275"/>
              <a:gd name="connsiteY19" fmla="*/ 1181342 h 1797272"/>
              <a:gd name="connsiteX20" fmla="*/ 1644537 w 1710275"/>
              <a:gd name="connsiteY20" fmla="*/ 784373 h 1797272"/>
              <a:gd name="connsiteX21" fmla="*/ 1708037 w 1710275"/>
              <a:gd name="connsiteY21" fmla="*/ 536723 h 1797272"/>
              <a:gd name="connsiteX22" fmla="*/ 1688987 w 1710275"/>
              <a:gd name="connsiteY22" fmla="*/ 358736 h 1797272"/>
              <a:gd name="connsiteX23" fmla="*/ 1622312 w 1710275"/>
              <a:gd name="connsiteY23" fmla="*/ 215204 h 1797272"/>
              <a:gd name="connsiteX24" fmla="*/ 1484200 w 1710275"/>
              <a:gd name="connsiteY24" fmla="*/ 55488 h 1797272"/>
              <a:gd name="connsiteX25" fmla="*/ 1174637 w 1710275"/>
              <a:gd name="connsiteY25" fmla="*/ 34885 h 1797272"/>
              <a:gd name="connsiteX26" fmla="*/ 730137 w 1710275"/>
              <a:gd name="connsiteY26" fmla="*/ 148 h 1797272"/>
              <a:gd name="connsiteX0" fmla="*/ 730137 w 1710275"/>
              <a:gd name="connsiteY0" fmla="*/ 167 h 1797291"/>
              <a:gd name="connsiteX1" fmla="*/ 371362 w 1710275"/>
              <a:gd name="connsiteY1" fmla="*/ 75620 h 1797291"/>
              <a:gd name="connsiteX2" fmla="*/ 311037 w 1710275"/>
              <a:gd name="connsiteY2" fmla="*/ 171638 h 1797291"/>
              <a:gd name="connsiteX3" fmla="*/ 142762 w 1710275"/>
              <a:gd name="connsiteY3" fmla="*/ 274195 h 1797291"/>
              <a:gd name="connsiteX4" fmla="*/ 37987 w 1710275"/>
              <a:gd name="connsiteY4" fmla="*/ 409742 h 1797291"/>
              <a:gd name="connsiteX5" fmla="*/ 84024 w 1710275"/>
              <a:gd name="connsiteY5" fmla="*/ 550025 h 1797291"/>
              <a:gd name="connsiteX6" fmla="*/ 25287 w 1710275"/>
              <a:gd name="connsiteY6" fmla="*/ 851067 h 1797291"/>
              <a:gd name="connsiteX7" fmla="*/ 74499 w 1710275"/>
              <a:gd name="connsiteY7" fmla="*/ 972769 h 1797291"/>
              <a:gd name="connsiteX8" fmla="*/ 34812 w 1710275"/>
              <a:gd name="connsiteY8" fmla="*/ 1070142 h 1797291"/>
              <a:gd name="connsiteX9" fmla="*/ 72912 w 1710275"/>
              <a:gd name="connsiteY9" fmla="*/ 1215328 h 1797291"/>
              <a:gd name="connsiteX10" fmla="*/ 79262 w 1710275"/>
              <a:gd name="connsiteY10" fmla="*/ 1327317 h 1797291"/>
              <a:gd name="connsiteX11" fmla="*/ 18937 w 1710275"/>
              <a:gd name="connsiteY11" fmla="*/ 1498767 h 1797291"/>
              <a:gd name="connsiteX12" fmla="*/ 9412 w 1710275"/>
              <a:gd name="connsiteY12" fmla="*/ 1701967 h 1797291"/>
              <a:gd name="connsiteX13" fmla="*/ 144350 w 1710275"/>
              <a:gd name="connsiteY13" fmla="*/ 1781249 h 1797291"/>
              <a:gd name="connsiteX14" fmla="*/ 434862 w 1710275"/>
              <a:gd name="connsiteY14" fmla="*/ 1790867 h 1797291"/>
              <a:gd name="connsiteX15" fmla="*/ 1260362 w 1710275"/>
              <a:gd name="connsiteY15" fmla="*/ 1794042 h 1797291"/>
              <a:gd name="connsiteX16" fmla="*/ 1558812 w 1710275"/>
              <a:gd name="connsiteY16" fmla="*/ 1784517 h 1797291"/>
              <a:gd name="connsiteX17" fmla="*/ 1669937 w 1710275"/>
              <a:gd name="connsiteY17" fmla="*/ 1660692 h 1797291"/>
              <a:gd name="connsiteX18" fmla="*/ 1695337 w 1710275"/>
              <a:gd name="connsiteY18" fmla="*/ 1368290 h 1797291"/>
              <a:gd name="connsiteX19" fmla="*/ 1592150 w 1710275"/>
              <a:gd name="connsiteY19" fmla="*/ 1181361 h 1797291"/>
              <a:gd name="connsiteX20" fmla="*/ 1644537 w 1710275"/>
              <a:gd name="connsiteY20" fmla="*/ 784392 h 1797291"/>
              <a:gd name="connsiteX21" fmla="*/ 1708037 w 1710275"/>
              <a:gd name="connsiteY21" fmla="*/ 536742 h 1797291"/>
              <a:gd name="connsiteX22" fmla="*/ 1688987 w 1710275"/>
              <a:gd name="connsiteY22" fmla="*/ 358755 h 1797291"/>
              <a:gd name="connsiteX23" fmla="*/ 1622312 w 1710275"/>
              <a:gd name="connsiteY23" fmla="*/ 215223 h 1797291"/>
              <a:gd name="connsiteX24" fmla="*/ 1484200 w 1710275"/>
              <a:gd name="connsiteY24" fmla="*/ 55507 h 1797291"/>
              <a:gd name="connsiteX25" fmla="*/ 1174637 w 1710275"/>
              <a:gd name="connsiteY25" fmla="*/ 34904 h 1797291"/>
              <a:gd name="connsiteX26" fmla="*/ 730137 w 1710275"/>
              <a:gd name="connsiteY26" fmla="*/ 167 h 1797291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14276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154 h 1797278"/>
              <a:gd name="connsiteX1" fmla="*/ 371362 w 1710275"/>
              <a:gd name="connsiteY1" fmla="*/ 75607 h 1797278"/>
              <a:gd name="connsiteX2" fmla="*/ 149112 w 1710275"/>
              <a:gd name="connsiteY2" fmla="*/ 142030 h 1797278"/>
              <a:gd name="connsiteX3" fmla="*/ 85612 w 1710275"/>
              <a:gd name="connsiteY3" fmla="*/ 274182 h 1797278"/>
              <a:gd name="connsiteX4" fmla="*/ 37987 w 1710275"/>
              <a:gd name="connsiteY4" fmla="*/ 409729 h 1797278"/>
              <a:gd name="connsiteX5" fmla="*/ 84024 w 1710275"/>
              <a:gd name="connsiteY5" fmla="*/ 550012 h 1797278"/>
              <a:gd name="connsiteX6" fmla="*/ 25287 w 1710275"/>
              <a:gd name="connsiteY6" fmla="*/ 851054 h 1797278"/>
              <a:gd name="connsiteX7" fmla="*/ 74499 w 1710275"/>
              <a:gd name="connsiteY7" fmla="*/ 972756 h 1797278"/>
              <a:gd name="connsiteX8" fmla="*/ 34812 w 1710275"/>
              <a:gd name="connsiteY8" fmla="*/ 1070129 h 1797278"/>
              <a:gd name="connsiteX9" fmla="*/ 72912 w 1710275"/>
              <a:gd name="connsiteY9" fmla="*/ 1215315 h 1797278"/>
              <a:gd name="connsiteX10" fmla="*/ 79262 w 1710275"/>
              <a:gd name="connsiteY10" fmla="*/ 1327304 h 1797278"/>
              <a:gd name="connsiteX11" fmla="*/ 18937 w 1710275"/>
              <a:gd name="connsiteY11" fmla="*/ 1498754 h 1797278"/>
              <a:gd name="connsiteX12" fmla="*/ 9412 w 1710275"/>
              <a:gd name="connsiteY12" fmla="*/ 1701954 h 1797278"/>
              <a:gd name="connsiteX13" fmla="*/ 144350 w 1710275"/>
              <a:gd name="connsiteY13" fmla="*/ 1781236 h 1797278"/>
              <a:gd name="connsiteX14" fmla="*/ 434862 w 1710275"/>
              <a:gd name="connsiteY14" fmla="*/ 1790854 h 1797278"/>
              <a:gd name="connsiteX15" fmla="*/ 1260362 w 1710275"/>
              <a:gd name="connsiteY15" fmla="*/ 1794029 h 1797278"/>
              <a:gd name="connsiteX16" fmla="*/ 1558812 w 1710275"/>
              <a:gd name="connsiteY16" fmla="*/ 1784504 h 1797278"/>
              <a:gd name="connsiteX17" fmla="*/ 1669937 w 1710275"/>
              <a:gd name="connsiteY17" fmla="*/ 1660679 h 1797278"/>
              <a:gd name="connsiteX18" fmla="*/ 1695337 w 1710275"/>
              <a:gd name="connsiteY18" fmla="*/ 1368277 h 1797278"/>
              <a:gd name="connsiteX19" fmla="*/ 1592150 w 1710275"/>
              <a:gd name="connsiteY19" fmla="*/ 1181348 h 1797278"/>
              <a:gd name="connsiteX20" fmla="*/ 1644537 w 1710275"/>
              <a:gd name="connsiteY20" fmla="*/ 784379 h 1797278"/>
              <a:gd name="connsiteX21" fmla="*/ 1708037 w 1710275"/>
              <a:gd name="connsiteY21" fmla="*/ 536729 h 1797278"/>
              <a:gd name="connsiteX22" fmla="*/ 1688987 w 1710275"/>
              <a:gd name="connsiteY22" fmla="*/ 358742 h 1797278"/>
              <a:gd name="connsiteX23" fmla="*/ 1622312 w 1710275"/>
              <a:gd name="connsiteY23" fmla="*/ 215210 h 1797278"/>
              <a:gd name="connsiteX24" fmla="*/ 1484200 w 1710275"/>
              <a:gd name="connsiteY24" fmla="*/ 55494 h 1797278"/>
              <a:gd name="connsiteX25" fmla="*/ 1174637 w 1710275"/>
              <a:gd name="connsiteY25" fmla="*/ 34891 h 1797278"/>
              <a:gd name="connsiteX26" fmla="*/ 730137 w 1710275"/>
              <a:gd name="connsiteY26" fmla="*/ 154 h 1797278"/>
              <a:gd name="connsiteX0" fmla="*/ 730137 w 1710275"/>
              <a:gd name="connsiteY0" fmla="*/ 501 h 1797625"/>
              <a:gd name="connsiteX1" fmla="*/ 347550 w 1710275"/>
              <a:gd name="connsiteY1" fmla="*/ 35262 h 1797625"/>
              <a:gd name="connsiteX2" fmla="*/ 149112 w 1710275"/>
              <a:gd name="connsiteY2" fmla="*/ 142377 h 1797625"/>
              <a:gd name="connsiteX3" fmla="*/ 85612 w 1710275"/>
              <a:gd name="connsiteY3" fmla="*/ 274529 h 1797625"/>
              <a:gd name="connsiteX4" fmla="*/ 37987 w 1710275"/>
              <a:gd name="connsiteY4" fmla="*/ 410076 h 1797625"/>
              <a:gd name="connsiteX5" fmla="*/ 84024 w 1710275"/>
              <a:gd name="connsiteY5" fmla="*/ 550359 h 1797625"/>
              <a:gd name="connsiteX6" fmla="*/ 25287 w 1710275"/>
              <a:gd name="connsiteY6" fmla="*/ 851401 h 1797625"/>
              <a:gd name="connsiteX7" fmla="*/ 74499 w 1710275"/>
              <a:gd name="connsiteY7" fmla="*/ 973103 h 1797625"/>
              <a:gd name="connsiteX8" fmla="*/ 34812 w 1710275"/>
              <a:gd name="connsiteY8" fmla="*/ 1070476 h 1797625"/>
              <a:gd name="connsiteX9" fmla="*/ 72912 w 1710275"/>
              <a:gd name="connsiteY9" fmla="*/ 1215662 h 1797625"/>
              <a:gd name="connsiteX10" fmla="*/ 79262 w 1710275"/>
              <a:gd name="connsiteY10" fmla="*/ 1327651 h 1797625"/>
              <a:gd name="connsiteX11" fmla="*/ 18937 w 1710275"/>
              <a:gd name="connsiteY11" fmla="*/ 1499101 h 1797625"/>
              <a:gd name="connsiteX12" fmla="*/ 9412 w 1710275"/>
              <a:gd name="connsiteY12" fmla="*/ 1702301 h 1797625"/>
              <a:gd name="connsiteX13" fmla="*/ 144350 w 1710275"/>
              <a:gd name="connsiteY13" fmla="*/ 1781583 h 1797625"/>
              <a:gd name="connsiteX14" fmla="*/ 434862 w 1710275"/>
              <a:gd name="connsiteY14" fmla="*/ 1791201 h 1797625"/>
              <a:gd name="connsiteX15" fmla="*/ 1260362 w 1710275"/>
              <a:gd name="connsiteY15" fmla="*/ 1794376 h 1797625"/>
              <a:gd name="connsiteX16" fmla="*/ 1558812 w 1710275"/>
              <a:gd name="connsiteY16" fmla="*/ 1784851 h 1797625"/>
              <a:gd name="connsiteX17" fmla="*/ 1669937 w 1710275"/>
              <a:gd name="connsiteY17" fmla="*/ 1661026 h 1797625"/>
              <a:gd name="connsiteX18" fmla="*/ 1695337 w 1710275"/>
              <a:gd name="connsiteY18" fmla="*/ 1368624 h 1797625"/>
              <a:gd name="connsiteX19" fmla="*/ 1592150 w 1710275"/>
              <a:gd name="connsiteY19" fmla="*/ 1181695 h 1797625"/>
              <a:gd name="connsiteX20" fmla="*/ 1644537 w 1710275"/>
              <a:gd name="connsiteY20" fmla="*/ 784726 h 1797625"/>
              <a:gd name="connsiteX21" fmla="*/ 1708037 w 1710275"/>
              <a:gd name="connsiteY21" fmla="*/ 537076 h 1797625"/>
              <a:gd name="connsiteX22" fmla="*/ 1688987 w 1710275"/>
              <a:gd name="connsiteY22" fmla="*/ 359089 h 1797625"/>
              <a:gd name="connsiteX23" fmla="*/ 1622312 w 1710275"/>
              <a:gd name="connsiteY23" fmla="*/ 215557 h 1797625"/>
              <a:gd name="connsiteX24" fmla="*/ 1484200 w 1710275"/>
              <a:gd name="connsiteY24" fmla="*/ 55841 h 1797625"/>
              <a:gd name="connsiteX25" fmla="*/ 1174637 w 1710275"/>
              <a:gd name="connsiteY25" fmla="*/ 35238 h 1797625"/>
              <a:gd name="connsiteX26" fmla="*/ 730137 w 1710275"/>
              <a:gd name="connsiteY26" fmla="*/ 501 h 1797625"/>
              <a:gd name="connsiteX0" fmla="*/ 730137 w 1794414"/>
              <a:gd name="connsiteY0" fmla="*/ 501 h 1797625"/>
              <a:gd name="connsiteX1" fmla="*/ 347550 w 1794414"/>
              <a:gd name="connsiteY1" fmla="*/ 35262 h 1797625"/>
              <a:gd name="connsiteX2" fmla="*/ 149112 w 1794414"/>
              <a:gd name="connsiteY2" fmla="*/ 142377 h 1797625"/>
              <a:gd name="connsiteX3" fmla="*/ 85612 w 1794414"/>
              <a:gd name="connsiteY3" fmla="*/ 274529 h 1797625"/>
              <a:gd name="connsiteX4" fmla="*/ 37987 w 1794414"/>
              <a:gd name="connsiteY4" fmla="*/ 410076 h 1797625"/>
              <a:gd name="connsiteX5" fmla="*/ 84024 w 1794414"/>
              <a:gd name="connsiteY5" fmla="*/ 550359 h 1797625"/>
              <a:gd name="connsiteX6" fmla="*/ 25287 w 1794414"/>
              <a:gd name="connsiteY6" fmla="*/ 851401 h 1797625"/>
              <a:gd name="connsiteX7" fmla="*/ 74499 w 1794414"/>
              <a:gd name="connsiteY7" fmla="*/ 973103 h 1797625"/>
              <a:gd name="connsiteX8" fmla="*/ 34812 w 1794414"/>
              <a:gd name="connsiteY8" fmla="*/ 1070476 h 1797625"/>
              <a:gd name="connsiteX9" fmla="*/ 72912 w 1794414"/>
              <a:gd name="connsiteY9" fmla="*/ 1215662 h 1797625"/>
              <a:gd name="connsiteX10" fmla="*/ 79262 w 1794414"/>
              <a:gd name="connsiteY10" fmla="*/ 1327651 h 1797625"/>
              <a:gd name="connsiteX11" fmla="*/ 18937 w 1794414"/>
              <a:gd name="connsiteY11" fmla="*/ 1499101 h 1797625"/>
              <a:gd name="connsiteX12" fmla="*/ 9412 w 1794414"/>
              <a:gd name="connsiteY12" fmla="*/ 1702301 h 1797625"/>
              <a:gd name="connsiteX13" fmla="*/ 144350 w 1794414"/>
              <a:gd name="connsiteY13" fmla="*/ 1781583 h 1797625"/>
              <a:gd name="connsiteX14" fmla="*/ 434862 w 1794414"/>
              <a:gd name="connsiteY14" fmla="*/ 1791201 h 1797625"/>
              <a:gd name="connsiteX15" fmla="*/ 1260362 w 1794414"/>
              <a:gd name="connsiteY15" fmla="*/ 1794376 h 1797625"/>
              <a:gd name="connsiteX16" fmla="*/ 1558812 w 1794414"/>
              <a:gd name="connsiteY16" fmla="*/ 1784851 h 1797625"/>
              <a:gd name="connsiteX17" fmla="*/ 1669937 w 1794414"/>
              <a:gd name="connsiteY17" fmla="*/ 1661026 h 1797625"/>
              <a:gd name="connsiteX18" fmla="*/ 1695337 w 1794414"/>
              <a:gd name="connsiteY18" fmla="*/ 1368624 h 1797625"/>
              <a:gd name="connsiteX19" fmla="*/ 1592150 w 1794414"/>
              <a:gd name="connsiteY19" fmla="*/ 1181695 h 1797625"/>
              <a:gd name="connsiteX20" fmla="*/ 1644537 w 1794414"/>
              <a:gd name="connsiteY20" fmla="*/ 784726 h 1797625"/>
              <a:gd name="connsiteX21" fmla="*/ 1793953 w 1794414"/>
              <a:gd name="connsiteY21" fmla="*/ 518580 h 1797625"/>
              <a:gd name="connsiteX22" fmla="*/ 1688987 w 1794414"/>
              <a:gd name="connsiteY22" fmla="*/ 359089 h 1797625"/>
              <a:gd name="connsiteX23" fmla="*/ 1622312 w 1794414"/>
              <a:gd name="connsiteY23" fmla="*/ 215557 h 1797625"/>
              <a:gd name="connsiteX24" fmla="*/ 1484200 w 1794414"/>
              <a:gd name="connsiteY24" fmla="*/ 55841 h 1797625"/>
              <a:gd name="connsiteX25" fmla="*/ 1174637 w 1794414"/>
              <a:gd name="connsiteY25" fmla="*/ 35238 h 1797625"/>
              <a:gd name="connsiteX26" fmla="*/ 730137 w 1794414"/>
              <a:gd name="connsiteY26" fmla="*/ 501 h 1797625"/>
              <a:gd name="connsiteX0" fmla="*/ 730137 w 1794471"/>
              <a:gd name="connsiteY0" fmla="*/ 501 h 1797625"/>
              <a:gd name="connsiteX1" fmla="*/ 347550 w 1794471"/>
              <a:gd name="connsiteY1" fmla="*/ 35262 h 1797625"/>
              <a:gd name="connsiteX2" fmla="*/ 149112 w 1794471"/>
              <a:gd name="connsiteY2" fmla="*/ 142377 h 1797625"/>
              <a:gd name="connsiteX3" fmla="*/ 85612 w 1794471"/>
              <a:gd name="connsiteY3" fmla="*/ 274529 h 1797625"/>
              <a:gd name="connsiteX4" fmla="*/ 37987 w 1794471"/>
              <a:gd name="connsiteY4" fmla="*/ 410076 h 1797625"/>
              <a:gd name="connsiteX5" fmla="*/ 84024 w 1794471"/>
              <a:gd name="connsiteY5" fmla="*/ 550359 h 1797625"/>
              <a:gd name="connsiteX6" fmla="*/ 25287 w 1794471"/>
              <a:gd name="connsiteY6" fmla="*/ 851401 h 1797625"/>
              <a:gd name="connsiteX7" fmla="*/ 74499 w 1794471"/>
              <a:gd name="connsiteY7" fmla="*/ 973103 h 1797625"/>
              <a:gd name="connsiteX8" fmla="*/ 34812 w 1794471"/>
              <a:gd name="connsiteY8" fmla="*/ 1070476 h 1797625"/>
              <a:gd name="connsiteX9" fmla="*/ 72912 w 1794471"/>
              <a:gd name="connsiteY9" fmla="*/ 1215662 h 1797625"/>
              <a:gd name="connsiteX10" fmla="*/ 79262 w 1794471"/>
              <a:gd name="connsiteY10" fmla="*/ 1327651 h 1797625"/>
              <a:gd name="connsiteX11" fmla="*/ 18937 w 1794471"/>
              <a:gd name="connsiteY11" fmla="*/ 1499101 h 1797625"/>
              <a:gd name="connsiteX12" fmla="*/ 9412 w 1794471"/>
              <a:gd name="connsiteY12" fmla="*/ 1702301 h 1797625"/>
              <a:gd name="connsiteX13" fmla="*/ 144350 w 1794471"/>
              <a:gd name="connsiteY13" fmla="*/ 1781583 h 1797625"/>
              <a:gd name="connsiteX14" fmla="*/ 434862 w 1794471"/>
              <a:gd name="connsiteY14" fmla="*/ 1791201 h 1797625"/>
              <a:gd name="connsiteX15" fmla="*/ 1260362 w 1794471"/>
              <a:gd name="connsiteY15" fmla="*/ 1794376 h 1797625"/>
              <a:gd name="connsiteX16" fmla="*/ 1558812 w 1794471"/>
              <a:gd name="connsiteY16" fmla="*/ 1784851 h 1797625"/>
              <a:gd name="connsiteX17" fmla="*/ 1669937 w 1794471"/>
              <a:gd name="connsiteY17" fmla="*/ 1661026 h 1797625"/>
              <a:gd name="connsiteX18" fmla="*/ 1695337 w 1794471"/>
              <a:gd name="connsiteY18" fmla="*/ 1368624 h 1797625"/>
              <a:gd name="connsiteX19" fmla="*/ 1592150 w 1794471"/>
              <a:gd name="connsiteY19" fmla="*/ 1181695 h 1797625"/>
              <a:gd name="connsiteX20" fmla="*/ 1723294 w 1794471"/>
              <a:gd name="connsiteY20" fmla="*/ 788425 h 1797625"/>
              <a:gd name="connsiteX21" fmla="*/ 1793953 w 1794471"/>
              <a:gd name="connsiteY21" fmla="*/ 518580 h 1797625"/>
              <a:gd name="connsiteX22" fmla="*/ 1688987 w 1794471"/>
              <a:gd name="connsiteY22" fmla="*/ 359089 h 1797625"/>
              <a:gd name="connsiteX23" fmla="*/ 1622312 w 1794471"/>
              <a:gd name="connsiteY23" fmla="*/ 215557 h 1797625"/>
              <a:gd name="connsiteX24" fmla="*/ 1484200 w 1794471"/>
              <a:gd name="connsiteY24" fmla="*/ 55841 h 1797625"/>
              <a:gd name="connsiteX25" fmla="*/ 1174637 w 1794471"/>
              <a:gd name="connsiteY25" fmla="*/ 35238 h 1797625"/>
              <a:gd name="connsiteX26" fmla="*/ 730137 w 1794471"/>
              <a:gd name="connsiteY26" fmla="*/ 501 h 1797625"/>
              <a:gd name="connsiteX0" fmla="*/ 730137 w 1830387"/>
              <a:gd name="connsiteY0" fmla="*/ 501 h 1802827"/>
              <a:gd name="connsiteX1" fmla="*/ 347550 w 1830387"/>
              <a:gd name="connsiteY1" fmla="*/ 35262 h 1802827"/>
              <a:gd name="connsiteX2" fmla="*/ 149112 w 1830387"/>
              <a:gd name="connsiteY2" fmla="*/ 142377 h 1802827"/>
              <a:gd name="connsiteX3" fmla="*/ 85612 w 1830387"/>
              <a:gd name="connsiteY3" fmla="*/ 274529 h 1802827"/>
              <a:gd name="connsiteX4" fmla="*/ 37987 w 1830387"/>
              <a:gd name="connsiteY4" fmla="*/ 410076 h 1802827"/>
              <a:gd name="connsiteX5" fmla="*/ 84024 w 1830387"/>
              <a:gd name="connsiteY5" fmla="*/ 550359 h 1802827"/>
              <a:gd name="connsiteX6" fmla="*/ 25287 w 1830387"/>
              <a:gd name="connsiteY6" fmla="*/ 851401 h 1802827"/>
              <a:gd name="connsiteX7" fmla="*/ 74499 w 1830387"/>
              <a:gd name="connsiteY7" fmla="*/ 973103 h 1802827"/>
              <a:gd name="connsiteX8" fmla="*/ 34812 w 1830387"/>
              <a:gd name="connsiteY8" fmla="*/ 1070476 h 1802827"/>
              <a:gd name="connsiteX9" fmla="*/ 72912 w 1830387"/>
              <a:gd name="connsiteY9" fmla="*/ 1215662 h 1802827"/>
              <a:gd name="connsiteX10" fmla="*/ 79262 w 1830387"/>
              <a:gd name="connsiteY10" fmla="*/ 1327651 h 1802827"/>
              <a:gd name="connsiteX11" fmla="*/ 18937 w 1830387"/>
              <a:gd name="connsiteY11" fmla="*/ 1499101 h 1802827"/>
              <a:gd name="connsiteX12" fmla="*/ 9412 w 1830387"/>
              <a:gd name="connsiteY12" fmla="*/ 1702301 h 1802827"/>
              <a:gd name="connsiteX13" fmla="*/ 144350 w 1830387"/>
              <a:gd name="connsiteY13" fmla="*/ 1781583 h 1802827"/>
              <a:gd name="connsiteX14" fmla="*/ 434862 w 1830387"/>
              <a:gd name="connsiteY14" fmla="*/ 1791201 h 1802827"/>
              <a:gd name="connsiteX15" fmla="*/ 1260362 w 1830387"/>
              <a:gd name="connsiteY15" fmla="*/ 1794376 h 1802827"/>
              <a:gd name="connsiteX16" fmla="*/ 1558812 w 1830387"/>
              <a:gd name="connsiteY16" fmla="*/ 1784851 h 1802827"/>
              <a:gd name="connsiteX17" fmla="*/ 1827450 w 1830387"/>
              <a:gd name="connsiteY17" fmla="*/ 1587039 h 1802827"/>
              <a:gd name="connsiteX18" fmla="*/ 1695337 w 1830387"/>
              <a:gd name="connsiteY18" fmla="*/ 1368624 h 1802827"/>
              <a:gd name="connsiteX19" fmla="*/ 1592150 w 1830387"/>
              <a:gd name="connsiteY19" fmla="*/ 1181695 h 1802827"/>
              <a:gd name="connsiteX20" fmla="*/ 1723294 w 1830387"/>
              <a:gd name="connsiteY20" fmla="*/ 788425 h 1802827"/>
              <a:gd name="connsiteX21" fmla="*/ 1793953 w 1830387"/>
              <a:gd name="connsiteY21" fmla="*/ 518580 h 1802827"/>
              <a:gd name="connsiteX22" fmla="*/ 1688987 w 1830387"/>
              <a:gd name="connsiteY22" fmla="*/ 359089 h 1802827"/>
              <a:gd name="connsiteX23" fmla="*/ 1622312 w 1830387"/>
              <a:gd name="connsiteY23" fmla="*/ 215557 h 1802827"/>
              <a:gd name="connsiteX24" fmla="*/ 1484200 w 1830387"/>
              <a:gd name="connsiteY24" fmla="*/ 55841 h 1802827"/>
              <a:gd name="connsiteX25" fmla="*/ 1174637 w 1830387"/>
              <a:gd name="connsiteY25" fmla="*/ 35238 h 1802827"/>
              <a:gd name="connsiteX26" fmla="*/ 730137 w 1830387"/>
              <a:gd name="connsiteY26" fmla="*/ 501 h 1802827"/>
              <a:gd name="connsiteX0" fmla="*/ 816131 w 1916383"/>
              <a:gd name="connsiteY0" fmla="*/ 501 h 1802827"/>
              <a:gd name="connsiteX1" fmla="*/ 433544 w 1916383"/>
              <a:gd name="connsiteY1" fmla="*/ 35262 h 1802827"/>
              <a:gd name="connsiteX2" fmla="*/ 235106 w 1916383"/>
              <a:gd name="connsiteY2" fmla="*/ 142377 h 1802827"/>
              <a:gd name="connsiteX3" fmla="*/ 171606 w 1916383"/>
              <a:gd name="connsiteY3" fmla="*/ 274529 h 1802827"/>
              <a:gd name="connsiteX4" fmla="*/ 123981 w 1916383"/>
              <a:gd name="connsiteY4" fmla="*/ 410076 h 1802827"/>
              <a:gd name="connsiteX5" fmla="*/ 170018 w 1916383"/>
              <a:gd name="connsiteY5" fmla="*/ 550359 h 1802827"/>
              <a:gd name="connsiteX6" fmla="*/ 111281 w 1916383"/>
              <a:gd name="connsiteY6" fmla="*/ 851401 h 1802827"/>
              <a:gd name="connsiteX7" fmla="*/ 160493 w 1916383"/>
              <a:gd name="connsiteY7" fmla="*/ 973103 h 1802827"/>
              <a:gd name="connsiteX8" fmla="*/ 120806 w 1916383"/>
              <a:gd name="connsiteY8" fmla="*/ 1070476 h 1802827"/>
              <a:gd name="connsiteX9" fmla="*/ 158906 w 1916383"/>
              <a:gd name="connsiteY9" fmla="*/ 1215662 h 1802827"/>
              <a:gd name="connsiteX10" fmla="*/ 583 w 1916383"/>
              <a:gd name="connsiteY10" fmla="*/ 1342449 h 1802827"/>
              <a:gd name="connsiteX11" fmla="*/ 104931 w 1916383"/>
              <a:gd name="connsiteY11" fmla="*/ 1499101 h 1802827"/>
              <a:gd name="connsiteX12" fmla="*/ 95406 w 1916383"/>
              <a:gd name="connsiteY12" fmla="*/ 1702301 h 1802827"/>
              <a:gd name="connsiteX13" fmla="*/ 230344 w 1916383"/>
              <a:gd name="connsiteY13" fmla="*/ 1781583 h 1802827"/>
              <a:gd name="connsiteX14" fmla="*/ 520856 w 1916383"/>
              <a:gd name="connsiteY14" fmla="*/ 1791201 h 1802827"/>
              <a:gd name="connsiteX15" fmla="*/ 1346356 w 1916383"/>
              <a:gd name="connsiteY15" fmla="*/ 1794376 h 1802827"/>
              <a:gd name="connsiteX16" fmla="*/ 1644806 w 1916383"/>
              <a:gd name="connsiteY16" fmla="*/ 1784851 h 1802827"/>
              <a:gd name="connsiteX17" fmla="*/ 1913444 w 1916383"/>
              <a:gd name="connsiteY17" fmla="*/ 1587039 h 1802827"/>
              <a:gd name="connsiteX18" fmla="*/ 1781331 w 1916383"/>
              <a:gd name="connsiteY18" fmla="*/ 1368624 h 1802827"/>
              <a:gd name="connsiteX19" fmla="*/ 1678144 w 1916383"/>
              <a:gd name="connsiteY19" fmla="*/ 1181695 h 1802827"/>
              <a:gd name="connsiteX20" fmla="*/ 1809288 w 1916383"/>
              <a:gd name="connsiteY20" fmla="*/ 788425 h 1802827"/>
              <a:gd name="connsiteX21" fmla="*/ 1879947 w 1916383"/>
              <a:gd name="connsiteY21" fmla="*/ 518580 h 1802827"/>
              <a:gd name="connsiteX22" fmla="*/ 1774981 w 1916383"/>
              <a:gd name="connsiteY22" fmla="*/ 359089 h 1802827"/>
              <a:gd name="connsiteX23" fmla="*/ 1708306 w 1916383"/>
              <a:gd name="connsiteY23" fmla="*/ 215557 h 1802827"/>
              <a:gd name="connsiteX24" fmla="*/ 1570194 w 1916383"/>
              <a:gd name="connsiteY24" fmla="*/ 55841 h 1802827"/>
              <a:gd name="connsiteX25" fmla="*/ 1260631 w 1916383"/>
              <a:gd name="connsiteY25" fmla="*/ 35238 h 1802827"/>
              <a:gd name="connsiteX26" fmla="*/ 816131 w 1916383"/>
              <a:gd name="connsiteY26" fmla="*/ 501 h 1802827"/>
              <a:gd name="connsiteX0" fmla="*/ 856125 w 1956375"/>
              <a:gd name="connsiteY0" fmla="*/ 501 h 1802827"/>
              <a:gd name="connsiteX1" fmla="*/ 473538 w 1956375"/>
              <a:gd name="connsiteY1" fmla="*/ 35262 h 1802827"/>
              <a:gd name="connsiteX2" fmla="*/ 275100 w 1956375"/>
              <a:gd name="connsiteY2" fmla="*/ 142377 h 1802827"/>
              <a:gd name="connsiteX3" fmla="*/ 211600 w 1956375"/>
              <a:gd name="connsiteY3" fmla="*/ 274529 h 1802827"/>
              <a:gd name="connsiteX4" fmla="*/ 163975 w 1956375"/>
              <a:gd name="connsiteY4" fmla="*/ 410076 h 1802827"/>
              <a:gd name="connsiteX5" fmla="*/ 210012 w 1956375"/>
              <a:gd name="connsiteY5" fmla="*/ 550359 h 1802827"/>
              <a:gd name="connsiteX6" fmla="*/ 151275 w 1956375"/>
              <a:gd name="connsiteY6" fmla="*/ 851401 h 1802827"/>
              <a:gd name="connsiteX7" fmla="*/ 16 w 1956375"/>
              <a:gd name="connsiteY7" fmla="*/ 954606 h 1802827"/>
              <a:gd name="connsiteX8" fmla="*/ 160800 w 1956375"/>
              <a:gd name="connsiteY8" fmla="*/ 1070476 h 1802827"/>
              <a:gd name="connsiteX9" fmla="*/ 198900 w 1956375"/>
              <a:gd name="connsiteY9" fmla="*/ 1215662 h 1802827"/>
              <a:gd name="connsiteX10" fmla="*/ 40577 w 1956375"/>
              <a:gd name="connsiteY10" fmla="*/ 1342449 h 1802827"/>
              <a:gd name="connsiteX11" fmla="*/ 144925 w 1956375"/>
              <a:gd name="connsiteY11" fmla="*/ 1499101 h 1802827"/>
              <a:gd name="connsiteX12" fmla="*/ 135400 w 1956375"/>
              <a:gd name="connsiteY12" fmla="*/ 1702301 h 1802827"/>
              <a:gd name="connsiteX13" fmla="*/ 270338 w 1956375"/>
              <a:gd name="connsiteY13" fmla="*/ 1781583 h 1802827"/>
              <a:gd name="connsiteX14" fmla="*/ 560850 w 1956375"/>
              <a:gd name="connsiteY14" fmla="*/ 1791201 h 1802827"/>
              <a:gd name="connsiteX15" fmla="*/ 1386350 w 1956375"/>
              <a:gd name="connsiteY15" fmla="*/ 1794376 h 1802827"/>
              <a:gd name="connsiteX16" fmla="*/ 1684800 w 1956375"/>
              <a:gd name="connsiteY16" fmla="*/ 1784851 h 1802827"/>
              <a:gd name="connsiteX17" fmla="*/ 1953438 w 1956375"/>
              <a:gd name="connsiteY17" fmla="*/ 1587039 h 1802827"/>
              <a:gd name="connsiteX18" fmla="*/ 1821325 w 1956375"/>
              <a:gd name="connsiteY18" fmla="*/ 1368624 h 1802827"/>
              <a:gd name="connsiteX19" fmla="*/ 1718138 w 1956375"/>
              <a:gd name="connsiteY19" fmla="*/ 1181695 h 1802827"/>
              <a:gd name="connsiteX20" fmla="*/ 1849282 w 1956375"/>
              <a:gd name="connsiteY20" fmla="*/ 788425 h 1802827"/>
              <a:gd name="connsiteX21" fmla="*/ 1919941 w 1956375"/>
              <a:gd name="connsiteY21" fmla="*/ 518580 h 1802827"/>
              <a:gd name="connsiteX22" fmla="*/ 1814975 w 1956375"/>
              <a:gd name="connsiteY22" fmla="*/ 359089 h 1802827"/>
              <a:gd name="connsiteX23" fmla="*/ 1748300 w 1956375"/>
              <a:gd name="connsiteY23" fmla="*/ 215557 h 1802827"/>
              <a:gd name="connsiteX24" fmla="*/ 1610188 w 1956375"/>
              <a:gd name="connsiteY24" fmla="*/ 55841 h 1802827"/>
              <a:gd name="connsiteX25" fmla="*/ 1300625 w 1956375"/>
              <a:gd name="connsiteY25" fmla="*/ 35238 h 1802827"/>
              <a:gd name="connsiteX26" fmla="*/ 856125 w 1956375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211598 w 1956375"/>
              <a:gd name="connsiteY3" fmla="*/ 274529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144923 w 1956375"/>
              <a:gd name="connsiteY11" fmla="*/ 1499101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  <a:gd name="connsiteX0" fmla="*/ 856123 w 1956373"/>
              <a:gd name="connsiteY0" fmla="*/ 501 h 1802827"/>
              <a:gd name="connsiteX1" fmla="*/ 473536 w 1956373"/>
              <a:gd name="connsiteY1" fmla="*/ 35262 h 1802827"/>
              <a:gd name="connsiteX2" fmla="*/ 275098 w 1956373"/>
              <a:gd name="connsiteY2" fmla="*/ 142377 h 1802827"/>
              <a:gd name="connsiteX3" fmla="*/ 125681 w 1956373"/>
              <a:gd name="connsiteY3" fmla="*/ 233837 h 1802827"/>
              <a:gd name="connsiteX4" fmla="*/ 163973 w 1956373"/>
              <a:gd name="connsiteY4" fmla="*/ 410076 h 1802827"/>
              <a:gd name="connsiteX5" fmla="*/ 66816 w 1956373"/>
              <a:gd name="connsiteY5" fmla="*/ 509666 h 1802827"/>
              <a:gd name="connsiteX6" fmla="*/ 151273 w 1956373"/>
              <a:gd name="connsiteY6" fmla="*/ 851401 h 1802827"/>
              <a:gd name="connsiteX7" fmla="*/ 14 w 1956373"/>
              <a:gd name="connsiteY7" fmla="*/ 954606 h 1802827"/>
              <a:gd name="connsiteX8" fmla="*/ 160798 w 1956373"/>
              <a:gd name="connsiteY8" fmla="*/ 1070476 h 1802827"/>
              <a:gd name="connsiteX9" fmla="*/ 198898 w 1956373"/>
              <a:gd name="connsiteY9" fmla="*/ 1215662 h 1802827"/>
              <a:gd name="connsiteX10" fmla="*/ 40575 w 1956373"/>
              <a:gd name="connsiteY10" fmla="*/ 1342449 h 1802827"/>
              <a:gd name="connsiteX11" fmla="*/ 144923 w 1956373"/>
              <a:gd name="connsiteY11" fmla="*/ 1499101 h 1802827"/>
              <a:gd name="connsiteX12" fmla="*/ 135398 w 1956373"/>
              <a:gd name="connsiteY12" fmla="*/ 1702301 h 1802827"/>
              <a:gd name="connsiteX13" fmla="*/ 270336 w 1956373"/>
              <a:gd name="connsiteY13" fmla="*/ 1781583 h 1802827"/>
              <a:gd name="connsiteX14" fmla="*/ 560848 w 1956373"/>
              <a:gd name="connsiteY14" fmla="*/ 1791201 h 1802827"/>
              <a:gd name="connsiteX15" fmla="*/ 1386348 w 1956373"/>
              <a:gd name="connsiteY15" fmla="*/ 1794376 h 1802827"/>
              <a:gd name="connsiteX16" fmla="*/ 1684798 w 1956373"/>
              <a:gd name="connsiteY16" fmla="*/ 1784851 h 1802827"/>
              <a:gd name="connsiteX17" fmla="*/ 1953436 w 1956373"/>
              <a:gd name="connsiteY17" fmla="*/ 1587039 h 1802827"/>
              <a:gd name="connsiteX18" fmla="*/ 1821323 w 1956373"/>
              <a:gd name="connsiteY18" fmla="*/ 1368624 h 1802827"/>
              <a:gd name="connsiteX19" fmla="*/ 1718136 w 1956373"/>
              <a:gd name="connsiteY19" fmla="*/ 1181695 h 1802827"/>
              <a:gd name="connsiteX20" fmla="*/ 1849280 w 1956373"/>
              <a:gd name="connsiteY20" fmla="*/ 788425 h 1802827"/>
              <a:gd name="connsiteX21" fmla="*/ 1919939 w 1956373"/>
              <a:gd name="connsiteY21" fmla="*/ 518580 h 1802827"/>
              <a:gd name="connsiteX22" fmla="*/ 1814973 w 1956373"/>
              <a:gd name="connsiteY22" fmla="*/ 359089 h 1802827"/>
              <a:gd name="connsiteX23" fmla="*/ 1748298 w 1956373"/>
              <a:gd name="connsiteY23" fmla="*/ 215557 h 1802827"/>
              <a:gd name="connsiteX24" fmla="*/ 1610186 w 1956373"/>
              <a:gd name="connsiteY24" fmla="*/ 55841 h 1802827"/>
              <a:gd name="connsiteX25" fmla="*/ 1300623 w 1956373"/>
              <a:gd name="connsiteY25" fmla="*/ 35238 h 1802827"/>
              <a:gd name="connsiteX26" fmla="*/ 856123 w 1956373"/>
              <a:gd name="connsiteY26" fmla="*/ 501 h 1802827"/>
              <a:gd name="connsiteX0" fmla="*/ 856123 w 1956375"/>
              <a:gd name="connsiteY0" fmla="*/ 501 h 1802827"/>
              <a:gd name="connsiteX1" fmla="*/ 473536 w 1956375"/>
              <a:gd name="connsiteY1" fmla="*/ 35262 h 1802827"/>
              <a:gd name="connsiteX2" fmla="*/ 275098 w 1956375"/>
              <a:gd name="connsiteY2" fmla="*/ 142377 h 1802827"/>
              <a:gd name="connsiteX3" fmla="*/ 125681 w 1956375"/>
              <a:gd name="connsiteY3" fmla="*/ 233837 h 1802827"/>
              <a:gd name="connsiteX4" fmla="*/ 163973 w 1956375"/>
              <a:gd name="connsiteY4" fmla="*/ 410076 h 1802827"/>
              <a:gd name="connsiteX5" fmla="*/ 66816 w 1956375"/>
              <a:gd name="connsiteY5" fmla="*/ 509666 h 1802827"/>
              <a:gd name="connsiteX6" fmla="*/ 151273 w 1956375"/>
              <a:gd name="connsiteY6" fmla="*/ 851401 h 1802827"/>
              <a:gd name="connsiteX7" fmla="*/ 14 w 1956375"/>
              <a:gd name="connsiteY7" fmla="*/ 954606 h 1802827"/>
              <a:gd name="connsiteX8" fmla="*/ 160798 w 1956375"/>
              <a:gd name="connsiteY8" fmla="*/ 1070476 h 1802827"/>
              <a:gd name="connsiteX9" fmla="*/ 198898 w 1956375"/>
              <a:gd name="connsiteY9" fmla="*/ 1215662 h 1802827"/>
              <a:gd name="connsiteX10" fmla="*/ 40575 w 1956375"/>
              <a:gd name="connsiteY10" fmla="*/ 1342449 h 1802827"/>
              <a:gd name="connsiteX11" fmla="*/ 51847 w 1956375"/>
              <a:gd name="connsiteY11" fmla="*/ 1550892 h 1802827"/>
              <a:gd name="connsiteX12" fmla="*/ 135398 w 1956375"/>
              <a:gd name="connsiteY12" fmla="*/ 1702301 h 1802827"/>
              <a:gd name="connsiteX13" fmla="*/ 270336 w 1956375"/>
              <a:gd name="connsiteY13" fmla="*/ 1781583 h 1802827"/>
              <a:gd name="connsiteX14" fmla="*/ 560848 w 1956375"/>
              <a:gd name="connsiteY14" fmla="*/ 1791201 h 1802827"/>
              <a:gd name="connsiteX15" fmla="*/ 1386348 w 1956375"/>
              <a:gd name="connsiteY15" fmla="*/ 1794376 h 1802827"/>
              <a:gd name="connsiteX16" fmla="*/ 1684798 w 1956375"/>
              <a:gd name="connsiteY16" fmla="*/ 1784851 h 1802827"/>
              <a:gd name="connsiteX17" fmla="*/ 1953436 w 1956375"/>
              <a:gd name="connsiteY17" fmla="*/ 1587039 h 1802827"/>
              <a:gd name="connsiteX18" fmla="*/ 1821323 w 1956375"/>
              <a:gd name="connsiteY18" fmla="*/ 1368624 h 1802827"/>
              <a:gd name="connsiteX19" fmla="*/ 1718136 w 1956375"/>
              <a:gd name="connsiteY19" fmla="*/ 1181695 h 1802827"/>
              <a:gd name="connsiteX20" fmla="*/ 1849280 w 1956375"/>
              <a:gd name="connsiteY20" fmla="*/ 788425 h 1802827"/>
              <a:gd name="connsiteX21" fmla="*/ 1919939 w 1956375"/>
              <a:gd name="connsiteY21" fmla="*/ 518580 h 1802827"/>
              <a:gd name="connsiteX22" fmla="*/ 1814973 w 1956375"/>
              <a:gd name="connsiteY22" fmla="*/ 359089 h 1802827"/>
              <a:gd name="connsiteX23" fmla="*/ 1748298 w 1956375"/>
              <a:gd name="connsiteY23" fmla="*/ 215557 h 1802827"/>
              <a:gd name="connsiteX24" fmla="*/ 1610186 w 1956375"/>
              <a:gd name="connsiteY24" fmla="*/ 55841 h 1802827"/>
              <a:gd name="connsiteX25" fmla="*/ 1300623 w 1956375"/>
              <a:gd name="connsiteY25" fmla="*/ 35238 h 1802827"/>
              <a:gd name="connsiteX26" fmla="*/ 856123 w 1956375"/>
              <a:gd name="connsiteY26" fmla="*/ 501 h 1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56375" h="1802827" fill="norm" stroke="1" extrusionOk="0">
                <a:moveTo>
                  <a:pt x="856123" y="501"/>
                </a:moveTo>
                <a:cubicBezTo>
                  <a:pt x="744998" y="-2939"/>
                  <a:pt x="570373" y="11616"/>
                  <a:pt x="473536" y="35262"/>
                </a:cubicBezTo>
                <a:cubicBezTo>
                  <a:pt x="376699" y="58908"/>
                  <a:pt x="333074" y="109281"/>
                  <a:pt x="275098" y="142377"/>
                </a:cubicBezTo>
                <a:cubicBezTo>
                  <a:pt x="217122" y="175473"/>
                  <a:pt x="144202" y="189221"/>
                  <a:pt x="125681" y="233837"/>
                </a:cubicBezTo>
                <a:cubicBezTo>
                  <a:pt x="107160" y="278453"/>
                  <a:pt x="173784" y="364105"/>
                  <a:pt x="163973" y="410076"/>
                </a:cubicBezTo>
                <a:cubicBezTo>
                  <a:pt x="154162" y="456047"/>
                  <a:pt x="68933" y="436112"/>
                  <a:pt x="66816" y="509666"/>
                </a:cubicBezTo>
                <a:cubicBezTo>
                  <a:pt x="64699" y="583220"/>
                  <a:pt x="162407" y="777244"/>
                  <a:pt x="151273" y="851401"/>
                </a:cubicBezTo>
                <a:cubicBezTo>
                  <a:pt x="140139" y="925558"/>
                  <a:pt x="-1573" y="918094"/>
                  <a:pt x="14" y="954606"/>
                </a:cubicBezTo>
                <a:cubicBezTo>
                  <a:pt x="1601" y="991118"/>
                  <a:pt x="127651" y="1026967"/>
                  <a:pt x="160798" y="1070476"/>
                </a:cubicBezTo>
                <a:cubicBezTo>
                  <a:pt x="193945" y="1113985"/>
                  <a:pt x="218935" y="1170333"/>
                  <a:pt x="198898" y="1215662"/>
                </a:cubicBezTo>
                <a:cubicBezTo>
                  <a:pt x="178861" y="1260991"/>
                  <a:pt x="65084" y="1286577"/>
                  <a:pt x="40575" y="1342449"/>
                </a:cubicBezTo>
                <a:cubicBezTo>
                  <a:pt x="16066" y="1398321"/>
                  <a:pt x="36043" y="1490917"/>
                  <a:pt x="51847" y="1550892"/>
                </a:cubicBezTo>
                <a:cubicBezTo>
                  <a:pt x="67651" y="1610867"/>
                  <a:pt x="98983" y="1663852"/>
                  <a:pt x="135398" y="1702301"/>
                </a:cubicBezTo>
                <a:cubicBezTo>
                  <a:pt x="171813" y="1740750"/>
                  <a:pt x="199428" y="1766766"/>
                  <a:pt x="270336" y="1781583"/>
                </a:cubicBezTo>
                <a:cubicBezTo>
                  <a:pt x="341244" y="1796400"/>
                  <a:pt x="374846" y="1789069"/>
                  <a:pt x="560848" y="1791201"/>
                </a:cubicBezTo>
                <a:lnTo>
                  <a:pt x="1386348" y="1794376"/>
                </a:lnTo>
                <a:cubicBezTo>
                  <a:pt x="1573673" y="1793318"/>
                  <a:pt x="1590283" y="1819407"/>
                  <a:pt x="1684798" y="1784851"/>
                </a:cubicBezTo>
                <a:cubicBezTo>
                  <a:pt x="1779313" y="1750295"/>
                  <a:pt x="1930682" y="1656410"/>
                  <a:pt x="1953436" y="1587039"/>
                </a:cubicBezTo>
                <a:cubicBezTo>
                  <a:pt x="1976190" y="1517668"/>
                  <a:pt x="1860540" y="1436181"/>
                  <a:pt x="1821323" y="1368624"/>
                </a:cubicBezTo>
                <a:cubicBezTo>
                  <a:pt x="1782106" y="1301067"/>
                  <a:pt x="1713476" y="1278395"/>
                  <a:pt x="1718136" y="1181695"/>
                </a:cubicBezTo>
                <a:cubicBezTo>
                  <a:pt x="1722796" y="1084995"/>
                  <a:pt x="1815646" y="898944"/>
                  <a:pt x="1849280" y="788425"/>
                </a:cubicBezTo>
                <a:cubicBezTo>
                  <a:pt x="1882914" y="677906"/>
                  <a:pt x="1925657" y="590136"/>
                  <a:pt x="1919939" y="518580"/>
                </a:cubicBezTo>
                <a:cubicBezTo>
                  <a:pt x="1914221" y="447024"/>
                  <a:pt x="1843580" y="409593"/>
                  <a:pt x="1814973" y="359089"/>
                </a:cubicBezTo>
                <a:cubicBezTo>
                  <a:pt x="1786366" y="308585"/>
                  <a:pt x="1782429" y="266098"/>
                  <a:pt x="1748298" y="215557"/>
                </a:cubicBezTo>
                <a:cubicBezTo>
                  <a:pt x="1714167" y="165016"/>
                  <a:pt x="1689561" y="80183"/>
                  <a:pt x="1610186" y="55841"/>
                </a:cubicBezTo>
                <a:cubicBezTo>
                  <a:pt x="1530811" y="31499"/>
                  <a:pt x="1300623" y="35238"/>
                  <a:pt x="1300623" y="35238"/>
                </a:cubicBezTo>
                <a:lnTo>
                  <a:pt x="856123" y="501"/>
                </a:lnTo>
                <a:close/>
              </a:path>
            </a:pathLst>
          </a:cu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grpSp>
        <p:nvGrpSpPr>
          <p:cNvPr id="205" name="Группа 204" hidden="0"/>
          <p:cNvGrpSpPr/>
          <p:nvPr isPhoto="0" userDrawn="0"/>
        </p:nvGrpSpPr>
        <p:grpSpPr bwMode="auto">
          <a:xfrm>
            <a:off x="4839913" y="2610334"/>
            <a:ext cx="394744" cy="832101"/>
            <a:chOff x="-209498" y="0"/>
            <a:chExt cx="5255380" cy="19822199"/>
          </a:xfrm>
        </p:grpSpPr>
        <p:sp>
          <p:nvSpPr>
            <p:cNvPr id="206" name="Прямоугольник с двумя усеченными соседними углами 205" hidden="0"/>
            <p:cNvSpPr/>
            <p:nvPr isPhoto="0" userDrawn="0"/>
          </p:nvSpPr>
          <p:spPr bwMode="auto">
            <a:xfrm rot="10800000">
              <a:off x="201230" y="14280760"/>
              <a:ext cx="4455594" cy="1242152"/>
            </a:xfrm>
            <a:prstGeom prst="snip2SameRect">
              <a:avLst>
                <a:gd name="adj1" fmla="val 19400"/>
                <a:gd name="adj2" fmla="val 0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7" name="Прямоугольник 206" hidden="0"/>
            <p:cNvSpPr/>
            <p:nvPr isPhoto="0" userDrawn="0"/>
          </p:nvSpPr>
          <p:spPr bwMode="auto">
            <a:xfrm>
              <a:off x="762166" y="19499684"/>
              <a:ext cx="3350191" cy="32251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8" name="Прямоугольник 207" hidden="0"/>
            <p:cNvSpPr/>
            <p:nvPr isPhoto="0" userDrawn="0"/>
          </p:nvSpPr>
          <p:spPr bwMode="auto">
            <a:xfrm>
              <a:off x="1011682" y="72915"/>
              <a:ext cx="2842588" cy="141615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09" name="Трапеция 208" hidden="0"/>
            <p:cNvSpPr/>
            <p:nvPr isPhoto="0" userDrawn="0"/>
          </p:nvSpPr>
          <p:spPr bwMode="auto">
            <a:xfrm rot="10800000">
              <a:off x="9268" y="12411552"/>
              <a:ext cx="4848784" cy="1600113"/>
            </a:xfrm>
            <a:prstGeom prst="trapezoid">
              <a:avLst>
                <a:gd name="adj" fmla="val 1487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0" name="Прямоугольник 209" hidden="0"/>
            <p:cNvSpPr/>
            <p:nvPr isPhoto="0" userDrawn="0"/>
          </p:nvSpPr>
          <p:spPr bwMode="auto">
            <a:xfrm>
              <a:off x="980324" y="12411552"/>
              <a:ext cx="73727" cy="60219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4" name="Прямоугольник 213" hidden="0"/>
            <p:cNvSpPr/>
            <p:nvPr isPhoto="0" userDrawn="0"/>
          </p:nvSpPr>
          <p:spPr bwMode="auto">
            <a:xfrm>
              <a:off x="3470729" y="13436940"/>
              <a:ext cx="64988" cy="574726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15" name="Прямоугольник 214" hidden="0"/>
            <p:cNvSpPr/>
            <p:nvPr isPhoto="0" userDrawn="0"/>
          </p:nvSpPr>
          <p:spPr bwMode="auto">
            <a:xfrm>
              <a:off x="267853" y="14057961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cxnSp>
          <p:nvCxnSpPr>
            <p:cNvPr id="216" name="Прямая соединительная линия 215" hidden="0"/>
            <p:cNvCxnSpPr>
              <a:cxnSpLocks/>
            </p:cNvCxnSpPr>
            <p:nvPr isPhoto="0" userDrawn="0"/>
          </p:nvCxnSpPr>
          <p:spPr bwMode="auto">
            <a:xfrm>
              <a:off x="58521" y="12626295"/>
              <a:ext cx="4749780" cy="7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 hidden="0"/>
            <p:cNvCxnSpPr>
              <a:cxnSpLocks/>
            </p:cNvCxnSpPr>
            <p:nvPr isPhoto="0" userDrawn="0"/>
          </p:nvCxnSpPr>
          <p:spPr bwMode="auto">
            <a:xfrm>
              <a:off x="71085" y="12818566"/>
              <a:ext cx="4731743" cy="29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 hidden="0"/>
            <p:cNvCxnSpPr>
              <a:cxnSpLocks/>
            </p:cNvCxnSpPr>
            <p:nvPr isPhoto="0" userDrawn="0"/>
          </p:nvCxnSpPr>
          <p:spPr bwMode="auto">
            <a:xfrm>
              <a:off x="115364" y="13013749"/>
              <a:ext cx="4643684" cy="89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 hidden="0"/>
            <p:cNvCxnSpPr>
              <a:cxnSpLocks/>
              <a:stCxn id="209" idx="3"/>
              <a:endCxn id="209" idx="1"/>
            </p:cNvCxnSpPr>
            <p:nvPr isPhoto="0" userDrawn="0"/>
          </p:nvCxnSpPr>
          <p:spPr bwMode="auto">
            <a:xfrm>
              <a:off x="143219" y="13211608"/>
              <a:ext cx="458088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 hidden="0"/>
            <p:cNvCxnSpPr>
              <a:cxnSpLocks/>
            </p:cNvCxnSpPr>
            <p:nvPr isPhoto="0" userDrawn="0"/>
          </p:nvCxnSpPr>
          <p:spPr bwMode="auto">
            <a:xfrm>
              <a:off x="167471" y="13421288"/>
              <a:ext cx="4529817" cy="130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 hidden="0"/>
            <p:cNvCxnSpPr>
              <a:cxnSpLocks/>
            </p:cNvCxnSpPr>
            <p:nvPr isPhoto="0" userDrawn="0"/>
          </p:nvCxnSpPr>
          <p:spPr bwMode="auto">
            <a:xfrm flipV="1">
              <a:off x="201230" y="13637268"/>
              <a:ext cx="4455595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 hidden="0"/>
            <p:cNvCxnSpPr>
              <a:cxnSpLocks/>
            </p:cNvCxnSpPr>
            <p:nvPr isPhoto="0" userDrawn="0"/>
          </p:nvCxnSpPr>
          <p:spPr bwMode="auto">
            <a:xfrm flipV="1">
              <a:off x="241695" y="13830442"/>
              <a:ext cx="4390201" cy="44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Трапеция 222" hidden="0"/>
            <p:cNvSpPr/>
            <p:nvPr isPhoto="0" userDrawn="0"/>
          </p:nvSpPr>
          <p:spPr bwMode="auto">
            <a:xfrm rot="10800000">
              <a:off x="4637" y="11384142"/>
              <a:ext cx="4848784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4" name="Прямоугольник 223" hidden="0"/>
            <p:cNvSpPr/>
            <p:nvPr isPhoto="0" userDrawn="0"/>
          </p:nvSpPr>
          <p:spPr bwMode="auto">
            <a:xfrm>
              <a:off x="0" y="11127361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5" name="Скругленный прямоугольник 224" hidden="0"/>
            <p:cNvSpPr/>
            <p:nvPr isPhoto="0" userDrawn="0"/>
          </p:nvSpPr>
          <p:spPr bwMode="auto">
            <a:xfrm>
              <a:off x="-209498" y="8213843"/>
              <a:ext cx="5255380" cy="2859571"/>
            </a:xfrm>
            <a:prstGeom prst="roundRect">
              <a:avLst>
                <a:gd name="adj" fmla="val 7198"/>
              </a:avLst>
            </a:prstGeom>
            <a:gradFill>
              <a:gsLst>
                <a:gs pos="0">
                  <a:schemeClr val="tx1"/>
                </a:gs>
                <a:gs pos="71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6" name="Трапеция 225" hidden="0"/>
            <p:cNvSpPr/>
            <p:nvPr isPhoto="0" userDrawn="0"/>
          </p:nvSpPr>
          <p:spPr bwMode="auto">
            <a:xfrm>
              <a:off x="5668" y="6892102"/>
              <a:ext cx="4848783" cy="1026086"/>
            </a:xfrm>
            <a:prstGeom prst="trapezoid">
              <a:avLst>
                <a:gd name="adj" fmla="val 24743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27" name="Прямоугольник 226" hidden="0"/>
            <p:cNvSpPr/>
            <p:nvPr isPhoto="0" userDrawn="0"/>
          </p:nvSpPr>
          <p:spPr bwMode="auto">
            <a:xfrm rot="10800000">
              <a:off x="5667" y="7910708"/>
              <a:ext cx="4853418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28" name="Группа 227" hidden="0"/>
            <p:cNvGrpSpPr/>
            <p:nvPr isPhoto="0" userDrawn="0"/>
          </p:nvGrpSpPr>
          <p:grpSpPr bwMode="auto">
            <a:xfrm rot="10800000">
              <a:off x="4635" y="5290665"/>
              <a:ext cx="4848783" cy="1600113"/>
              <a:chOff x="4635" y="5290665"/>
              <a:chExt cx="5626100" cy="2006601"/>
            </a:xfrm>
          </p:grpSpPr>
          <p:sp>
            <p:nvSpPr>
              <p:cNvPr id="273" name="Трапеция 272" hidden="0"/>
              <p:cNvSpPr/>
              <p:nvPr isPhoto="0" userDrawn="0"/>
            </p:nvSpPr>
            <p:spPr bwMode="auto">
              <a:xfrm rot="10800000">
                <a:off x="4635" y="5290665"/>
                <a:ext cx="5626100" cy="2006600"/>
              </a:xfrm>
              <a:prstGeom prst="trapezoid">
                <a:avLst>
                  <a:gd name="adj" fmla="val 14873"/>
                </a:avLst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4" name="Прямоугольник 273" hidden="0"/>
              <p:cNvSpPr/>
              <p:nvPr isPhoto="0" userDrawn="0"/>
            </p:nvSpPr>
            <p:spPr bwMode="auto">
              <a:xfrm>
                <a:off x="1131362" y="5290665"/>
                <a:ext cx="85546" cy="75517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5" name="Прямоугольник 274" hidden="0"/>
              <p:cNvSpPr/>
              <p:nvPr isPhoto="0" userDrawn="0"/>
            </p:nvSpPr>
            <p:spPr bwMode="auto">
              <a:xfrm>
                <a:off x="4021009" y="6576539"/>
                <a:ext cx="75407" cy="72072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cxnSp>
            <p:nvCxnSpPr>
              <p:cNvPr id="276" name="Прямая соединительная линия 275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61784" y="5559959"/>
                <a:ext cx="5511225" cy="99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76361" y="5801074"/>
                <a:ext cx="5490296" cy="36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27738" y="6045841"/>
                <a:ext cx="5388119" cy="112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 hidden="0"/>
              <p:cNvCxnSpPr>
                <a:cxnSpLocks/>
                <a:stCxn id="273" idx="3"/>
                <a:endCxn id="273" idx="1"/>
              </p:cNvCxnSpPr>
              <p:nvPr isPhoto="0" userDrawn="0"/>
            </p:nvCxnSpPr>
            <p:spPr bwMode="auto">
              <a:xfrm rot="10800000" flipH="1">
                <a:off x="160059" y="6293965"/>
                <a:ext cx="531525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Прямая соединительная линия 279" hidden="0"/>
              <p:cNvCxnSpPr>
                <a:cxnSpLocks/>
              </p:cNvCxnSpPr>
              <p:nvPr isPhoto="0" userDrawn="0"/>
            </p:nvCxnSpPr>
            <p:spPr bwMode="auto">
              <a:xfrm rot="10800000" flipH="1" flipV="1">
                <a:off x="188200" y="6556911"/>
                <a:ext cx="5256001" cy="1630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27369" y="6827758"/>
                <a:ext cx="5169878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 hidden="0"/>
              <p:cNvCxnSpPr>
                <a:cxnSpLocks/>
              </p:cNvCxnSpPr>
              <p:nvPr isPhoto="0" userDrawn="0"/>
            </p:nvCxnSpPr>
            <p:spPr bwMode="auto">
              <a:xfrm rot="10800000" flipH="1">
                <a:off x="274321" y="7070006"/>
                <a:ext cx="5094000" cy="56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Прямоугольник 228" hidden="0"/>
            <p:cNvSpPr/>
            <p:nvPr isPhoto="0" userDrawn="0"/>
          </p:nvSpPr>
          <p:spPr bwMode="auto">
            <a:xfrm>
              <a:off x="265201" y="5036360"/>
              <a:ext cx="4334353" cy="222800"/>
            </a:xfrm>
            <a:prstGeom prst="rect">
              <a:avLst/>
            </a:prstGeom>
            <a:solidFill>
              <a:srgbClr val="002060"/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0" name="Прямоугольник 229" hidden="0"/>
            <p:cNvSpPr/>
            <p:nvPr isPhoto="0" userDrawn="0"/>
          </p:nvSpPr>
          <p:spPr bwMode="auto">
            <a:xfrm>
              <a:off x="756878" y="17954589"/>
              <a:ext cx="3355478" cy="1543645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1" name="Трапеция 230" hidden="0"/>
            <p:cNvSpPr/>
            <p:nvPr isPhoto="0" userDrawn="0"/>
          </p:nvSpPr>
          <p:spPr bwMode="auto">
            <a:xfrm>
              <a:off x="265202" y="4248425"/>
              <a:ext cx="4334353" cy="518405"/>
            </a:xfrm>
            <a:prstGeom prst="trapezoid">
              <a:avLst>
                <a:gd name="adj" fmla="val 98904"/>
              </a:avLst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2" name="Прямоугольник 231" hidden="0"/>
            <p:cNvSpPr/>
            <p:nvPr isPhoto="0" userDrawn="0"/>
          </p:nvSpPr>
          <p:spPr bwMode="auto">
            <a:xfrm rot="10800000">
              <a:off x="265201" y="4769478"/>
              <a:ext cx="4334353" cy="26426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3" name="Прямоугольник 232" hidden="0"/>
            <p:cNvSpPr/>
            <p:nvPr isPhoto="0" userDrawn="0"/>
          </p:nvSpPr>
          <p:spPr bwMode="auto">
            <a:xfrm>
              <a:off x="829361" y="2726502"/>
              <a:ext cx="3217928" cy="1567732"/>
            </a:xfrm>
            <a:prstGeom prst="rect">
              <a:avLst/>
            </a:prstGeom>
            <a:gradFill>
              <a:gsLst>
                <a:gs pos="1000">
                  <a:schemeClr val="accent4">
                    <a:lumMod val="75000"/>
                  </a:schemeClr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34" name="Прямоугольник 233" hidden="0"/>
            <p:cNvSpPr/>
            <p:nvPr isPhoto="0" userDrawn="0"/>
          </p:nvSpPr>
          <p:spPr bwMode="auto">
            <a:xfrm>
              <a:off x="829361" y="0"/>
              <a:ext cx="3217928" cy="33805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3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lin ang="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35" name="Группа 234" hidden="0"/>
            <p:cNvGrpSpPr/>
            <p:nvPr isPhoto="0" userDrawn="0"/>
          </p:nvGrpSpPr>
          <p:grpSpPr bwMode="auto">
            <a:xfrm>
              <a:off x="3396847" y="456671"/>
              <a:ext cx="332379" cy="594882"/>
              <a:chOff x="3396847" y="456671"/>
              <a:chExt cx="361381" cy="594882"/>
            </a:xfrm>
          </p:grpSpPr>
          <p:sp>
            <p:nvSpPr>
              <p:cNvPr id="271" name="Овал 270" hidden="0"/>
              <p:cNvSpPr/>
              <p:nvPr isPhoto="0" userDrawn="0"/>
            </p:nvSpPr>
            <p:spPr bwMode="auto">
              <a:xfrm rot="10800000">
                <a:off x="3397694" y="45667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2" name="Полилиния 271" hidden="0"/>
              <p:cNvSpPr/>
              <p:nvPr isPhoto="0" userDrawn="0"/>
            </p:nvSpPr>
            <p:spPr bwMode="auto">
              <a:xfrm>
                <a:off x="3396847" y="509105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6" name="Группа 235" hidden="0"/>
            <p:cNvGrpSpPr/>
            <p:nvPr isPhoto="0" userDrawn="0"/>
          </p:nvGrpSpPr>
          <p:grpSpPr bwMode="auto">
            <a:xfrm>
              <a:off x="3405290" y="1255252"/>
              <a:ext cx="332379" cy="594882"/>
              <a:chOff x="3405290" y="1255252"/>
              <a:chExt cx="361381" cy="594882"/>
            </a:xfrm>
          </p:grpSpPr>
          <p:sp>
            <p:nvSpPr>
              <p:cNvPr id="269" name="Овал 268" hidden="0"/>
              <p:cNvSpPr/>
              <p:nvPr isPhoto="0" userDrawn="0"/>
            </p:nvSpPr>
            <p:spPr bwMode="auto">
              <a:xfrm rot="10800000">
                <a:off x="3406137" y="1255252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70" name="Полилиния 269" hidden="0"/>
              <p:cNvSpPr/>
              <p:nvPr isPhoto="0" userDrawn="0"/>
            </p:nvSpPr>
            <p:spPr bwMode="auto">
              <a:xfrm>
                <a:off x="3405290" y="130768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7" name="Группа 236" hidden="0"/>
            <p:cNvGrpSpPr/>
            <p:nvPr isPhoto="0" userDrawn="0"/>
          </p:nvGrpSpPr>
          <p:grpSpPr bwMode="auto">
            <a:xfrm>
              <a:off x="3399370" y="2039455"/>
              <a:ext cx="332379" cy="594882"/>
              <a:chOff x="3399370" y="2039455"/>
              <a:chExt cx="361381" cy="594882"/>
            </a:xfrm>
          </p:grpSpPr>
          <p:sp>
            <p:nvSpPr>
              <p:cNvPr id="267" name="Овал 266" hidden="0"/>
              <p:cNvSpPr/>
              <p:nvPr isPhoto="0" userDrawn="0"/>
            </p:nvSpPr>
            <p:spPr bwMode="auto">
              <a:xfrm rot="10800000">
                <a:off x="3400217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8" name="Полилиния 267" hidden="0"/>
              <p:cNvSpPr/>
              <p:nvPr isPhoto="0" userDrawn="0"/>
            </p:nvSpPr>
            <p:spPr bwMode="auto">
              <a:xfrm>
                <a:off x="3399370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8" name="Группа 237" hidden="0"/>
            <p:cNvGrpSpPr/>
            <p:nvPr isPhoto="0" userDrawn="0"/>
          </p:nvGrpSpPr>
          <p:grpSpPr bwMode="auto">
            <a:xfrm rot="10800000">
              <a:off x="1201059" y="463136"/>
              <a:ext cx="332379" cy="594882"/>
              <a:chOff x="1201059" y="463136"/>
              <a:chExt cx="361381" cy="594882"/>
            </a:xfrm>
          </p:grpSpPr>
          <p:sp>
            <p:nvSpPr>
              <p:cNvPr id="265" name="Овал 264" hidden="0"/>
              <p:cNvSpPr/>
              <p:nvPr isPhoto="0" userDrawn="0"/>
            </p:nvSpPr>
            <p:spPr bwMode="auto">
              <a:xfrm rot="10800000">
                <a:off x="1201906" y="463136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6" name="Полилиния 265" hidden="0"/>
              <p:cNvSpPr/>
              <p:nvPr isPhoto="0" userDrawn="0"/>
            </p:nvSpPr>
            <p:spPr bwMode="auto">
              <a:xfrm>
                <a:off x="1201059" y="515570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39" name="Группа 238" hidden="0"/>
            <p:cNvGrpSpPr/>
            <p:nvPr isPhoto="0" userDrawn="0"/>
          </p:nvGrpSpPr>
          <p:grpSpPr bwMode="auto">
            <a:xfrm rot="10800000">
              <a:off x="1209501" y="1242667"/>
              <a:ext cx="332379" cy="594882"/>
              <a:chOff x="1209501" y="1242667"/>
              <a:chExt cx="361381" cy="594882"/>
            </a:xfrm>
          </p:grpSpPr>
          <p:sp>
            <p:nvSpPr>
              <p:cNvPr id="263" name="Овал 262" hidden="0"/>
              <p:cNvSpPr/>
              <p:nvPr isPhoto="0" userDrawn="0"/>
            </p:nvSpPr>
            <p:spPr bwMode="auto">
              <a:xfrm rot="10800000">
                <a:off x="1210348" y="1242667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4" name="Полилиния 263" hidden="0"/>
              <p:cNvSpPr/>
              <p:nvPr isPhoto="0" userDrawn="0"/>
            </p:nvSpPr>
            <p:spPr bwMode="auto">
              <a:xfrm>
                <a:off x="1209501" y="1295101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0" name="Группа 239" hidden="0"/>
            <p:cNvGrpSpPr/>
            <p:nvPr isPhoto="0" userDrawn="0"/>
          </p:nvGrpSpPr>
          <p:grpSpPr bwMode="auto">
            <a:xfrm rot="10800000">
              <a:off x="1197118" y="2039455"/>
              <a:ext cx="332379" cy="594882"/>
              <a:chOff x="1197118" y="2039455"/>
              <a:chExt cx="361381" cy="594882"/>
            </a:xfrm>
          </p:grpSpPr>
          <p:sp>
            <p:nvSpPr>
              <p:cNvPr id="261" name="Овал 260" hidden="0"/>
              <p:cNvSpPr/>
              <p:nvPr isPhoto="0" userDrawn="0"/>
            </p:nvSpPr>
            <p:spPr bwMode="auto">
              <a:xfrm rot="10800000">
                <a:off x="1197965" y="203945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2" name="Полилиния 261" hidden="0"/>
              <p:cNvSpPr/>
              <p:nvPr isPhoto="0" userDrawn="0"/>
            </p:nvSpPr>
            <p:spPr bwMode="auto">
              <a:xfrm>
                <a:off x="1197118" y="209188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1" name="Овал 240" hidden="0"/>
            <p:cNvSpPr/>
            <p:nvPr isPhoto="0" userDrawn="0"/>
          </p:nvSpPr>
          <p:spPr bwMode="auto">
            <a:xfrm rot="10800000">
              <a:off x="2091879" y="7055434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42" name="Группа 241" hidden="0"/>
            <p:cNvGrpSpPr/>
            <p:nvPr isPhoto="0" userDrawn="0"/>
          </p:nvGrpSpPr>
          <p:grpSpPr bwMode="auto">
            <a:xfrm>
              <a:off x="4088466" y="7041495"/>
              <a:ext cx="416563" cy="697060"/>
              <a:chOff x="4088466" y="7041495"/>
              <a:chExt cx="361381" cy="594882"/>
            </a:xfrm>
          </p:grpSpPr>
          <p:sp>
            <p:nvSpPr>
              <p:cNvPr id="259" name="Овал 258" hidden="0"/>
              <p:cNvSpPr/>
              <p:nvPr isPhoto="0" userDrawn="0"/>
            </p:nvSpPr>
            <p:spPr bwMode="auto">
              <a:xfrm rot="10800000">
                <a:off x="4089313" y="7041495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60" name="Полилиния 259" hidden="0"/>
              <p:cNvSpPr/>
              <p:nvPr isPhoto="0" userDrawn="0"/>
            </p:nvSpPr>
            <p:spPr bwMode="auto">
              <a:xfrm>
                <a:off x="4088466" y="7093929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3" name="Группа 242" hidden="0"/>
            <p:cNvGrpSpPr/>
            <p:nvPr isPhoto="0" userDrawn="0"/>
          </p:nvGrpSpPr>
          <p:grpSpPr bwMode="auto">
            <a:xfrm rot="10800000">
              <a:off x="347351" y="7059599"/>
              <a:ext cx="450247" cy="726647"/>
              <a:chOff x="347351" y="7059599"/>
              <a:chExt cx="361381" cy="594882"/>
            </a:xfrm>
          </p:grpSpPr>
          <p:sp>
            <p:nvSpPr>
              <p:cNvPr id="257" name="Овал 256" hidden="0"/>
              <p:cNvSpPr/>
              <p:nvPr isPhoto="0" userDrawn="0"/>
            </p:nvSpPr>
            <p:spPr bwMode="auto">
              <a:xfrm rot="10800000">
                <a:off x="348198" y="705959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8" name="Полилиния 257" hidden="0"/>
              <p:cNvSpPr/>
              <p:nvPr isPhoto="0" userDrawn="0"/>
            </p:nvSpPr>
            <p:spPr bwMode="auto">
              <a:xfrm>
                <a:off x="347351" y="711203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4" name="Овал 243" hidden="0"/>
            <p:cNvSpPr/>
            <p:nvPr isPhoto="0" userDrawn="0"/>
          </p:nvSpPr>
          <p:spPr bwMode="auto">
            <a:xfrm rot="10800000">
              <a:off x="2095169" y="11568931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grpSp>
          <p:nvGrpSpPr>
            <p:cNvPr id="245" name="Группа 244" hidden="0"/>
            <p:cNvGrpSpPr/>
            <p:nvPr isPhoto="0" userDrawn="0"/>
          </p:nvGrpSpPr>
          <p:grpSpPr bwMode="auto">
            <a:xfrm>
              <a:off x="4028667" y="11554989"/>
              <a:ext cx="479635" cy="3610589"/>
              <a:chOff x="4028676" y="11554989"/>
              <a:chExt cx="416099" cy="3081334"/>
            </a:xfrm>
          </p:grpSpPr>
          <p:sp>
            <p:nvSpPr>
              <p:cNvPr id="253" name="Овал 252" hidden="0"/>
              <p:cNvSpPr/>
              <p:nvPr isPhoto="0" userDrawn="0"/>
            </p:nvSpPr>
            <p:spPr bwMode="auto">
              <a:xfrm rot="10800000">
                <a:off x="4084241" y="11554989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4" name="Полилиния 253" hidden="0"/>
              <p:cNvSpPr/>
              <p:nvPr isPhoto="0" userDrawn="0"/>
            </p:nvSpPr>
            <p:spPr bwMode="auto">
              <a:xfrm>
                <a:off x="4083394" y="11607423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5" name="Овал 254" hidden="0"/>
              <p:cNvSpPr/>
              <p:nvPr isPhoto="0" userDrawn="0"/>
            </p:nvSpPr>
            <p:spPr bwMode="auto">
              <a:xfrm rot="10800000">
                <a:off x="4029524" y="14041441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6" name="Полилиния 255" hidden="0"/>
              <p:cNvSpPr/>
              <p:nvPr isPhoto="0" userDrawn="0"/>
            </p:nvSpPr>
            <p:spPr bwMode="auto">
              <a:xfrm>
                <a:off x="4028676" y="14093876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grpSp>
          <p:nvGrpSpPr>
            <p:cNvPr id="246" name="Группа 245" hidden="0"/>
            <p:cNvGrpSpPr/>
            <p:nvPr isPhoto="0" userDrawn="0"/>
          </p:nvGrpSpPr>
          <p:grpSpPr bwMode="auto">
            <a:xfrm rot="10800000">
              <a:off x="350696" y="11573094"/>
              <a:ext cx="513318" cy="3606559"/>
              <a:chOff x="350693" y="11573094"/>
              <a:chExt cx="412005" cy="2952571"/>
            </a:xfrm>
          </p:grpSpPr>
          <p:sp>
            <p:nvSpPr>
              <p:cNvPr id="249" name="Овал 248" hidden="0"/>
              <p:cNvSpPr/>
              <p:nvPr isPhoto="0" userDrawn="0"/>
            </p:nvSpPr>
            <p:spPr bwMode="auto">
              <a:xfrm rot="10800000">
                <a:off x="402164" y="13930783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0" name="Полилиния 249" hidden="0"/>
              <p:cNvSpPr/>
              <p:nvPr isPhoto="0" userDrawn="0"/>
            </p:nvSpPr>
            <p:spPr bwMode="auto">
              <a:xfrm>
                <a:off x="401317" y="13983217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1" name="Овал 250" hidden="0"/>
              <p:cNvSpPr/>
              <p:nvPr isPhoto="0" userDrawn="0"/>
            </p:nvSpPr>
            <p:spPr bwMode="auto">
              <a:xfrm rot="10800000">
                <a:off x="351540" y="11573094"/>
                <a:ext cx="360534" cy="59488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36000">
                    <a:srgbClr val="DF5F5F"/>
                  </a:gs>
                  <a:gs pos="71000">
                    <a:schemeClr val="bg1">
                      <a:lumMod val="75000"/>
                    </a:schemeClr>
                  </a:gs>
                  <a:gs pos="100000">
                    <a:srgbClr val="FF0000"/>
                  </a:gs>
                </a:gsLst>
                <a:lin ang="16200000" scaled="1"/>
              </a:gra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  <p:sp>
            <p:nvSpPr>
              <p:cNvPr id="252" name="Полилиния 251" hidden="0"/>
              <p:cNvSpPr/>
              <p:nvPr isPhoto="0" userDrawn="0"/>
            </p:nvSpPr>
            <p:spPr bwMode="auto">
              <a:xfrm>
                <a:off x="350693" y="11625528"/>
                <a:ext cx="137244" cy="485137"/>
              </a:xfrm>
              <a:custGeom>
                <a:avLst/>
                <a:gdLst>
                  <a:gd name="connsiteX0" fmla="*/ 79828 w 137244"/>
                  <a:gd name="connsiteY0" fmla="*/ 2 h 485137"/>
                  <a:gd name="connsiteX1" fmla="*/ 110784 w 137244"/>
                  <a:gd name="connsiteY1" fmla="*/ 85727 h 485137"/>
                  <a:gd name="connsiteX2" fmla="*/ 136978 w 137244"/>
                  <a:gd name="connsiteY2" fmla="*/ 233365 h 485137"/>
                  <a:gd name="connsiteX3" fmla="*/ 122691 w 137244"/>
                  <a:gd name="connsiteY3" fmla="*/ 364334 h 485137"/>
                  <a:gd name="connsiteX4" fmla="*/ 96497 w 137244"/>
                  <a:gd name="connsiteY4" fmla="*/ 454821 h 485137"/>
                  <a:gd name="connsiteX5" fmla="*/ 75066 w 137244"/>
                  <a:gd name="connsiteY5" fmla="*/ 483396 h 485137"/>
                  <a:gd name="connsiteX6" fmla="*/ 32203 w 137244"/>
                  <a:gd name="connsiteY6" fmla="*/ 411959 h 485137"/>
                  <a:gd name="connsiteX7" fmla="*/ 1247 w 137244"/>
                  <a:gd name="connsiteY7" fmla="*/ 283371 h 485137"/>
                  <a:gd name="connsiteX8" fmla="*/ 8391 w 137244"/>
                  <a:gd name="connsiteY8" fmla="*/ 178596 h 485137"/>
                  <a:gd name="connsiteX9" fmla="*/ 29822 w 137244"/>
                  <a:gd name="connsiteY9" fmla="*/ 83346 h 485137"/>
                  <a:gd name="connsiteX10" fmla="*/ 79828 w 137244"/>
                  <a:gd name="connsiteY10" fmla="*/ 2 h 48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244" h="485137" fill="norm" stroke="1" extrusionOk="0">
                    <a:moveTo>
                      <a:pt x="79828" y="2"/>
                    </a:moveTo>
                    <a:cubicBezTo>
                      <a:pt x="93322" y="399"/>
                      <a:pt x="101259" y="46833"/>
                      <a:pt x="110784" y="85727"/>
                    </a:cubicBezTo>
                    <a:cubicBezTo>
                      <a:pt x="120309" y="124621"/>
                      <a:pt x="134994" y="186931"/>
                      <a:pt x="136978" y="233365"/>
                    </a:cubicBezTo>
                    <a:cubicBezTo>
                      <a:pt x="138962" y="279799"/>
                      <a:pt x="129438" y="327425"/>
                      <a:pt x="122691" y="364334"/>
                    </a:cubicBezTo>
                    <a:cubicBezTo>
                      <a:pt x="115944" y="401243"/>
                      <a:pt x="104434" y="434977"/>
                      <a:pt x="96497" y="454821"/>
                    </a:cubicBezTo>
                    <a:cubicBezTo>
                      <a:pt x="88560" y="474665"/>
                      <a:pt x="85782" y="490540"/>
                      <a:pt x="75066" y="483396"/>
                    </a:cubicBezTo>
                    <a:cubicBezTo>
                      <a:pt x="64350" y="476252"/>
                      <a:pt x="44506" y="445296"/>
                      <a:pt x="32203" y="411959"/>
                    </a:cubicBezTo>
                    <a:cubicBezTo>
                      <a:pt x="19900" y="378622"/>
                      <a:pt x="5216" y="322265"/>
                      <a:pt x="1247" y="283371"/>
                    </a:cubicBezTo>
                    <a:cubicBezTo>
                      <a:pt x="-2722" y="244477"/>
                      <a:pt x="3629" y="211933"/>
                      <a:pt x="8391" y="178596"/>
                    </a:cubicBezTo>
                    <a:cubicBezTo>
                      <a:pt x="13153" y="145259"/>
                      <a:pt x="19503" y="113508"/>
                      <a:pt x="29822" y="83346"/>
                    </a:cubicBezTo>
                    <a:cubicBezTo>
                      <a:pt x="40141" y="53184"/>
                      <a:pt x="66334" y="-395"/>
                      <a:pt x="79828" y="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  <a:latin typeface="Segoe UI"/>
                  <a:cs typeface="Segoe UI"/>
                </a:endParaRPr>
              </a:p>
            </p:txBody>
          </p:sp>
        </p:grpSp>
        <p:sp>
          <p:nvSpPr>
            <p:cNvPr id="247" name="Овал 246" hidden="0"/>
            <p:cNvSpPr/>
            <p:nvPr isPhoto="0" userDrawn="0"/>
          </p:nvSpPr>
          <p:spPr bwMode="auto">
            <a:xfrm rot="10800000">
              <a:off x="2082555" y="14448843"/>
              <a:ext cx="661131" cy="730812"/>
            </a:xfrm>
            <a:prstGeom prst="ellipse">
              <a:avLst/>
            </a:prstGeom>
            <a:gradFill>
              <a:gsLst>
                <a:gs pos="34000">
                  <a:schemeClr val="tx1"/>
                </a:gs>
                <a:gs pos="46000">
                  <a:srgbClr val="DF5F5F"/>
                </a:gs>
                <a:gs pos="71000">
                  <a:schemeClr val="bg1">
                    <a:lumMod val="75000"/>
                  </a:schemeClr>
                </a:gs>
                <a:gs pos="100000">
                  <a:srgbClr val="FF0000"/>
                </a:gs>
              </a:gsLst>
              <a:path path="circle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  <p:sp>
          <p:nvSpPr>
            <p:cNvPr id="248" name="Прямоугольник с двумя усеченными соседними углами 247" hidden="0"/>
            <p:cNvSpPr/>
            <p:nvPr isPhoto="0" userDrawn="0"/>
          </p:nvSpPr>
          <p:spPr bwMode="auto">
            <a:xfrm rot="10800000">
              <a:off x="479351" y="15524612"/>
              <a:ext cx="3910519" cy="2427212"/>
            </a:xfrm>
            <a:prstGeom prst="snip2SameRect">
              <a:avLst>
                <a:gd name="adj1" fmla="val 10229"/>
                <a:gd name="adj2" fmla="val 0"/>
              </a:avLst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36000">
                  <a:schemeClr val="accent4">
                    <a:lumMod val="75000"/>
                  </a:schemeClr>
                </a:gs>
                <a:gs pos="71000">
                  <a:schemeClr val="bg1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0800000" scaled="1"/>
            </a:gra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Segoe UI"/>
                <a:cs typeface="Segoe UI"/>
              </a:endParaRPr>
            </a:p>
          </p:txBody>
        </p:sp>
      </p:grpSp>
      <p:sp>
        <p:nvSpPr>
          <p:cNvPr id="293" name="Прямоугольник 292" hidden="0"/>
          <p:cNvSpPr/>
          <p:nvPr isPhoto="0" userDrawn="0"/>
        </p:nvSpPr>
        <p:spPr bwMode="auto">
          <a:xfrm>
            <a:off x="4929284" y="1521195"/>
            <a:ext cx="224659" cy="1090197"/>
          </a:xfrm>
          <a:prstGeom prst="rect">
            <a:avLst/>
          </a:prstGeom>
          <a:gradFill>
            <a:gsLst>
              <a:gs pos="3000">
                <a:schemeClr val="accent4">
                  <a:lumMod val="75000"/>
                </a:schemeClr>
              </a:gs>
              <a:gs pos="45000">
                <a:srgbClr val="EE6060"/>
              </a:gs>
              <a:gs pos="80000">
                <a:schemeClr val="accent4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1"/>
          </a:grad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288" name="Прямая соединительная линия 287" hidden="0"/>
          <p:cNvCxnSpPr>
            <a:cxnSpLocks/>
          </p:cNvCxnSpPr>
          <p:nvPr isPhoto="0" userDrawn="0"/>
        </p:nvCxnSpPr>
        <p:spPr bwMode="auto">
          <a:xfrm>
            <a:off x="5609067" y="1519716"/>
            <a:ext cx="7636" cy="248655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 hidden="0"/>
          <p:cNvCxnSpPr>
            <a:cxnSpLocks/>
          </p:cNvCxnSpPr>
          <p:nvPr isPhoto="0" userDrawn="0"/>
        </p:nvCxnSpPr>
        <p:spPr bwMode="auto">
          <a:xfrm>
            <a:off x="4515869" y="1518103"/>
            <a:ext cx="7636" cy="248655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Прямоугольник 488" hidden="0"/>
          <p:cNvSpPr/>
          <p:nvPr isPhoto="0" userDrawn="0"/>
        </p:nvSpPr>
        <p:spPr bwMode="auto">
          <a:xfrm>
            <a:off x="2087151" y="1516237"/>
            <a:ext cx="1789107" cy="4973115"/>
          </a:xfrm>
          <a:prstGeom prst="rect">
            <a:avLst/>
          </a:prstGeom>
          <a:blipFill>
            <a:blip r:embed="rId2">
              <a:alphaModFix amt="80000"/>
            </a:blip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90" name="Прямоугольник 489" hidden="0"/>
          <p:cNvSpPr/>
          <p:nvPr isPhoto="0" userDrawn="0"/>
        </p:nvSpPr>
        <p:spPr bwMode="auto">
          <a:xfrm>
            <a:off x="2088353" y="1704211"/>
            <a:ext cx="1787904" cy="583829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91" name="Прямоугольник 490" hidden="0"/>
          <p:cNvSpPr/>
          <p:nvPr isPhoto="0" userDrawn="0"/>
        </p:nvSpPr>
        <p:spPr bwMode="auto">
          <a:xfrm>
            <a:off x="2427680" y="1517237"/>
            <a:ext cx="1144257" cy="249455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493" name="Полилиния 492" hidden="0"/>
          <p:cNvSpPr/>
          <p:nvPr isPhoto="0" userDrawn="0"/>
        </p:nvSpPr>
        <p:spPr bwMode="auto">
          <a:xfrm>
            <a:off x="2668042" y="1521760"/>
            <a:ext cx="612261" cy="4970393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494" name="Прямая соединительная линия 493" hidden="0"/>
          <p:cNvCxnSpPr>
            <a:cxnSpLocks/>
          </p:cNvCxnSpPr>
          <p:nvPr isPhoto="0" userDrawn="0"/>
        </p:nvCxnSpPr>
        <p:spPr bwMode="auto">
          <a:xfrm>
            <a:off x="2760311" y="1521758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Прямая соединительная линия 494" hidden="0"/>
          <p:cNvCxnSpPr>
            <a:cxnSpLocks/>
          </p:cNvCxnSpPr>
          <p:nvPr isPhoto="0" userDrawn="0"/>
        </p:nvCxnSpPr>
        <p:spPr bwMode="auto">
          <a:xfrm>
            <a:off x="3178159" y="1521758"/>
            <a:ext cx="0" cy="497111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Прямоугольник 509" hidden="0"/>
          <p:cNvSpPr/>
          <p:nvPr isPhoto="0" userDrawn="0"/>
        </p:nvSpPr>
        <p:spPr bwMode="auto">
          <a:xfrm>
            <a:off x="2769103" y="1521758"/>
            <a:ext cx="409055" cy="497111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28000">
                <a:schemeClr val="bg1">
                  <a:lumMod val="85000"/>
                </a:schemeClr>
              </a:gs>
              <a:gs pos="65000">
                <a:srgbClr val="9D9D9D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cxnSp>
        <p:nvCxnSpPr>
          <p:cNvPr id="589" name="Прямая соединительная линия 588" hidden="0"/>
          <p:cNvCxnSpPr>
            <a:cxnSpLocks/>
          </p:cNvCxnSpPr>
          <p:nvPr isPhoto="0" userDrawn="0"/>
        </p:nvCxnSpPr>
        <p:spPr bwMode="auto">
          <a:xfrm>
            <a:off x="3538121" y="1525236"/>
            <a:ext cx="7636" cy="248655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0" name="Прямая соединительная линия 589" hidden="0"/>
          <p:cNvCxnSpPr>
            <a:cxnSpLocks/>
          </p:cNvCxnSpPr>
          <p:nvPr isPhoto="0" userDrawn="0"/>
        </p:nvCxnSpPr>
        <p:spPr bwMode="auto">
          <a:xfrm>
            <a:off x="2444922" y="1523624"/>
            <a:ext cx="7636" cy="2486557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 hidden="0"/>
          <p:cNvCxnSpPr>
            <a:cxnSpLocks/>
          </p:cNvCxnSpPr>
          <p:nvPr isPhoto="0" userDrawn="0"/>
        </p:nvCxnSpPr>
        <p:spPr bwMode="auto">
          <a:xfrm flipV="1">
            <a:off x="3365371" y="3313908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Прямая со стрелкой 592" hidden="0"/>
          <p:cNvCxnSpPr>
            <a:cxnSpLocks/>
          </p:cNvCxnSpPr>
          <p:nvPr isPhoto="0" userDrawn="0"/>
        </p:nvCxnSpPr>
        <p:spPr bwMode="auto">
          <a:xfrm flipV="1">
            <a:off x="3365371" y="2597848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Прямая со стрелкой 593" hidden="0"/>
          <p:cNvCxnSpPr>
            <a:cxnSpLocks/>
          </p:cNvCxnSpPr>
          <p:nvPr isPhoto="0" userDrawn="0"/>
        </p:nvCxnSpPr>
        <p:spPr bwMode="auto">
          <a:xfrm flipV="1">
            <a:off x="3366943" y="1833936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Прямая со стрелкой 594" hidden="0"/>
          <p:cNvCxnSpPr>
            <a:cxnSpLocks/>
          </p:cNvCxnSpPr>
          <p:nvPr isPhoto="0" userDrawn="0"/>
        </p:nvCxnSpPr>
        <p:spPr bwMode="auto">
          <a:xfrm flipV="1">
            <a:off x="2575089" y="3328003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Прямая со стрелкой 595" hidden="0"/>
          <p:cNvCxnSpPr>
            <a:cxnSpLocks/>
          </p:cNvCxnSpPr>
          <p:nvPr isPhoto="0" userDrawn="0"/>
        </p:nvCxnSpPr>
        <p:spPr bwMode="auto">
          <a:xfrm flipV="1">
            <a:off x="2575089" y="2610333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Прямая со стрелкой 596" hidden="0"/>
          <p:cNvCxnSpPr>
            <a:cxnSpLocks/>
          </p:cNvCxnSpPr>
          <p:nvPr isPhoto="0" userDrawn="0"/>
        </p:nvCxnSpPr>
        <p:spPr bwMode="auto">
          <a:xfrm flipV="1">
            <a:off x="2575089" y="1855697"/>
            <a:ext cx="0" cy="579979"/>
          </a:xfrm>
          <a:prstGeom prst="straightConnector1">
            <a:avLst/>
          </a:prstGeom>
          <a:ln cmpd="sng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Равнобедренный треугольник 192" hidden="0"/>
          <p:cNvSpPr/>
          <p:nvPr isPhoto="0" userDrawn="0"/>
        </p:nvSpPr>
        <p:spPr bwMode="auto">
          <a:xfrm rot="5400000">
            <a:off x="5278804" y="4231586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5" name="Равнобедренный треугольник 194" hidden="0"/>
          <p:cNvSpPr/>
          <p:nvPr isPhoto="0" userDrawn="0"/>
        </p:nvSpPr>
        <p:spPr bwMode="auto">
          <a:xfrm rot="5400000">
            <a:off x="5278135" y="4479858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6" name="Равнобедренный треугольник 195" hidden="0"/>
          <p:cNvSpPr/>
          <p:nvPr isPhoto="0" userDrawn="0"/>
        </p:nvSpPr>
        <p:spPr bwMode="auto">
          <a:xfrm rot="5400000" flipV="1">
            <a:off x="4698029" y="423098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7" name="Равнобедренный треугольник 196" hidden="0"/>
          <p:cNvSpPr/>
          <p:nvPr isPhoto="0" userDrawn="0"/>
        </p:nvSpPr>
        <p:spPr bwMode="auto">
          <a:xfrm rot="5400000" flipV="1">
            <a:off x="4695796" y="4476083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199" name="Равнобедренный треугольник 198" hidden="0"/>
          <p:cNvSpPr/>
          <p:nvPr isPhoto="0" userDrawn="0"/>
        </p:nvSpPr>
        <p:spPr bwMode="auto">
          <a:xfrm rot="5400000">
            <a:off x="5277019" y="3994343"/>
            <a:ext cx="116459" cy="218781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00" name="Равнобедренный треугольник 199" hidden="0"/>
          <p:cNvSpPr/>
          <p:nvPr isPhoto="0" userDrawn="0"/>
        </p:nvSpPr>
        <p:spPr bwMode="auto">
          <a:xfrm rot="5400000" flipV="1">
            <a:off x="4692225" y="3987447"/>
            <a:ext cx="116459" cy="219980"/>
          </a:xfrm>
          <a:prstGeom prst="triangle">
            <a:avLst>
              <a:gd name="adj" fmla="val 581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01" name="Скругленная прямоугольная выноска 200" hidden="0"/>
          <p:cNvSpPr/>
          <p:nvPr isPhoto="0" userDrawn="0"/>
        </p:nvSpPr>
        <p:spPr bwMode="auto">
          <a:xfrm>
            <a:off x="3704564" y="3294383"/>
            <a:ext cx="809624" cy="438365"/>
          </a:xfrm>
          <a:prstGeom prst="wedgeRoundRectCallout">
            <a:avLst>
              <a:gd name="adj1" fmla="val 47617"/>
              <a:gd name="adj2" fmla="val 126385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Силон </a:t>
            </a: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Велл</a:t>
            </a:r>
            <a:endParaRPr lang="ru-RU"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98" name="Скругленная прямоугольная выноска 597" hidden="0"/>
          <p:cNvSpPr/>
          <p:nvPr isPhoto="0" userDrawn="0"/>
        </p:nvSpPr>
        <p:spPr bwMode="auto">
          <a:xfrm>
            <a:off x="5606331" y="3198746"/>
            <a:ext cx="1437480" cy="473839"/>
          </a:xfrm>
          <a:prstGeom prst="wedgeRoundRectCallout">
            <a:avLst>
              <a:gd name="adj1" fmla="val -63593"/>
              <a:gd name="adj2" fmla="val 91541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Микроцемент</a:t>
            </a:r>
            <a:endParaRPr/>
          </a:p>
        </p:txBody>
      </p:sp>
      <p:sp>
        <p:nvSpPr>
          <p:cNvPr id="599" name="Полилиния 598" hidden="0"/>
          <p:cNvSpPr/>
          <p:nvPr isPhoto="0" userDrawn="0"/>
        </p:nvSpPr>
        <p:spPr bwMode="auto">
          <a:xfrm>
            <a:off x="4743734" y="4932620"/>
            <a:ext cx="612261" cy="1529491"/>
          </a:xfrm>
          <a:custGeom>
            <a:avLst/>
            <a:gdLst>
              <a:gd name="connsiteX0" fmla="*/ 38214 w 1477020"/>
              <a:gd name="connsiteY0" fmla="*/ 0 h 4878232"/>
              <a:gd name="connsiteX1" fmla="*/ 95364 w 1477020"/>
              <a:gd name="connsiteY1" fmla="*/ 295275 h 4878232"/>
              <a:gd name="connsiteX2" fmla="*/ 66789 w 1477020"/>
              <a:gd name="connsiteY2" fmla="*/ 809625 h 4878232"/>
              <a:gd name="connsiteX3" fmla="*/ 114414 w 1477020"/>
              <a:gd name="connsiteY3" fmla="*/ 1295400 h 4878232"/>
              <a:gd name="connsiteX4" fmla="*/ 57264 w 1477020"/>
              <a:gd name="connsiteY4" fmla="*/ 1714500 h 4878232"/>
              <a:gd name="connsiteX5" fmla="*/ 133464 w 1477020"/>
              <a:gd name="connsiteY5" fmla="*/ 2085975 h 4878232"/>
              <a:gd name="connsiteX6" fmla="*/ 85839 w 1477020"/>
              <a:gd name="connsiteY6" fmla="*/ 2571750 h 4878232"/>
              <a:gd name="connsiteX7" fmla="*/ 85839 w 1477020"/>
              <a:gd name="connsiteY7" fmla="*/ 2952750 h 4878232"/>
              <a:gd name="connsiteX8" fmla="*/ 66789 w 1477020"/>
              <a:gd name="connsiteY8" fmla="*/ 3457575 h 4878232"/>
              <a:gd name="connsiteX9" fmla="*/ 95364 w 1477020"/>
              <a:gd name="connsiteY9" fmla="*/ 3848100 h 4878232"/>
              <a:gd name="connsiteX10" fmla="*/ 114 w 1477020"/>
              <a:gd name="connsiteY10" fmla="*/ 4362450 h 4878232"/>
              <a:gd name="connsiteX11" fmla="*/ 76314 w 1477020"/>
              <a:gd name="connsiteY11" fmla="*/ 4762500 h 4878232"/>
              <a:gd name="connsiteX12" fmla="*/ 95364 w 1477020"/>
              <a:gd name="connsiteY12" fmla="*/ 4876800 h 4878232"/>
              <a:gd name="connsiteX13" fmla="*/ 533514 w 1477020"/>
              <a:gd name="connsiteY13" fmla="*/ 4829175 h 4878232"/>
              <a:gd name="connsiteX14" fmla="*/ 1314564 w 1477020"/>
              <a:gd name="connsiteY14" fmla="*/ 4867275 h 4878232"/>
              <a:gd name="connsiteX15" fmla="*/ 1457439 w 1477020"/>
              <a:gd name="connsiteY15" fmla="*/ 4800600 h 4878232"/>
              <a:gd name="connsiteX16" fmla="*/ 1409814 w 1477020"/>
              <a:gd name="connsiteY16" fmla="*/ 4486275 h 4878232"/>
              <a:gd name="connsiteX17" fmla="*/ 1466964 w 1477020"/>
              <a:gd name="connsiteY17" fmla="*/ 4019550 h 4878232"/>
              <a:gd name="connsiteX18" fmla="*/ 1409814 w 1477020"/>
              <a:gd name="connsiteY18" fmla="*/ 3562350 h 4878232"/>
              <a:gd name="connsiteX19" fmla="*/ 1419339 w 1477020"/>
              <a:gd name="connsiteY19" fmla="*/ 2847975 h 4878232"/>
              <a:gd name="connsiteX20" fmla="*/ 1476489 w 1477020"/>
              <a:gd name="connsiteY20" fmla="*/ 2505075 h 4878232"/>
              <a:gd name="connsiteX21" fmla="*/ 1381239 w 1477020"/>
              <a:gd name="connsiteY21" fmla="*/ 1876425 h 4878232"/>
              <a:gd name="connsiteX22" fmla="*/ 1457439 w 1477020"/>
              <a:gd name="connsiteY22" fmla="*/ 1428750 h 4878232"/>
              <a:gd name="connsiteX23" fmla="*/ 1428864 w 1477020"/>
              <a:gd name="connsiteY23" fmla="*/ 885825 h 4878232"/>
              <a:gd name="connsiteX24" fmla="*/ 1409814 w 1477020"/>
              <a:gd name="connsiteY24" fmla="*/ 542925 h 4878232"/>
              <a:gd name="connsiteX25" fmla="*/ 1447914 w 1477020"/>
              <a:gd name="connsiteY25" fmla="*/ 19050 h 487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77020" h="4878232" fill="norm" stroke="1" extrusionOk="0">
                <a:moveTo>
                  <a:pt x="38214" y="0"/>
                </a:moveTo>
                <a:cubicBezTo>
                  <a:pt x="64408" y="80169"/>
                  <a:pt x="90602" y="160338"/>
                  <a:pt x="95364" y="295275"/>
                </a:cubicBezTo>
                <a:cubicBezTo>
                  <a:pt x="100126" y="430212"/>
                  <a:pt x="63614" y="642938"/>
                  <a:pt x="66789" y="809625"/>
                </a:cubicBezTo>
                <a:cubicBezTo>
                  <a:pt x="69964" y="976312"/>
                  <a:pt x="116001" y="1144588"/>
                  <a:pt x="114414" y="1295400"/>
                </a:cubicBezTo>
                <a:cubicBezTo>
                  <a:pt x="112827" y="1446212"/>
                  <a:pt x="54089" y="1582738"/>
                  <a:pt x="57264" y="1714500"/>
                </a:cubicBezTo>
                <a:cubicBezTo>
                  <a:pt x="60439" y="1846262"/>
                  <a:pt x="128702" y="1943100"/>
                  <a:pt x="133464" y="2085975"/>
                </a:cubicBezTo>
                <a:cubicBezTo>
                  <a:pt x="138227" y="2228850"/>
                  <a:pt x="93777" y="2427288"/>
                  <a:pt x="85839" y="2571750"/>
                </a:cubicBezTo>
                <a:cubicBezTo>
                  <a:pt x="77902" y="2716213"/>
                  <a:pt x="89014" y="2805113"/>
                  <a:pt x="85839" y="2952750"/>
                </a:cubicBezTo>
                <a:cubicBezTo>
                  <a:pt x="82664" y="3100388"/>
                  <a:pt x="65202" y="3308350"/>
                  <a:pt x="66789" y="3457575"/>
                </a:cubicBezTo>
                <a:cubicBezTo>
                  <a:pt x="68377" y="3606800"/>
                  <a:pt x="106477" y="3697287"/>
                  <a:pt x="95364" y="3848100"/>
                </a:cubicBezTo>
                <a:cubicBezTo>
                  <a:pt x="84251" y="3998913"/>
                  <a:pt x="3289" y="4210050"/>
                  <a:pt x="114" y="4362450"/>
                </a:cubicBezTo>
                <a:cubicBezTo>
                  <a:pt x="-3061" y="4514850"/>
                  <a:pt x="60439" y="4676775"/>
                  <a:pt x="76314" y="4762500"/>
                </a:cubicBezTo>
                <a:cubicBezTo>
                  <a:pt x="92189" y="4848225"/>
                  <a:pt x="19164" y="4865688"/>
                  <a:pt x="95364" y="4876800"/>
                </a:cubicBezTo>
                <a:cubicBezTo>
                  <a:pt x="171564" y="4887912"/>
                  <a:pt x="330314" y="4830762"/>
                  <a:pt x="533514" y="4829175"/>
                </a:cubicBezTo>
                <a:cubicBezTo>
                  <a:pt x="736714" y="4827588"/>
                  <a:pt x="1160577" y="4872037"/>
                  <a:pt x="1314564" y="4867275"/>
                </a:cubicBezTo>
                <a:cubicBezTo>
                  <a:pt x="1468551" y="4862513"/>
                  <a:pt x="1441564" y="4864100"/>
                  <a:pt x="1457439" y="4800600"/>
                </a:cubicBezTo>
                <a:cubicBezTo>
                  <a:pt x="1473314" y="4737100"/>
                  <a:pt x="1408227" y="4616450"/>
                  <a:pt x="1409814" y="4486275"/>
                </a:cubicBezTo>
                <a:cubicBezTo>
                  <a:pt x="1411402" y="4356100"/>
                  <a:pt x="1466964" y="4173537"/>
                  <a:pt x="1466964" y="4019550"/>
                </a:cubicBezTo>
                <a:cubicBezTo>
                  <a:pt x="1466964" y="3865563"/>
                  <a:pt x="1417751" y="3757612"/>
                  <a:pt x="1409814" y="3562350"/>
                </a:cubicBezTo>
                <a:cubicBezTo>
                  <a:pt x="1401877" y="3367088"/>
                  <a:pt x="1408227" y="3024188"/>
                  <a:pt x="1419339" y="2847975"/>
                </a:cubicBezTo>
                <a:cubicBezTo>
                  <a:pt x="1430452" y="2671763"/>
                  <a:pt x="1482839" y="2667000"/>
                  <a:pt x="1476489" y="2505075"/>
                </a:cubicBezTo>
                <a:cubicBezTo>
                  <a:pt x="1470139" y="2343150"/>
                  <a:pt x="1384414" y="2055812"/>
                  <a:pt x="1381239" y="1876425"/>
                </a:cubicBezTo>
                <a:cubicBezTo>
                  <a:pt x="1378064" y="1697038"/>
                  <a:pt x="1449502" y="1593850"/>
                  <a:pt x="1457439" y="1428750"/>
                </a:cubicBezTo>
                <a:cubicBezTo>
                  <a:pt x="1465376" y="1263650"/>
                  <a:pt x="1436801" y="1033462"/>
                  <a:pt x="1428864" y="885825"/>
                </a:cubicBezTo>
                <a:cubicBezTo>
                  <a:pt x="1420927" y="738188"/>
                  <a:pt x="1406639" y="687387"/>
                  <a:pt x="1409814" y="542925"/>
                </a:cubicBezTo>
                <a:cubicBezTo>
                  <a:pt x="1412989" y="398463"/>
                  <a:pt x="1430451" y="208756"/>
                  <a:pt x="1447914" y="19050"/>
                </a:cubicBezTo>
              </a:path>
            </a:pathLst>
          </a:custGeom>
          <a:blipFill>
            <a:blip r:embed="rId4"/>
            <a:tile algn="tl" flip="none" sx="100000" sy="100000" tx="0" ty="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600" name="Скругленная прямоугольная выноска 599" hidden="0"/>
          <p:cNvSpPr/>
          <p:nvPr isPhoto="0" userDrawn="0"/>
        </p:nvSpPr>
        <p:spPr bwMode="auto">
          <a:xfrm>
            <a:off x="5557442" y="4912120"/>
            <a:ext cx="1210495" cy="622609"/>
          </a:xfrm>
          <a:prstGeom prst="wedgeRoundRectCallout">
            <a:avLst>
              <a:gd name="adj1" fmla="val -82660"/>
              <a:gd name="adj2" fmla="val 113482"/>
              <a:gd name="adj3" fmla="val 16667"/>
            </a:avLst>
          </a:prstGeom>
          <a:solidFill>
            <a:schemeClr val="bg1"/>
          </a:solidFill>
          <a:ln>
            <a:solidFill>
              <a:srgbClr val="32A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50">
                <a:solidFill>
                  <a:prstClr val="black"/>
                </a:solidFill>
                <a:latin typeface="Segoe UI"/>
                <a:cs typeface="Segoe UI"/>
              </a:rPr>
              <a:t>Опорный цементный мост</a:t>
            </a:r>
            <a:endParaRPr/>
          </a:p>
        </p:txBody>
      </p:sp>
      <p:sp>
        <p:nvSpPr>
          <p:cNvPr id="117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33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18" name="TextBox 11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ПРИМЕР РАБОТ ПО ЛИКВИДАЦИИ МЕЖКОЛОННОГО ДАВЛЕНИЯ НА МАРКОВСКОМ ГКМ</a:t>
            </a:r>
            <a:endParaRPr lang="ru-RU" sz="2650" b="1">
              <a:solidFill>
                <a:srgbClr val="FCCE00"/>
              </a:solidFill>
              <a:latin typeface="Segoe UI"/>
              <a:ea typeface="Segoe UI Black"/>
              <a:cs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018673" y="1214952"/>
            <a:ext cx="10116025" cy="47455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>
                <a:latin typeface="Segoe UI"/>
                <a:cs typeface="Segoe UI"/>
              </a:rPr>
              <a:t>В период с 2013 по 2022 год специалистами ООО «Синергия Технологий» успешно были проведены работы ВИР и РИР с использованием изоляционных составов на месторождениях</a:t>
            </a:r>
            <a:r>
              <a:rPr lang="en-US" sz="1600">
                <a:latin typeface="Segoe UI"/>
                <a:cs typeface="Segoe UI"/>
              </a:rPr>
              <a:t>:</a:t>
            </a:r>
            <a:endParaRPr lang="ru-RU" sz="1600">
              <a:latin typeface="Segoe UI"/>
              <a:cs typeface="Segoe UI"/>
            </a:endParaRPr>
          </a:p>
        </p:txBody>
      </p:sp>
      <p:graphicFrame>
        <p:nvGraphicFramePr>
          <p:cNvPr id="4" name="Таблица 3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1122948" y="1748810"/>
          <a:ext cx="10284205" cy="5200466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4266567"/>
                <a:gridCol w="3176969"/>
                <a:gridCol w="1099351"/>
                <a:gridCol w="1741319"/>
              </a:tblGrid>
              <a:tr h="425327"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Виды работ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Объекты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Кол-во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скв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./опер.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Период проведения работ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Глушение скважин блокирующими составами, в том числе на углеводородной основе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Оренбургское НГКМ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56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2013-2022 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3600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Водоизоляционные работы с применением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микроцементов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Оренбургское НГКМ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100">
                          <a:latin typeface="Segoe UI"/>
                          <a:ea typeface="Calibri"/>
                          <a:cs typeface="Segoe UI"/>
                        </a:rPr>
                        <a:t>73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2013-202</a:t>
                      </a:r>
                      <a:r>
                        <a:rPr lang="en-US" sz="1100">
                          <a:latin typeface="Segoe UI"/>
                          <a:cs typeface="Segoe UI"/>
                        </a:rPr>
                        <a:t>2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521716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Изоляция притока пластовых вод, в том числе в высокотемпературных скважинах закачкой изолирующих составов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Прибрежное,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Гречаное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,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Гривенское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, Песчаное,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Роговское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месторождения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1</a:t>
                      </a:r>
                      <a:r>
                        <a:rPr lang="en-US" sz="1100">
                          <a:latin typeface="Segoe UI"/>
                          <a:cs typeface="Segoe UI"/>
                        </a:rPr>
                        <a:t>3</a:t>
                      </a:r>
                      <a:endParaRPr lang="ru-RU" sz="11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 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2016-202</a:t>
                      </a:r>
                      <a:r>
                        <a:rPr lang="en-US" sz="1100">
                          <a:latin typeface="Segoe UI"/>
                          <a:cs typeface="Segoe UI"/>
                        </a:rPr>
                        <a:t>2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Комплексное глушение, снижение проницаемости, устранение зон поглощения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Оренбургское НГКМ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en-US" sz="1100">
                          <a:latin typeface="Segoe UI"/>
                          <a:ea typeface="Calibri"/>
                          <a:cs typeface="Segoe UI"/>
                        </a:rPr>
                        <a:t>21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2015-202</a:t>
                      </a:r>
                      <a:r>
                        <a:rPr lang="en-US" sz="1100">
                          <a:latin typeface="Segoe UI"/>
                          <a:cs typeface="Segoe UI"/>
                        </a:rPr>
                        <a:t>2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Глушение скважин с использование блокирующих составов</a:t>
                      </a:r>
                      <a:endParaRPr/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Глушение скважин с АНПД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Уренгойское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НГКМ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6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2015 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Изоляция притока пластовых вод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Вуктыльское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НГКМ</a:t>
                      </a:r>
                      <a:endParaRPr lang="en-US" sz="11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Марковское НГКМ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6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2016-2022 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3600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Ремонтно-изоляционные работы, глушение скважин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Арланское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, Старо-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Казанковское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, 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Воядинское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 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м-я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8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2017г</a:t>
                      </a:r>
                      <a:endParaRPr/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Ликвидация негерметичности в межколонном пространстве </a:t>
                      </a:r>
                      <a:endParaRPr/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Ликвидация негерметичности в Э/Колонне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Пеляткинское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месторождение,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Абрамовское</a:t>
                      </a:r>
                      <a:r>
                        <a:rPr lang="ru-RU" sz="1100">
                          <a:latin typeface="Segoe UI"/>
                          <a:ea typeface="Calibri"/>
                          <a:cs typeface="Segoe UI"/>
                        </a:rPr>
                        <a:t> месторождение</a:t>
                      </a:r>
                      <a:endParaRPr/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17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2016-2022гг.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3600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Ремонтно-изоляционные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работы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 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Южно-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Торавейское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месторождение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2019 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36000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Ликвидация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заколонной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циркуляции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Северо-Октябрьское месторождение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1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2017 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521716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Ликвидация межколонных давлений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Средне-Вилюйское месторождение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Марковское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НГКМ,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Абрамовское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месторождение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6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 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2020 г.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2022 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  <a:tr h="347811">
                <a:tc>
                  <a:txBody>
                    <a:bodyPr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Селективная 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водоизоляция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с применением ГНКТ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Губкинское</a:t>
                      </a:r>
                      <a:r>
                        <a:rPr lang="ru-RU" sz="1100">
                          <a:latin typeface="Segoe UI"/>
                          <a:cs typeface="Segoe UI"/>
                        </a:rPr>
                        <a:t> газовое месторождение 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Оренбургское НГКМ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9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9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  <a:tc>
                  <a:txBody>
                    <a:bodyPr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2020-2022гг. </a:t>
                      </a:r>
                      <a:endParaRPr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latin typeface="Segoe UI"/>
                          <a:cs typeface="Segoe UI"/>
                        </a:rPr>
                        <a:t>2020-2022гг.</a:t>
                      </a:r>
                      <a:endParaRPr lang="ru-RU" sz="1100"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39971" marR="39971" marT="0" marB="0" anchor="ctr"/>
                </a:tc>
              </a:tr>
            </a:tbl>
          </a:graphicData>
        </a:graphic>
      </p:graphicFrame>
      <p:sp>
        <p:nvSpPr>
          <p:cNvPr id="5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34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ОПЫТ ПРОВЕДЕННЫХ РАБОТ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0"/>
          <p:cNvGraphicFramePr>
            <a:graphicFrameLocks xmlns:a="http://schemas.openxmlformats.org/drawingml/2006/main" noGrp="1"/>
          </p:cNvGraphicFramePr>
          <p:nvPr isPhoto="0" userDrawn="0">
            <p:ph idx="1" hasCustomPrompt="0"/>
          </p:nvPr>
        </p:nvGraphicFramePr>
        <p:xfrm>
          <a:off x="1090863" y="1395669"/>
          <a:ext cx="10262939" cy="5598044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3995279"/>
                <a:gridCol w="6267660"/>
              </a:tblGrid>
              <a:tr h="238143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Журнал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/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Статья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/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2" tooltip="http://synergytechnology.ru/files/new_pub_25_05.pdf"/>
                        </a:rPr>
                        <a:t>Нефть. Газ. Новации №3 / 2021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Высокоэффективные методы селективной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водоизоляции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 для увеличения нефтеотдачи продуктивных пластов.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6175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3" tooltip="http://synergytechnology.ru/files/pub_05_01.pdf"/>
                        </a:rPr>
                        <a:t>Газовая промышленность №5/2021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Технология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водоизоляции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 без глушения скважины с применением надувного пакера и кремнийорганического состава «Пласт-СТ» на скважинах губкинского месторождения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4" tooltip="http://synergytechnology.ru/files/gazprom-11-2020.pdf"/>
                        </a:rPr>
                        <a:t>Газовая промышленность №11/2020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Опыт применения технологий и реагентов по изоляции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водопритока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 на месторождениях ПАО «ГАЗПРОМ»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5" tooltip="http://synergytechnology.ru/files/NGN_7_2020.pdf"/>
                        </a:rPr>
                        <a:t>Нефть. Газ. Новации №7/2020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Опыт и применение технологий и реагентов по глушению скважин на месторождениях ПАО «Газпром»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6" tooltip="http://synergytechnology.ru/files/NGN_6_2019-66-69.pdf"/>
                        </a:rPr>
                        <a:t>Нефть. Газ. Новации №6/2019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Комплексный подход к решению задач РИР</a:t>
                      </a:r>
                      <a:b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</a:b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и глушению скважин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7" tooltip="http://synergytechnology.ru/files/2018-Geopetrol.pdf"/>
                        </a:rPr>
                        <a:t>GEOPETROL 2018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Применение комплексных технологий для капитального ремонта нефтегазовых скважин для повышения нефтеотдачи пластов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8" tooltip="http://synergytechnology.ru/files/2018-neft-gaz.pdf"/>
                        </a:rPr>
                        <a:t>Нефть. Газ. Новации. №6/2018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Применение комплексных технологий для капитального ремонта нефтегазовых скважин и повышения нефтеотдачи пластов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14964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9" tooltip="http://synergytechnology.ru/files/pub1.pdf"/>
                        </a:rPr>
                        <a:t>Нефтепромысловый инжиниринг. Международный научно-технический журнал</a:t>
                      </a:r>
                      <a:br>
                        <a:rPr lang="ru-RU" sz="11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9" tooltip="http://synergytechnology.ru/files/pub1.pdf"/>
                        </a:rPr>
                      </a:b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9" tooltip="http://synergytechnology.ru/files/pub1.pdf"/>
                        </a:rPr>
                        <a:t>СПЕЦВЫПУСК № 12: ИТ0ГИ-2015 И ПР0ГН03 2016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Повышение продуктивности добывающих скважин при применении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самоотклоняющегося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 состава «СТРИМ-С» на примере скважин Оренбургского нефтегазоконденсатного месторождения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0" tooltip="http://synergytechnology.ru/files/pub2.pdf"/>
                        </a:rPr>
                        <a:t>Специальный выпуск журнала «Газовая промышленность», 2015г.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Совершенствование подходов глушения газовых скважин для ведения ремонтных работ на месторождениях Ямало-Ненецкого автономного округа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1" tooltip="http://synergytechnology.ru/files/gaz7.pdf"/>
                        </a:rPr>
                        <a:t>Научно-технический журнал «Экспозиция Нефть. Газ.» №7 (46) ноябрь 2015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Повышение продуктивности добывающих скважин при применении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самоотклоняющегося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 кислотного состава (на примере скважин Оренбургского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НГКм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)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9428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2" tooltip="http://synergytechnology.ru/files/pub4.pdf"/>
                        </a:rPr>
                        <a:t>НЕФТЬ. ГАЗ. НОВАЦИИ</a:t>
                      </a:r>
                      <a:br>
                        <a:rPr lang="ru-RU" sz="11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2" tooltip="http://synergytechnology.ru/files/pub4.pdf"/>
                        </a:rPr>
                      </a:b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2" tooltip="http://synergytechnology.ru/files/pub4.pdf"/>
                        </a:rPr>
                        <a:t>№7/2015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Повышение продуктивности добывающих скважин при применении 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самоотклоняющегося</a:t>
                      </a: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 кислотного состава «СТРИМ-С» на примере скважин Оренбургского НГКМ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6175"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3" tooltip="http://synergytechnology.ru/files/pub5.pdf"/>
                        </a:rPr>
                        <a:t>НЕФТЬ. ГАЗ. НОВАЦИИ</a:t>
                      </a:r>
                      <a:br>
                        <a:rPr lang="ru-RU" sz="11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3" tooltip="http://synergytechnology.ru/files/pub5.pdf"/>
                        </a:rPr>
                      </a:br>
                      <a:r>
                        <a:rPr lang="ru-RU" sz="1100" u="sng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  <a:hlinkClick r:id="rId13" tooltip="http://synergytechnology.ru/files/pub5.pdf"/>
                        </a:rPr>
                        <a:t>№8/2016</a:t>
                      </a:r>
                      <a:endParaRPr lang="ru-RU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egoe UI"/>
                          <a:cs typeface="Segoe UI"/>
                        </a:rPr>
                        <a:t>Комплексный подход к глушению нефтяных и газовых скважин с аномальными параметрами пласта при сохранении фильтрационных свойств продуктивных коллекторов</a:t>
                      </a:r>
                      <a:endParaRPr lang="ru-RU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egoe UI"/>
                        <a:ea typeface="Calibri"/>
                        <a:cs typeface="Segoe UI"/>
                      </a:endParaRPr>
                    </a:p>
                  </a:txBody>
                  <a:tcPr marL="28507" marR="28507" marT="14252" marB="14252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35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5" name="TextBox 4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НАУЧНЫЕ ПУБЛИКАЦИИ ПО РЕЗУЛЬТАТАМ </a:t>
            </a:r>
            <a:endParaRPr/>
          </a:p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ВЫПОЛНЕННЫХ РАБОТ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7721" t="0" r="0" b="0"/>
          <a:stretch/>
        </p:blipFill>
        <p:spPr bwMode="auto">
          <a:xfrm>
            <a:off x="1301623" y="3841647"/>
            <a:ext cx="1731947" cy="2439163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rot="5400000">
            <a:off x="5460283" y="1513132"/>
            <a:ext cx="2439160" cy="1718285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9" name="Рисунок 8" hidden="0"/>
          <p:cNvPicPr>
            <a:picLocks noChangeAspect="1"/>
          </p:cNvPicPr>
          <p:nvPr isPhoto="0" userDrawn="0"/>
        </p:nvPicPr>
        <p:blipFill>
          <a:blip r:embed="rId4"/>
          <a:srcRect l="0" t="0" r="0" b="4930"/>
          <a:stretch/>
        </p:blipFill>
        <p:spPr bwMode="auto">
          <a:xfrm>
            <a:off x="3563047" y="3841647"/>
            <a:ext cx="1724332" cy="2439163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067996" y="1152694"/>
            <a:ext cx="1766682" cy="2439161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13" name="Рисунок 12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5816858" y="3841649"/>
            <a:ext cx="1721663" cy="2434676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15" name="Рисунок 14" hidden="0"/>
          <p:cNvPicPr>
            <a:picLocks noChangeAspect="1"/>
          </p:cNvPicPr>
          <p:nvPr isPhoto="0" userDrawn="0"/>
        </p:nvPicPr>
        <p:blipFill>
          <a:blip r:embed="rId7">
            <a:lum bright="-20000" contrast="40000"/>
          </a:blip>
          <a:srcRect l="0" t="0" r="1090" b="1509"/>
          <a:stretch/>
        </p:blipFill>
        <p:spPr bwMode="auto">
          <a:xfrm>
            <a:off x="1302111" y="1152694"/>
            <a:ext cx="1731460" cy="2439871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17" name="Рисунок 16" hidden="0"/>
          <p:cNvPicPr>
            <a:picLocks noChangeAspect="1"/>
          </p:cNvPicPr>
          <p:nvPr isPhoto="0" userDrawn="0"/>
        </p:nvPicPr>
        <p:blipFill>
          <a:blip r:embed="rId8"/>
          <a:srcRect l="0" t="0" r="0" b="7567"/>
          <a:stretch/>
        </p:blipFill>
        <p:spPr bwMode="auto">
          <a:xfrm>
            <a:off x="8064130" y="3841649"/>
            <a:ext cx="1770063" cy="2434676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19" name="Рисунок 18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3563534" y="1152694"/>
            <a:ext cx="1724332" cy="2439871"/>
          </a:xfrm>
          <a:prstGeom prst="rect">
            <a:avLst/>
          </a:prstGeom>
          <a:ln>
            <a:noFill/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sp>
        <p:nvSpPr>
          <p:cNvPr id="12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/>
              <a:t>36</a:t>
            </a:r>
            <a:endParaRPr lang="ru-RU"/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ОТЗЫВЫ ЗАКАЗЧИКОВ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955137" y="1182741"/>
            <a:ext cx="9806482" cy="254077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ru-RU" sz="1350">
                <a:latin typeface="Segoe UI"/>
                <a:cs typeface="Segoe UI"/>
              </a:rPr>
              <a:t>Учитывая успешный опыт работы компании  ООО «Синергия Технологий», для расширения дальнейшей работы направить перечень условий и актуальных задач, для определения возможных направлений сотрудничества в области ремонта и эксплуатации скважины;</a:t>
            </a:r>
            <a:endParaRPr/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ru-RU" sz="1350">
                <a:latin typeface="Segoe UI"/>
                <a:cs typeface="Segoe UI"/>
              </a:rPr>
              <a:t>Испытать предложенные новые технологии для ремонта скважин в условиях месторождений Заказчика</a:t>
            </a:r>
            <a:endParaRPr/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ru-RU" sz="1350">
                <a:latin typeface="Segoe UI"/>
                <a:cs typeface="Segoe UI"/>
              </a:rPr>
              <a:t>Провести совместную научно-исследовательскую работу (НИОКР) по направлению подбора технологии для повышения </a:t>
            </a:r>
            <a:r>
              <a:rPr lang="ru-RU" sz="1350">
                <a:latin typeface="Segoe UI"/>
                <a:cs typeface="Segoe UI"/>
              </a:rPr>
              <a:t>нефтегазоотдачи</a:t>
            </a:r>
            <a:r>
              <a:rPr lang="ru-RU" sz="1350">
                <a:latin typeface="Segoe UI"/>
                <a:cs typeface="Segoe UI"/>
              </a:rPr>
              <a:t> пластов и профилактики осложнений при эксплуатации скважин.</a:t>
            </a:r>
            <a:endParaRPr/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r>
              <a:rPr lang="ru-RU" sz="1350">
                <a:latin typeface="Segoe UI"/>
                <a:cs typeface="Segoe UI"/>
              </a:rPr>
              <a:t>Предоставить Заказчику технические предложения по актуальным направлениям  в области добычи и ремонта газовых скважин.</a:t>
            </a:r>
            <a:endParaRPr/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ru-RU" sz="2000" b="1">
              <a:latin typeface="Segoe UI"/>
              <a:cs typeface="Segoe UI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/>
              <a:buChar char="Ø"/>
              <a:defRPr/>
            </a:pPr>
            <a:endParaRPr lang="ru-RU" sz="1800" b="1">
              <a:latin typeface="Segoe UI"/>
              <a:cs typeface="Segoe UI"/>
            </a:endParaRPr>
          </a:p>
        </p:txBody>
      </p:sp>
      <p:pic>
        <p:nvPicPr>
          <p:cNvPr id="9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98857" y="3764408"/>
            <a:ext cx="2157348" cy="1290965"/>
          </a:xfrm>
          <a:prstGeom prst="rect">
            <a:avLst/>
          </a:prstGeom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  <p:pic>
        <p:nvPicPr>
          <p:cNvPr id="11" name="Рисунок 10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951888" y="3764409"/>
            <a:ext cx="2087201" cy="1246817"/>
          </a:xfrm>
          <a:prstGeom prst="rect">
            <a:avLst/>
          </a:prstGeom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  <p:pic>
        <p:nvPicPr>
          <p:cNvPr id="13" name="Рисунок 12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rot="10800000" flipV="1">
            <a:off x="5406220" y="3764408"/>
            <a:ext cx="2151609" cy="1290965"/>
          </a:xfrm>
          <a:prstGeom prst="rect">
            <a:avLst/>
          </a:prstGeom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</p:pic>
      <p:pic>
        <p:nvPicPr>
          <p:cNvPr id="8" name="Picture 4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7765185" y="3766132"/>
            <a:ext cx="1979348" cy="124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</a:effectLst>
        </p:spPr>
      </p:pic>
      <p:pic>
        <p:nvPicPr>
          <p:cNvPr id="10" name="Рисунок 9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3263561" y="3721985"/>
            <a:ext cx="1935303" cy="133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rotWithShape="0" algn="tl">
              <a:prstClr val="black">
                <a:alpha val="40000"/>
              </a:prstClr>
            </a:outerShdw>
            <a:reflection blurRad="12700" dist="5000" dir="2100000" sy="-100000" rotWithShape="0" algn="bl" stA="38000" endPos="28000"/>
          </a:effectLst>
        </p:spPr>
      </p:pic>
      <p:sp>
        <p:nvSpPr>
          <p:cNvPr id="12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275856" y="114387"/>
            <a:ext cx="406400" cy="365125"/>
          </a:xfrm>
        </p:spPr>
        <p:txBody>
          <a:bodyPr/>
          <a:lstStyle/>
          <a:p>
            <a:pPr>
              <a:defRPr/>
            </a:pPr>
            <a:r>
              <a:rPr lang="ru-RU">
                <a:latin typeface="Segoe UI"/>
                <a:cs typeface="Segoe UI"/>
              </a:rPr>
              <a:t>37</a:t>
            </a:r>
            <a:endParaRPr lang="ru-RU">
              <a:latin typeface="Segoe UI"/>
              <a:cs typeface="Segoe UI"/>
            </a:endParaRPr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ПРЕДЛОЖЕНИЯ К СОТРУДНИЧЕСТВУ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91475" y="78263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>
                <a:cs typeface="Times New Roman"/>
              </a:rPr>
              <a:t>Благодарим за внимание!</a:t>
            </a:r>
            <a:endParaRPr lang="ru-RU"/>
          </a:p>
        </p:txBody>
      </p:sp>
      <p:sp>
        <p:nvSpPr>
          <p:cNvPr id="8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56574" y="2374900"/>
            <a:ext cx="5123017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800" b="1">
                <a:latin typeface="Calibri Light"/>
                <a:cs typeface="Times New Roman"/>
              </a:rPr>
              <a:t>Контактная информация:</a:t>
            </a:r>
            <a:endParaRPr/>
          </a:p>
          <a:p>
            <a:pPr marL="0" lvl="0" indent="0">
              <a:buNone/>
              <a:defRPr/>
            </a:pPr>
            <a:r>
              <a:rPr lang="ru-RU" sz="1800">
                <a:solidFill>
                  <a:prstClr val="black"/>
                </a:solidFill>
                <a:latin typeface="Calibri Light"/>
                <a:cs typeface="Times New Roman"/>
              </a:rPr>
              <a:t>ООО «Синергия Технологий»</a:t>
            </a:r>
            <a:endParaRPr lang="ru-RU" sz="1800" b="1">
              <a:latin typeface="Calibri Light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1800">
                <a:latin typeface="Calibri Light"/>
                <a:cs typeface="Times New Roman"/>
              </a:rPr>
              <a:t>420095, Республика Татарстан, </a:t>
            </a:r>
            <a:r>
              <a:rPr lang="ru-RU" sz="1800">
                <a:latin typeface="Calibri Light"/>
                <a:cs typeface="Times New Roman"/>
              </a:rPr>
              <a:t>г.о</a:t>
            </a:r>
            <a:r>
              <a:rPr lang="ru-RU" sz="1800">
                <a:latin typeface="Calibri Light"/>
                <a:cs typeface="Times New Roman"/>
              </a:rPr>
              <a:t>. </a:t>
            </a:r>
            <a:r>
              <a:rPr lang="ru-RU" sz="1800">
                <a:latin typeface="Calibri Light"/>
                <a:cs typeface="Times New Roman"/>
              </a:rPr>
              <a:t>г.Казань</a:t>
            </a:r>
            <a:r>
              <a:rPr lang="ru-RU" sz="1800">
                <a:latin typeface="Calibri Light"/>
                <a:cs typeface="Times New Roman"/>
              </a:rPr>
              <a:t>, 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Calibri Light"/>
                <a:cs typeface="Times New Roman"/>
              </a:rPr>
              <a:t>город Казань, территория </a:t>
            </a:r>
            <a:r>
              <a:rPr lang="ru-RU" sz="1800">
                <a:latin typeface="Calibri Light"/>
                <a:cs typeface="Times New Roman"/>
              </a:rPr>
              <a:t>Химград</a:t>
            </a:r>
            <a:r>
              <a:rPr lang="ru-RU" sz="1800">
                <a:latin typeface="Calibri Light"/>
                <a:cs typeface="Times New Roman"/>
              </a:rPr>
              <a:t>, дом 126, 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Calibri Light"/>
                <a:cs typeface="Times New Roman"/>
              </a:rPr>
              <a:t>помещение 551 А </a:t>
            </a:r>
            <a:endParaRPr/>
          </a:p>
          <a:p>
            <a:pPr marL="0" indent="0">
              <a:buNone/>
              <a:defRPr/>
            </a:pPr>
            <a:r>
              <a:rPr lang="ru-RU" sz="1800">
                <a:latin typeface="Calibri Light"/>
                <a:cs typeface="Times New Roman"/>
              </a:rPr>
              <a:t>Тел./факс: 8 (843) 212-56-21</a:t>
            </a:r>
            <a:endParaRPr/>
          </a:p>
          <a:p>
            <a:pPr marL="0" indent="0">
              <a:buNone/>
              <a:defRPr/>
            </a:pPr>
            <a:r>
              <a:rPr lang="en-US" sz="1800" i="1">
                <a:latin typeface="Calibri Light"/>
                <a:cs typeface="Times New Roman"/>
              </a:rPr>
              <a:t>e-mail</a:t>
            </a:r>
            <a:r>
              <a:rPr lang="ru-RU" sz="1800" i="1">
                <a:latin typeface="Calibri Light"/>
                <a:cs typeface="Times New Roman"/>
              </a:rPr>
              <a:t>: </a:t>
            </a:r>
            <a:r>
              <a:rPr lang="en-US" sz="1800" i="1">
                <a:latin typeface="Calibri Light"/>
                <a:cs typeface="Times New Roman"/>
              </a:rPr>
              <a:t>sin_tech@mail.ru</a:t>
            </a:r>
            <a:endParaRPr lang="ru-RU" sz="1800" i="1">
              <a:latin typeface="Calibri Light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1800" i="1">
                <a:latin typeface="Calibri Light"/>
                <a:cs typeface="Times New Roman"/>
              </a:rPr>
              <a:t>URL</a:t>
            </a:r>
            <a:r>
              <a:rPr lang="ru-RU" sz="1800" i="1">
                <a:latin typeface="Calibri Light"/>
                <a:cs typeface="Times New Roman"/>
              </a:rPr>
              <a:t>:</a:t>
            </a:r>
            <a:r>
              <a:rPr lang="en-US" sz="1800" i="1">
                <a:latin typeface="Calibri Light"/>
                <a:cs typeface="Times New Roman"/>
              </a:rPr>
              <a:t> www.synergytechnology.ru</a:t>
            </a:r>
            <a:endParaRPr lang="ru-RU" sz="1800" i="1">
              <a:latin typeface="Calibri Light"/>
              <a:cs typeface="Times New Roman"/>
            </a:endParaRPr>
          </a:p>
          <a:p>
            <a:pPr marL="0" indent="0">
              <a:buNone/>
              <a:defRPr/>
            </a:pPr>
            <a:endParaRPr lang="ru-RU" sz="1800">
              <a:latin typeface="Calibri Light"/>
            </a:endParaRPr>
          </a:p>
        </p:txBody>
      </p:sp>
      <p:pic>
        <p:nvPicPr>
          <p:cNvPr id="9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6830423" y="2374900"/>
            <a:ext cx="4483000" cy="250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58779" y="1641135"/>
            <a:ext cx="8590548" cy="43513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Изучение технико-геологической информации промысловых данных по скважине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Выбор технологии и лабораторное моделирование внутрискважинных процессов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Проектирование, разработка технологии закачки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Прогноз эффективности технологии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Подготовка объекта к производству работ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Инженерно-технологическое сопровождение работ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Анализ эффективности выполненных работ</a:t>
            </a:r>
            <a:endParaRPr/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4</a:t>
            </a:fld>
            <a:endParaRPr lang="ru-RU"/>
          </a:p>
        </p:txBody>
      </p:sp>
      <p:sp>
        <p:nvSpPr>
          <p:cNvPr id="6" name="Стрелка вниз 5" hidden="0"/>
          <p:cNvSpPr/>
          <p:nvPr isPhoto="0" userDrawn="0"/>
        </p:nvSpPr>
        <p:spPr bwMode="auto">
          <a:xfrm>
            <a:off x="838201" y="4001295"/>
            <a:ext cx="5397500" cy="13741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2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1138990" y="5605870"/>
            <a:ext cx="5096711" cy="338554"/>
          </a:xfrm>
          <a:prstGeom prst="rect">
            <a:avLst/>
          </a:prstGeom>
          <a:ln>
            <a:solidFill>
              <a:srgbClr val="096D63"/>
            </a:solidFill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600" b="1">
                <a:latin typeface="Segoe UI"/>
                <a:cs typeface="Segoe UI"/>
              </a:rPr>
              <a:t>Эффективное внедрение технологии</a:t>
            </a:r>
            <a:endParaRPr lang="ru-RU" sz="1600">
              <a:latin typeface="Segoe UI"/>
              <a:cs typeface="Segoe UI"/>
            </a:endParaRPr>
          </a:p>
        </p:txBody>
      </p:sp>
      <p:pic>
        <p:nvPicPr>
          <p:cNvPr id="8" name="Picture 4" descr="http://ok-t.ru/studopedia/baza11/863089000491.files/image052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8109332" y="1587797"/>
            <a:ext cx="3818141" cy="1698329"/>
          </a:xfrm>
          <a:prstGeom prst="rect">
            <a:avLst/>
          </a:prstGeom>
          <a:noFill/>
          <a:ln>
            <a:solidFill>
              <a:srgbClr val="096D63"/>
            </a:solidFill>
          </a:ln>
        </p:spPr>
      </p:pic>
      <p:pic>
        <p:nvPicPr>
          <p:cNvPr id="9" name="Picture 6" descr="http://pstu.ru/files/image/oksana/tskp/3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8109332" y="3286126"/>
            <a:ext cx="3815133" cy="2543421"/>
          </a:xfrm>
          <a:prstGeom prst="rect">
            <a:avLst/>
          </a:prstGeom>
          <a:noFill/>
          <a:ln>
            <a:solidFill>
              <a:srgbClr val="096D63"/>
            </a:solidFill>
          </a:ln>
        </p:spPr>
      </p:pic>
      <p:sp>
        <p:nvSpPr>
          <p:cNvPr id="10" name="TextBox 9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ЭТАПЫ ВНЕДРЕНИЯ ТЕХНОЛОГИЙ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956733" y="1825625"/>
            <a:ext cx="10397067" cy="43513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Блокирующий состав «УНИСОЛТ»;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Эмульсионный блокирующий состав «ЭКСИМОЛ»;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Солевой состав «ТИТАН»;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Полимерная блок-пачка «</a:t>
            </a:r>
            <a:r>
              <a:rPr lang="ru-RU" sz="1600">
                <a:latin typeface="Segoe UI"/>
                <a:cs typeface="Segoe UI"/>
              </a:rPr>
              <a:t>Флок</a:t>
            </a:r>
            <a:r>
              <a:rPr lang="ru-RU" sz="1600">
                <a:latin typeface="Segoe UI"/>
                <a:cs typeface="Segoe UI"/>
              </a:rPr>
              <a:t>-СТ»;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Пенно-</a:t>
            </a:r>
            <a:r>
              <a:rPr lang="ru-RU" sz="1600">
                <a:latin typeface="Segoe UI"/>
                <a:cs typeface="Segoe UI"/>
              </a:rPr>
              <a:t>гелевая</a:t>
            </a:r>
            <a:r>
              <a:rPr lang="ru-RU" sz="1600">
                <a:latin typeface="Segoe UI"/>
                <a:cs typeface="Segoe UI"/>
              </a:rPr>
              <a:t> система «</a:t>
            </a:r>
            <a:r>
              <a:rPr lang="ru-RU" sz="1600">
                <a:latin typeface="Segoe UI"/>
                <a:cs typeface="Segoe UI"/>
              </a:rPr>
              <a:t>Полифрос</a:t>
            </a:r>
            <a:r>
              <a:rPr lang="ru-RU" sz="1600">
                <a:latin typeface="Segoe UI"/>
                <a:cs typeface="Segoe UI"/>
              </a:rPr>
              <a:t>»;</a:t>
            </a:r>
            <a:endParaRPr/>
          </a:p>
          <a:p>
            <a:pPr>
              <a:defRPr/>
            </a:pPr>
            <a:endParaRPr lang="ru-RU" sz="1600">
              <a:latin typeface="Segoe UI"/>
              <a:cs typeface="Segoe UI"/>
            </a:endParaRPr>
          </a:p>
          <a:p>
            <a:pPr>
              <a:defRPr/>
            </a:pPr>
            <a:r>
              <a:rPr lang="ru-RU" sz="1600">
                <a:latin typeface="Segoe UI"/>
                <a:cs typeface="Segoe UI"/>
              </a:rPr>
              <a:t>Гидрофобизатор «</a:t>
            </a:r>
            <a:r>
              <a:rPr lang="ru-RU" sz="1600">
                <a:latin typeface="Segoe UI"/>
                <a:cs typeface="Segoe UI"/>
              </a:rPr>
              <a:t>Гидросил</a:t>
            </a:r>
            <a:r>
              <a:rPr lang="ru-RU" sz="1600">
                <a:latin typeface="Segoe UI"/>
                <a:cs typeface="Segoe UI"/>
              </a:rPr>
              <a:t>».</a:t>
            </a:r>
            <a:endParaRPr/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5</a:t>
            </a:fld>
            <a:endParaRPr lang="ru-RU"/>
          </a:p>
        </p:txBody>
      </p:sp>
      <p:pic>
        <p:nvPicPr>
          <p:cNvPr id="5" name="Изображение 3" hidden="0"/>
          <p:cNvPicPr>
            <a:picLocks noChangeAspect="1"/>
          </p:cNvPicPr>
          <p:nvPr isPhoto="0" userDrawn="0"/>
        </p:nvPicPr>
        <p:blipFill>
          <a:blip r:embed="rId2"/>
          <a:srcRect l="12379" t="0" r="0" b="0"/>
          <a:stretch/>
        </p:blipFill>
        <p:spPr bwMode="auto">
          <a:xfrm>
            <a:off x="8597880" y="1483832"/>
            <a:ext cx="3014432" cy="1935175"/>
          </a:xfrm>
          <a:prstGeom prst="rect">
            <a:avLst/>
          </a:prstGeom>
          <a:ln>
            <a:solidFill>
              <a:srgbClr val="32A79F"/>
            </a:solidFill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6" name="Изображение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8600195" y="3676502"/>
            <a:ext cx="3008679" cy="2256509"/>
          </a:xfrm>
          <a:prstGeom prst="rect">
            <a:avLst/>
          </a:prstGeom>
          <a:ln>
            <a:solidFill>
              <a:srgbClr val="32A79F"/>
            </a:solidFill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pic>
        <p:nvPicPr>
          <p:cNvPr id="7" name="Изображение 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4869159" y="3676502"/>
            <a:ext cx="3472524" cy="2256508"/>
          </a:xfrm>
          <a:prstGeom prst="rect">
            <a:avLst/>
          </a:prstGeom>
          <a:ln>
            <a:solidFill>
              <a:srgbClr val="32A79F"/>
            </a:solidFill>
          </a:ln>
          <a:effectLst>
            <a:outerShdw blurRad="190500" rotWithShape="0" algn="tl">
              <a:srgbClr val="000000">
                <a:alpha val="70000"/>
              </a:srgbClr>
            </a:outerShdw>
          </a:effectLst>
        </p:spPr>
      </p:pic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СОСТАВЫ ДЛЯ ГЛУШЕНИЯ СКВАЖИН И </a:t>
            </a:r>
            <a:endParaRPr/>
          </a:p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ПРЕДОХРАНЕНИЯ ПРОДУКТИВНЫХ ПЛАСТОВ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74822" y="1825625"/>
            <a:ext cx="7431225" cy="4351339"/>
          </a:xfrm>
        </p:spPr>
        <p:txBody>
          <a:bodyPr/>
          <a:lstStyle/>
          <a:p>
            <a:pPr marL="0" indent="0">
              <a:buNone/>
              <a:defRPr/>
            </a:pPr>
            <a:endParaRPr lang="ru-RU" sz="1350">
              <a:latin typeface="Segoe UI"/>
              <a:cs typeface="Segoe UI"/>
            </a:endParaRPr>
          </a:p>
          <a:p>
            <a:pPr marL="0" indent="0">
              <a:buNone/>
              <a:defRPr/>
            </a:pPr>
            <a:r>
              <a:rPr lang="ru-RU" sz="1350">
                <a:latin typeface="Segoe UI"/>
                <a:cs typeface="Segoe UI"/>
              </a:rPr>
              <a:t>«УНИСОЛТ» представляет собой гелеобразную жидкость на углеводородной основе, обладающую </a:t>
            </a:r>
            <a:r>
              <a:rPr lang="ru-RU" sz="1350">
                <a:latin typeface="Segoe UI"/>
                <a:cs typeface="Segoe UI"/>
              </a:rPr>
              <a:t>псевдопластичными</a:t>
            </a:r>
            <a:r>
              <a:rPr lang="ru-RU" sz="1350">
                <a:latin typeface="Segoe UI"/>
                <a:cs typeface="Segoe UI"/>
              </a:rPr>
              <a:t> свойствами.</a:t>
            </a:r>
            <a:endParaRPr/>
          </a:p>
          <a:p>
            <a:pPr marL="0" indent="0">
              <a:buNone/>
              <a:defRPr/>
            </a:pPr>
            <a:endParaRPr lang="ru-RU" sz="1350">
              <a:latin typeface="Segoe UI"/>
              <a:cs typeface="Segoe UI"/>
            </a:endParaRPr>
          </a:p>
          <a:p>
            <a:pPr marL="0" indent="0">
              <a:buNone/>
              <a:defRPr/>
            </a:pPr>
            <a:r>
              <a:rPr lang="ru-RU" sz="1600" b="1">
                <a:latin typeface="Segoe UI"/>
                <a:cs typeface="Segoe UI"/>
              </a:rPr>
              <a:t>Назначение:</a:t>
            </a:r>
            <a:endParaRPr/>
          </a:p>
          <a:p>
            <a:pPr marL="0" indent="0">
              <a:buNone/>
              <a:defRPr/>
            </a:pPr>
            <a:r>
              <a:rPr lang="ru-RU" sz="1350">
                <a:latin typeface="Segoe UI"/>
                <a:cs typeface="Segoe UI"/>
              </a:rPr>
              <a:t>Состав предназначен для временного блокирования продуктивной зоны. Технология подразумевает закачку блокирующего состава в пласт с устранением поглощения. При этом ствол скважины заполняется любой технологической жидкостью (</a:t>
            </a:r>
            <a:r>
              <a:rPr lang="ru-RU" sz="1350">
                <a:latin typeface="Segoe UI"/>
                <a:cs typeface="Segoe UI"/>
              </a:rPr>
              <a:t>инвертно</a:t>
            </a:r>
            <a:r>
              <a:rPr lang="ru-RU" sz="1350">
                <a:latin typeface="Segoe UI"/>
                <a:cs typeface="Segoe UI"/>
              </a:rPr>
              <a:t> эмульсией, технической водой, солевой жидкостью глушения) и остаётся доступным для проведения мероприятий по КРС.</a:t>
            </a:r>
            <a:endParaRPr/>
          </a:p>
          <a:p>
            <a:pPr marL="0" indent="0">
              <a:buNone/>
              <a:defRPr/>
            </a:pPr>
            <a:endParaRPr lang="ru-RU" sz="1600" b="1">
              <a:latin typeface="Segoe UI"/>
              <a:cs typeface="Segoe UI"/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6</a:t>
            </a:fld>
            <a:endParaRPr lang="ru-RU"/>
          </a:p>
        </p:txBody>
      </p:sp>
      <p:pic>
        <p:nvPicPr>
          <p:cNvPr id="5" name="Рисунок 77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231569" y="1408467"/>
            <a:ext cx="1675809" cy="2116812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7898409" y="3734555"/>
            <a:ext cx="4487905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50">
                <a:latin typeface="Segoe UI"/>
                <a:cs typeface="Segoe UI"/>
              </a:rPr>
              <a:t>Состав после реакции с кислотой </a:t>
            </a:r>
            <a:br>
              <a:rPr lang="ru-RU" sz="1350">
                <a:latin typeface="Segoe UI"/>
                <a:cs typeface="Segoe UI"/>
              </a:rPr>
            </a:br>
            <a:r>
              <a:rPr lang="ru-RU" sz="1350">
                <a:latin typeface="Segoe UI"/>
                <a:cs typeface="Segoe UI"/>
              </a:rPr>
              <a:t>(восстановление первоначальной вязкости).</a:t>
            </a:r>
            <a:endParaRPr/>
          </a:p>
        </p:txBody>
      </p:sp>
      <p:pic>
        <p:nvPicPr>
          <p:cNvPr id="7" name="Рисунок 37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8940800" y="4347400"/>
            <a:ext cx="2413000" cy="217361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БЛОКИРУЮЩИЙ СОСТАВ НА УГЛЕВОДОРОДНОЙ ОСНОВЕ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«УНИСОЛТ»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58779" y="1881775"/>
            <a:ext cx="7182635" cy="43513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350"/>
              <a:t>Эмульгатор «</a:t>
            </a:r>
            <a:r>
              <a:rPr lang="ru-RU" sz="1350"/>
              <a:t>Эксимол</a:t>
            </a:r>
            <a:r>
              <a:rPr lang="ru-RU" sz="1350"/>
              <a:t>» предназначен для приготовления устойчивых </a:t>
            </a:r>
            <a:r>
              <a:rPr lang="ru-RU" sz="1350"/>
              <a:t>инвертных</a:t>
            </a:r>
            <a:r>
              <a:rPr lang="ru-RU" sz="1350"/>
              <a:t> эмульсий для технологий глушения, селективной временной </a:t>
            </a:r>
            <a:r>
              <a:rPr lang="ru-RU" sz="1350"/>
              <a:t>водоизоляции</a:t>
            </a:r>
            <a:r>
              <a:rPr lang="ru-RU" sz="1350"/>
              <a:t> при ВПП, или приготовления буровых растворов на углеводородной основе. </a:t>
            </a:r>
            <a:endParaRPr/>
          </a:p>
          <a:p>
            <a:pPr marL="0" indent="0">
              <a:buNone/>
              <a:defRPr/>
            </a:pPr>
            <a:endParaRPr lang="ru-RU" sz="1750" b="1"/>
          </a:p>
          <a:p>
            <a:pPr marL="0" indent="0">
              <a:buNone/>
              <a:defRPr/>
            </a:pPr>
            <a:r>
              <a:rPr lang="ru-RU" sz="1600" b="1"/>
              <a:t>Сферы применения:</a:t>
            </a:r>
            <a:endParaRPr/>
          </a:p>
          <a:p>
            <a:pPr>
              <a:defRPr/>
            </a:pPr>
            <a:r>
              <a:rPr lang="ru-RU" sz="1350"/>
              <a:t>Самостоятельная жидкость глушения скважины.</a:t>
            </a:r>
            <a:endParaRPr/>
          </a:p>
          <a:p>
            <a:pPr>
              <a:defRPr/>
            </a:pPr>
            <a:r>
              <a:rPr lang="ru-RU" sz="1350"/>
              <a:t>Жидкость глушения в совокупности с блокирующим составом.</a:t>
            </a:r>
            <a:endParaRPr/>
          </a:p>
          <a:p>
            <a:pPr>
              <a:defRPr/>
            </a:pPr>
            <a:r>
              <a:rPr lang="ru-RU" sz="1350"/>
              <a:t>Селективная «мягкая» </a:t>
            </a:r>
            <a:r>
              <a:rPr lang="ru-RU" sz="1350"/>
              <a:t>водоизоляция</a:t>
            </a:r>
            <a:r>
              <a:rPr lang="ru-RU" sz="1350"/>
              <a:t> – загущается при контакте с водой, разжижается при контакте с углеводородами.</a:t>
            </a:r>
            <a:endParaRPr/>
          </a:p>
          <a:p>
            <a:pPr>
              <a:defRPr/>
            </a:pPr>
            <a:r>
              <a:rPr lang="ru-RU" sz="1350"/>
              <a:t>Для снижения приемистости при ремонтно-изоляционных работах.</a:t>
            </a:r>
            <a:endParaRPr/>
          </a:p>
          <a:p>
            <a:pPr>
              <a:defRPr/>
            </a:pPr>
            <a:r>
              <a:rPr lang="ru-RU" sz="1350"/>
              <a:t>Для сохранения </a:t>
            </a:r>
            <a:r>
              <a:rPr lang="ru-RU" sz="1350"/>
              <a:t>коллекторских</a:t>
            </a:r>
            <a:r>
              <a:rPr lang="ru-RU" sz="1350"/>
              <a:t> свойств при глушении с использованием солевых составов.</a:t>
            </a:r>
            <a:endParaRPr/>
          </a:p>
          <a:p>
            <a:pPr>
              <a:defRPr/>
            </a:pPr>
            <a:r>
              <a:rPr lang="ru-RU" sz="1350"/>
              <a:t>В качестве </a:t>
            </a:r>
            <a:r>
              <a:rPr lang="ru-RU" sz="1350"/>
              <a:t>отклонителя</a:t>
            </a:r>
            <a:r>
              <a:rPr lang="ru-RU" sz="1350"/>
              <a:t> при кислотных обработках.</a:t>
            </a:r>
            <a:endParaRPr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7</a:t>
            </a:fld>
            <a:endParaRPr lang="ru-RU"/>
          </a:p>
        </p:txBody>
      </p:sp>
      <p:sp>
        <p:nvSpPr>
          <p:cNvPr id="5" name="Прямоугольник 4" hidden="0"/>
          <p:cNvSpPr/>
          <p:nvPr isPhoto="0" userDrawn="0"/>
        </p:nvSpPr>
        <p:spPr bwMode="auto">
          <a:xfrm>
            <a:off x="7910624" y="2135963"/>
            <a:ext cx="3638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>
                <a:latin typeface="Segoe UI"/>
                <a:cs typeface="Segoe UI"/>
              </a:rPr>
              <a:t>Фильтрация эмульсии через сито </a:t>
            </a:r>
            <a:endParaRPr/>
          </a:p>
        </p:txBody>
      </p:sp>
      <p:pic>
        <p:nvPicPr>
          <p:cNvPr id="6" name="Рисунок 5" descr="DSC01599.JPG" hidden="0"/>
          <p:cNvPicPr/>
          <p:nvPr isPhoto="0" userDrawn="0"/>
        </p:nvPicPr>
        <p:blipFill>
          <a:blip r:embed="rId2"/>
          <a:srcRect l="5296" t="0" r="17037" b="0"/>
          <a:stretch/>
        </p:blipFill>
        <p:spPr bwMode="auto">
          <a:xfrm>
            <a:off x="7353004" y="2505294"/>
            <a:ext cx="2292229" cy="139803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1597.JPG" hidden="0"/>
          <p:cNvPicPr/>
          <p:nvPr isPhoto="0" userDrawn="0"/>
        </p:nvPicPr>
        <p:blipFill>
          <a:blip r:embed="rId3"/>
          <a:srcRect l="6028" t="0" r="0" b="7406"/>
          <a:stretch/>
        </p:blipFill>
        <p:spPr bwMode="auto">
          <a:xfrm>
            <a:off x="9729972" y="2500876"/>
            <a:ext cx="2288659" cy="1402453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 hidden="0"/>
          <p:cNvSpPr/>
          <p:nvPr isPhoto="0" userDrawn="0"/>
        </p:nvSpPr>
        <p:spPr bwMode="auto">
          <a:xfrm>
            <a:off x="9729971" y="4000124"/>
            <a:ext cx="2455532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Осадок на сите отсутствует</a:t>
            </a:r>
            <a:endParaRPr/>
          </a:p>
        </p:txBody>
      </p:sp>
      <p:sp>
        <p:nvSpPr>
          <p:cNvPr id="9" name="TextBox 8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ЭМУЛЬГАТОР ОБРАТНЫХ ЭМУЛЬСИЙ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«ЭКСИМОЛ»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8</a:t>
            </a:fld>
            <a:endParaRPr lang="ru-RU"/>
          </a:p>
        </p:txBody>
      </p:sp>
      <p:sp>
        <p:nvSpPr>
          <p:cNvPr id="6" name="TextBox 5" hidden="0"/>
          <p:cNvSpPr txBox="1"/>
          <p:nvPr isPhoto="0" userDrawn="0"/>
        </p:nvSpPr>
        <p:spPr bwMode="auto">
          <a:xfrm>
            <a:off x="1037668" y="5375941"/>
            <a:ext cx="6949283" cy="748795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>
                <a:latin typeface="Segoe UI"/>
                <a:cs typeface="Segoe UI"/>
              </a:rPr>
              <a:t>Вывод:</a:t>
            </a:r>
            <a:r>
              <a:rPr lang="ru-RU" sz="1600">
                <a:latin typeface="Segoe UI"/>
                <a:cs typeface="Segoe UI"/>
              </a:rPr>
              <a:t> </a:t>
            </a:r>
            <a:r>
              <a:rPr lang="ru-RU" sz="1350">
                <a:latin typeface="Segoe UI"/>
                <a:cs typeface="Segoe UI"/>
              </a:rPr>
              <a:t>составы марок «УНИСОЛТ» и «Эксимол» полностью совместимы между собой. Допускается их совместное использование для создания блокирующих пачек во время проведения ремонтных работ. </a:t>
            </a:r>
            <a:endParaRPr/>
          </a:p>
        </p:txBody>
      </p:sp>
      <p:pic>
        <p:nvPicPr>
          <p:cNvPr id="7" name="Рисунок 6" hidden="0"/>
          <p:cNvPicPr/>
          <p:nvPr isPhoto="0" userDrawn="0"/>
        </p:nvPicPr>
        <p:blipFill>
          <a:blip r:embed="rId2"/>
          <a:srcRect l="0" t="0" r="10308" b="8210"/>
          <a:stretch/>
        </p:blipFill>
        <p:spPr bwMode="auto">
          <a:xfrm rot="5400000">
            <a:off x="8684419" y="4201495"/>
            <a:ext cx="1857511" cy="1548739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8" name="Рисунок 7" hidden="0"/>
          <p:cNvPicPr/>
          <p:nvPr isPhoto="0" userDrawn="0"/>
        </p:nvPicPr>
        <p:blipFill>
          <a:blip r:embed="rId3"/>
          <a:srcRect l="0" t="5324" r="9153" b="5876"/>
          <a:stretch/>
        </p:blipFill>
        <p:spPr bwMode="auto">
          <a:xfrm rot="5400000">
            <a:off x="10365365" y="4219755"/>
            <a:ext cx="1864601" cy="1505131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9" name="Рисунок 8" hidden="0"/>
          <p:cNvPicPr/>
          <p:nvPr isPhoto="0" userDrawn="0"/>
        </p:nvPicPr>
        <p:blipFill>
          <a:blip r:embed="rId4"/>
          <a:srcRect l="12278" t="12652" r="9354" b="0"/>
          <a:stretch/>
        </p:blipFill>
        <p:spPr bwMode="auto">
          <a:xfrm>
            <a:off x="6306321" y="2910959"/>
            <a:ext cx="2155991" cy="227147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0" name="TextBox 9" hidden="0"/>
          <p:cNvSpPr txBox="1"/>
          <p:nvPr isPhoto="0" userDrawn="0"/>
        </p:nvSpPr>
        <p:spPr bwMode="auto">
          <a:xfrm>
            <a:off x="6306321" y="1690689"/>
            <a:ext cx="2155991" cy="1117935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Блокирующий состав на углеводородной основе с карбонатным кольматантом «УНИСОЛТ»</a:t>
            </a:r>
            <a:endParaRPr/>
          </a:p>
        </p:txBody>
      </p:sp>
      <p:sp>
        <p:nvSpPr>
          <p:cNvPr id="11" name="TextBox 10" hidden="0"/>
          <p:cNvSpPr txBox="1"/>
          <p:nvPr isPhoto="0" userDrawn="0"/>
        </p:nvSpPr>
        <p:spPr bwMode="auto">
          <a:xfrm>
            <a:off x="9010043" y="1690689"/>
            <a:ext cx="2755004" cy="2143536"/>
          </a:xfrm>
          <a:prstGeom prst="rect">
            <a:avLst/>
          </a:prstGeom>
          <a:solidFill>
            <a:schemeClr val="bg1"/>
          </a:solidFill>
          <a:ln>
            <a:solidFill>
              <a:srgbClr val="096D63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Блокирующая эмульсия «ЭКСИМОЛ» различной концентрацией.:</a:t>
            </a:r>
            <a:endParaRPr/>
          </a:p>
          <a:p>
            <a:pPr marL="380990" indent="-3809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70% пластовая вода – 30% эмульсионный полимер на УВ основе – вязкость 180 </a:t>
            </a:r>
            <a:r>
              <a:rPr lang="ru-RU" sz="1350">
                <a:latin typeface="Segoe UI"/>
                <a:cs typeface="Segoe UI"/>
              </a:rPr>
              <a:t>сПз</a:t>
            </a:r>
            <a:r>
              <a:rPr lang="ru-RU" sz="1350">
                <a:latin typeface="Segoe UI"/>
                <a:cs typeface="Segoe UI"/>
              </a:rPr>
              <a:t>;</a:t>
            </a:r>
            <a:endParaRPr/>
          </a:p>
          <a:p>
            <a:pPr marL="380990" indent="-380990">
              <a:buFont typeface="Arial"/>
              <a:buChar char="•"/>
              <a:defRPr/>
            </a:pPr>
            <a:r>
              <a:rPr lang="ru-RU" sz="1350">
                <a:latin typeface="Segoe UI"/>
                <a:cs typeface="Segoe UI"/>
              </a:rPr>
              <a:t>80% пластовая вода – 20% эмульсионный полимер на УВ – вязкость 253 </a:t>
            </a:r>
            <a:r>
              <a:rPr lang="ru-RU" sz="1350">
                <a:latin typeface="Segoe UI"/>
                <a:cs typeface="Segoe UI"/>
              </a:rPr>
              <a:t>сПз</a:t>
            </a:r>
            <a:r>
              <a:rPr lang="ru-RU" sz="1350">
                <a:latin typeface="Segoe UI"/>
                <a:cs typeface="Segoe UI"/>
              </a:rPr>
              <a:t>;</a:t>
            </a:r>
            <a:endParaRPr/>
          </a:p>
        </p:txBody>
      </p:sp>
      <p:pic>
        <p:nvPicPr>
          <p:cNvPr id="12" name="Рисунок 11" hidden="0"/>
          <p:cNvPicPr/>
          <p:nvPr isPhoto="0" userDrawn="0"/>
        </p:nvPicPr>
        <p:blipFill>
          <a:blip r:embed="rId5"/>
          <a:stretch/>
        </p:blipFill>
        <p:spPr bwMode="auto">
          <a:xfrm rot="5400000">
            <a:off x="737191" y="2646327"/>
            <a:ext cx="2788093" cy="2410047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pic>
        <p:nvPicPr>
          <p:cNvPr id="13" name="Рисунок 12" hidden="0"/>
          <p:cNvPicPr/>
          <p:nvPr isPhoto="0" userDrawn="0"/>
        </p:nvPicPr>
        <p:blipFill>
          <a:blip r:embed="rId6"/>
          <a:stretch/>
        </p:blipFill>
        <p:spPr bwMode="auto">
          <a:xfrm rot="5400000">
            <a:off x="3420329" y="2626433"/>
            <a:ext cx="2788091" cy="244983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15" name="Объект 2" hidden="0"/>
          <p:cNvSpPr txBox="1"/>
          <p:nvPr isPhoto="0" userDrawn="0"/>
        </p:nvSpPr>
        <p:spPr bwMode="auto">
          <a:xfrm>
            <a:off x="838198" y="1726838"/>
            <a:ext cx="4775792" cy="13690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ru-RU" sz="1600" b="1">
                <a:latin typeface="Segoe UI"/>
                <a:cs typeface="Segoe UI"/>
              </a:rPr>
              <a:t>Цель работы </a:t>
            </a:r>
            <a:r>
              <a:rPr lang="ru-RU" sz="1350" b="1">
                <a:latin typeface="Segoe UI"/>
                <a:cs typeface="Segoe UI"/>
              </a:rPr>
              <a:t>- </a:t>
            </a:r>
            <a:r>
              <a:rPr lang="ru-RU" sz="1350">
                <a:latin typeface="Segoe UI"/>
                <a:cs typeface="Segoe UI"/>
              </a:rPr>
              <a:t>испытание блокирующих составов марок «УНИСОЛТ» и «</a:t>
            </a:r>
            <a:r>
              <a:rPr lang="ru-RU" sz="1350">
                <a:latin typeface="Segoe UI"/>
                <a:cs typeface="Segoe UI"/>
              </a:rPr>
              <a:t>Эксимол</a:t>
            </a:r>
            <a:r>
              <a:rPr lang="ru-RU" sz="1350">
                <a:latin typeface="Segoe UI"/>
                <a:cs typeface="Segoe UI"/>
              </a:rPr>
              <a:t>» на совместимость друг с другом и с пластовыми флюидами.</a:t>
            </a:r>
            <a:endParaRPr lang="ru-RU" sz="1350" b="1">
              <a:latin typeface="Segoe UI"/>
              <a:cs typeface="Segoe UI"/>
            </a:endParaRPr>
          </a:p>
        </p:txBody>
      </p:sp>
      <p:sp>
        <p:nvSpPr>
          <p:cNvPr id="14" name="TextBox 13" hidden="0"/>
          <p:cNvSpPr txBox="1"/>
          <p:nvPr isPhoto="0" userDrawn="0"/>
        </p:nvSpPr>
        <p:spPr bwMode="auto">
          <a:xfrm>
            <a:off x="956733" y="482602"/>
            <a:ext cx="10922000" cy="913197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ЛАБОРАТОРНОЕ ТЕСТИРОВАНИЕ ВОЗМОЖНОСТИ СОВМЕСТНОГО ПРИМЕНЕНИЯ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«УНИСОЛТ» </a:t>
            </a:r>
            <a:r>
              <a:rPr lang="ru-RU" sz="2650" b="1">
                <a:latin typeface="Segoe UI"/>
                <a:ea typeface="Segoe UI Black"/>
                <a:cs typeface="Segoe UI"/>
              </a:rPr>
              <a:t>И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«ЭКСИМОЛ»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058779" y="1408529"/>
            <a:ext cx="6738431" cy="43513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450">
                <a:latin typeface="Segoe UI"/>
                <a:cs typeface="Segoe UI"/>
              </a:rPr>
              <a:t>«Титан» - солевая система для приготовления жидкости глушения плотностью до 1900 кг/м³.</a:t>
            </a:r>
            <a:endParaRPr/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  <a:p>
            <a:pPr marL="0" indent="0">
              <a:buNone/>
              <a:defRPr/>
            </a:pPr>
            <a:r>
              <a:rPr lang="ru-RU" sz="1600" b="1">
                <a:latin typeface="Segoe UI"/>
                <a:cs typeface="Segoe UI"/>
              </a:rPr>
              <a:t>Особенности: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совместимость с жидкостями глушения на основе других солевых систем на гомо- и </a:t>
            </a:r>
            <a:r>
              <a:rPr lang="ru-RU" sz="1350">
                <a:latin typeface="Segoe UI"/>
                <a:cs typeface="Segoe UI"/>
              </a:rPr>
              <a:t>гетерокомпонентной</a:t>
            </a:r>
            <a:r>
              <a:rPr lang="ru-RU" sz="1350">
                <a:latin typeface="Segoe UI"/>
                <a:cs typeface="Segoe UI"/>
              </a:rPr>
              <a:t> основах;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возможность регулирования плотности раствора в диапазоне 1000÷1900 кг/м</a:t>
            </a:r>
            <a:r>
              <a:rPr lang="en-US" sz="1350">
                <a:latin typeface="Segoe UI"/>
                <a:cs typeface="Segoe UI"/>
              </a:rPr>
              <a:t>³</a:t>
            </a:r>
            <a:r>
              <a:rPr lang="ru-RU" sz="1350">
                <a:latin typeface="Segoe UI"/>
                <a:cs typeface="Segoe UI"/>
              </a:rPr>
              <a:t>;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низкая коррозионная активность;</a:t>
            </a:r>
            <a:endParaRPr/>
          </a:p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возможность повторного использования жидкости глушения и её дополнительная обработка с целью </a:t>
            </a:r>
            <a:r>
              <a:rPr lang="ru-RU" sz="1350">
                <a:latin typeface="Segoe UI"/>
                <a:cs typeface="Segoe UI"/>
              </a:rPr>
              <a:t>доутяжеления</a:t>
            </a:r>
            <a:r>
              <a:rPr lang="ru-RU" sz="1350">
                <a:latin typeface="Segoe UI"/>
                <a:cs typeface="Segoe UI"/>
              </a:rPr>
              <a:t>.</a:t>
            </a:r>
            <a:endParaRPr/>
          </a:p>
          <a:p>
            <a:pPr>
              <a:defRPr/>
            </a:pPr>
            <a:endParaRPr lang="ru-RU">
              <a:latin typeface="Segoe UI"/>
              <a:cs typeface="Segoe UI"/>
            </a:endParaRPr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A2FBE144-3F63-4983-9077-5C0CC51B49A1}" type="slidenum">
              <a:rPr lang="ru-RU"/>
              <a:t>9</a:t>
            </a:fld>
            <a:endParaRPr lang="ru-RU"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0" b="858"/>
          <a:stretch/>
        </p:blipFill>
        <p:spPr bwMode="auto">
          <a:xfrm>
            <a:off x="9028197" y="1690688"/>
            <a:ext cx="2070423" cy="3568322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 hidden="0"/>
          <p:cNvSpPr/>
          <p:nvPr isPhoto="0" userDrawn="0"/>
        </p:nvSpPr>
        <p:spPr bwMode="auto">
          <a:xfrm>
            <a:off x="8081099" y="5338503"/>
            <a:ext cx="3964616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>
                <a:latin typeface="Segoe UI"/>
                <a:cs typeface="Segoe UI"/>
              </a:rPr>
              <a:t>Временная изоляция продуктивного интервала эмульсионным составом при глушении с использованием солевых жидкостей глушения                    </a:t>
            </a:r>
            <a:endParaRPr/>
          </a:p>
        </p:txBody>
      </p:sp>
      <p:pic>
        <p:nvPicPr>
          <p:cNvPr id="7" name="Рисунок 6" hidden="0"/>
          <p:cNvPicPr/>
          <p:nvPr isPhoto="0" userDrawn="0"/>
        </p:nvPicPr>
        <p:blipFill>
          <a:blip r:embed="rId3"/>
          <a:stretch/>
        </p:blipFill>
        <p:spPr bwMode="auto">
          <a:xfrm>
            <a:off x="4338085" y="4773529"/>
            <a:ext cx="2163169" cy="2002956"/>
          </a:xfrm>
          <a:prstGeom prst="rect">
            <a:avLst/>
          </a:prstGeom>
          <a:ln w="3175" cap="sq">
            <a:solidFill>
              <a:srgbClr val="32A79F"/>
            </a:solidFill>
            <a:prstDash val="solid"/>
            <a:miter lim="800000"/>
          </a:ln>
          <a:effectLst>
            <a:outerShdw blurRad="50800" dist="38100" dir="2700000" rotWithShape="0" algn="tl">
              <a:srgbClr val="000000">
                <a:alpha val="43000"/>
              </a:srgbClr>
            </a:outerShdw>
          </a:effectLst>
        </p:spPr>
      </p:pic>
      <p:sp>
        <p:nvSpPr>
          <p:cNvPr id="8" name="TextBox 7" hidden="0"/>
          <p:cNvSpPr txBox="1"/>
          <p:nvPr isPhoto="0" userDrawn="0"/>
        </p:nvSpPr>
        <p:spPr bwMode="auto">
          <a:xfrm>
            <a:off x="956733" y="482602"/>
            <a:ext cx="10922000" cy="502764"/>
          </a:xfrm>
          <a:prstGeom prst="rect">
            <a:avLst/>
          </a:prstGeom>
          <a:noFill/>
        </p:spPr>
        <p:txBody>
          <a:bodyPr wrap="square" lIns="91431" tIns="45719" rIns="91431" bIns="45719" rtlCol="0">
            <a:spAutoFit/>
          </a:bodyPr>
          <a:lstStyle/>
          <a:p>
            <a:pPr>
              <a:defRPr/>
            </a:pPr>
            <a:r>
              <a:rPr lang="ru-RU" sz="2650" b="1">
                <a:latin typeface="Segoe UI"/>
                <a:ea typeface="Segoe UI Black"/>
                <a:cs typeface="Segoe UI"/>
              </a:rPr>
              <a:t>СОЛЕВОЙ СОСТАВ </a:t>
            </a:r>
            <a:r>
              <a:rPr lang="ru-RU" sz="2650" b="1">
                <a:solidFill>
                  <a:srgbClr val="FCCE00"/>
                </a:solidFill>
                <a:latin typeface="Segoe UI"/>
                <a:ea typeface="Segoe UI Black"/>
                <a:cs typeface="Segoe UI"/>
              </a:rPr>
              <a:t>«ТИТАН»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ynergy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synergy</Template>
  <TotalTime>0</TotalTime>
  <Words>0</Words>
  <Application>R7-Office/7.1.1.35</Application>
  <DocSecurity>0</DocSecurity>
  <PresentationFormat>Широкоэкранный</PresentationFormat>
  <Paragraphs>0</Paragraphs>
  <Slides>38</Slides>
  <Notes>38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Комплексные технологии  в области капитального ремонта скважин  и нефтегазового промысла</dc:title>
  <dc:subject/>
  <dc:creator>user</dc:creator>
  <cp:keywords/>
  <dc:description/>
  <dc:identifier/>
  <dc:language/>
  <cp:lastModifiedBy>Анна Бамбуркина</cp:lastModifiedBy>
  <cp:revision>99</cp:revision>
  <dcterms:created xsi:type="dcterms:W3CDTF">2020-09-30T11:12:19Z</dcterms:created>
  <dcterms:modified xsi:type="dcterms:W3CDTF">2023-10-17T13:29:13Z</dcterms:modified>
  <cp:category/>
  <cp:contentStatus/>
  <cp:version/>
</cp:coreProperties>
</file>